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26" r:id="rId4"/>
    <p:sldMasterId id="2147483731" r:id="rId5"/>
    <p:sldMasterId id="2147483747" r:id="rId6"/>
    <p:sldMasterId id="2147483752" r:id="rId7"/>
    <p:sldMasterId id="2147483759" r:id="rId8"/>
    <p:sldMasterId id="2147483764" r:id="rId9"/>
    <p:sldMasterId id="2147483769" r:id="rId10"/>
  </p:sldMasterIdLst>
  <p:notesMasterIdLst>
    <p:notesMasterId r:id="rId30"/>
  </p:notesMasterIdLst>
  <p:handoutMasterIdLst>
    <p:handoutMasterId r:id="rId31"/>
  </p:handoutMasterIdLst>
  <p:sldIdLst>
    <p:sldId id="336" r:id="rId11"/>
    <p:sldId id="295" r:id="rId12"/>
    <p:sldId id="315" r:id="rId13"/>
    <p:sldId id="326" r:id="rId14"/>
    <p:sldId id="340" r:id="rId15"/>
    <p:sldId id="323" r:id="rId16"/>
    <p:sldId id="345" r:id="rId17"/>
    <p:sldId id="349" r:id="rId18"/>
    <p:sldId id="283" r:id="rId19"/>
    <p:sldId id="382" r:id="rId20"/>
    <p:sldId id="383" r:id="rId21"/>
    <p:sldId id="384" r:id="rId22"/>
    <p:sldId id="385" r:id="rId23"/>
    <p:sldId id="387" r:id="rId24"/>
    <p:sldId id="388" r:id="rId25"/>
    <p:sldId id="389" r:id="rId26"/>
    <p:sldId id="390" r:id="rId27"/>
    <p:sldId id="378" r:id="rId28"/>
    <p:sldId id="379" r:id="rId29"/>
  </p:sldIdLst>
  <p:sldSz cx="9144000" cy="5143500" type="screen16x9"/>
  <p:notesSz cx="7315200" cy="9601200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urrer Bettina" initials="dub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CC"/>
    <a:srgbClr val="F0494A"/>
    <a:srgbClr val="003399"/>
    <a:srgbClr val="000066"/>
    <a:srgbClr val="000099"/>
    <a:srgbClr val="640000"/>
    <a:srgbClr val="39B1DB"/>
    <a:srgbClr val="60B4B2"/>
    <a:srgbClr val="08CD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62" autoAdjust="0"/>
    <p:restoredTop sz="96023" autoAdjust="0"/>
  </p:normalViewPr>
  <p:slideViewPr>
    <p:cSldViewPr snapToGrid="0" showGuides="1">
      <p:cViewPr varScale="1">
        <p:scale>
          <a:sx n="139" d="100"/>
          <a:sy n="139" d="100"/>
        </p:scale>
        <p:origin x="588" y="120"/>
      </p:cViewPr>
      <p:guideLst>
        <p:guide orient="horz" pos="2160"/>
        <p:guide pos="2880"/>
        <p:guide orient="horz" pos="16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8" d="100"/>
          <a:sy n="78" d="100"/>
        </p:scale>
        <p:origin x="-3318" y="-108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169921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94" tIns="47347" rIns="94694" bIns="4734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5281" y="1"/>
            <a:ext cx="3169921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94" tIns="47347" rIns="94694" bIns="4734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141"/>
            <a:ext cx="3169921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94" tIns="47347" rIns="94694" bIns="4734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5281" y="9121141"/>
            <a:ext cx="3169921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94" tIns="47347" rIns="94694" bIns="4734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fld id="{5539B3AE-4F5B-4C8A-901D-39FC07883CC1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804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169921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94" tIns="47347" rIns="94694" bIns="4734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5281" y="1"/>
            <a:ext cx="3169921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94" tIns="47347" rIns="94694" bIns="4734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8788" y="720725"/>
            <a:ext cx="6397625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5362" y="4560572"/>
            <a:ext cx="5364480" cy="432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94" tIns="47347" rIns="94694" bIns="473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141"/>
            <a:ext cx="3169921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94" tIns="47347" rIns="94694" bIns="4734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5281" y="9121141"/>
            <a:ext cx="3169921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94" tIns="47347" rIns="94694" bIns="4734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fld id="{A1435824-F435-405F-82FC-C5B86CD5CBFE}" type="slidenum">
              <a:rPr lang="de-CH"/>
              <a:pPr>
                <a:defRPr/>
              </a:pPr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705510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CB4EF-A9F2-4A00-8C44-50732C90CCB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09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CB4EF-A9F2-4A00-8C44-50732C90CCB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619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C6940E-0E00-4963-A23E-3FC6A109B17E}" type="slidenum">
              <a:rPr lang="de-CH" altLang="de-DE" b="0">
                <a:latin typeface="Times" panose="02020603050405020304" pitchFamily="18" charset="0"/>
              </a:rPr>
              <a:pPr/>
              <a:t>10</a:t>
            </a:fld>
            <a:endParaRPr lang="de-CH" altLang="de-DE" b="0">
              <a:latin typeface="Times" panose="02020603050405020304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 altLang="de-DE" dirty="0"/>
              <a:t>COSMO </a:t>
            </a:r>
            <a:r>
              <a:rPr lang="de-CH" altLang="de-DE" dirty="0" err="1"/>
              <a:t>seeks</a:t>
            </a:r>
            <a:r>
              <a:rPr lang="de-CH" altLang="de-DE" dirty="0"/>
              <a:t> </a:t>
            </a:r>
            <a:r>
              <a:rPr lang="de-CH" altLang="de-DE" dirty="0" err="1"/>
              <a:t>to</a:t>
            </a:r>
            <a:r>
              <a:rPr lang="de-CH" altLang="de-DE" dirty="0"/>
              <a:t> </a:t>
            </a:r>
            <a:r>
              <a:rPr lang="de-CH" altLang="de-DE" dirty="0" err="1"/>
              <a:t>integrate</a:t>
            </a:r>
            <a:r>
              <a:rPr lang="de-CH" altLang="de-DE" dirty="0"/>
              <a:t> all </a:t>
            </a:r>
            <a:r>
              <a:rPr lang="de-CH" altLang="de-DE" dirty="0" err="1"/>
              <a:t>processes</a:t>
            </a:r>
            <a:r>
              <a:rPr lang="de-CH" altLang="de-DE" dirty="0"/>
              <a:t> </a:t>
            </a:r>
            <a:r>
              <a:rPr lang="de-CH" altLang="de-DE" dirty="0" err="1"/>
              <a:t>that</a:t>
            </a:r>
            <a:r>
              <a:rPr lang="de-CH" altLang="de-DE" dirty="0"/>
              <a:t> </a:t>
            </a:r>
            <a:r>
              <a:rPr lang="de-CH" altLang="de-DE" dirty="0" err="1"/>
              <a:t>lead</a:t>
            </a:r>
            <a:r>
              <a:rPr lang="de-CH" altLang="de-DE" dirty="0"/>
              <a:t> </a:t>
            </a:r>
            <a:r>
              <a:rPr lang="de-CH" altLang="de-DE" dirty="0" err="1"/>
              <a:t>to</a:t>
            </a:r>
            <a:r>
              <a:rPr lang="de-CH" altLang="de-DE" dirty="0"/>
              <a:t> </a:t>
            </a:r>
            <a:r>
              <a:rPr lang="de-CH" altLang="de-DE" dirty="0" err="1"/>
              <a:t>the</a:t>
            </a:r>
            <a:r>
              <a:rPr lang="de-CH" altLang="de-DE" dirty="0"/>
              <a:t> </a:t>
            </a:r>
            <a:r>
              <a:rPr lang="de-CH" altLang="de-DE" dirty="0" err="1"/>
              <a:t>pollen</a:t>
            </a:r>
            <a:r>
              <a:rPr lang="de-CH" altLang="de-DE" dirty="0"/>
              <a:t> </a:t>
            </a:r>
            <a:r>
              <a:rPr lang="de-CH" altLang="de-DE" dirty="0" err="1"/>
              <a:t>concentration</a:t>
            </a:r>
            <a:r>
              <a:rPr lang="de-CH" altLang="de-DE" dirty="0"/>
              <a:t>. </a:t>
            </a:r>
            <a:r>
              <a:rPr lang="de-CH" altLang="de-DE" dirty="0" err="1"/>
              <a:t>Very</a:t>
            </a:r>
            <a:r>
              <a:rPr lang="de-CH" altLang="de-DE" dirty="0"/>
              <a:t> </a:t>
            </a:r>
            <a:r>
              <a:rPr lang="de-CH" altLang="de-DE" dirty="0" err="1"/>
              <a:t>similar</a:t>
            </a:r>
            <a:r>
              <a:rPr lang="de-CH" altLang="de-DE" dirty="0"/>
              <a:t> </a:t>
            </a:r>
            <a:r>
              <a:rPr lang="de-CH" altLang="de-DE" dirty="0" err="1"/>
              <a:t>to</a:t>
            </a:r>
            <a:r>
              <a:rPr lang="de-CH" altLang="de-DE" dirty="0"/>
              <a:t> </a:t>
            </a:r>
            <a:r>
              <a:rPr lang="de-CH" altLang="de-DE" dirty="0" err="1"/>
              <a:t>what</a:t>
            </a:r>
            <a:r>
              <a:rPr lang="de-CH" altLang="de-DE" dirty="0"/>
              <a:t> </a:t>
            </a:r>
            <a:r>
              <a:rPr lang="de-CH" altLang="de-DE" dirty="0" err="1"/>
              <a:t>the</a:t>
            </a:r>
            <a:r>
              <a:rPr lang="de-CH" altLang="de-DE" dirty="0"/>
              <a:t> </a:t>
            </a:r>
            <a:r>
              <a:rPr lang="de-CH" altLang="de-DE" dirty="0" err="1"/>
              <a:t>forcaster</a:t>
            </a:r>
            <a:r>
              <a:rPr lang="de-CH" altLang="de-DE" dirty="0"/>
              <a:t> </a:t>
            </a:r>
            <a:r>
              <a:rPr lang="de-CH" altLang="de-DE" dirty="0" err="1"/>
              <a:t>does</a:t>
            </a:r>
            <a:r>
              <a:rPr lang="de-CH" altLang="de-DE" dirty="0"/>
              <a:t> (</a:t>
            </a:r>
            <a:r>
              <a:rPr lang="de-CH" altLang="de-DE" dirty="0" err="1"/>
              <a:t>Where</a:t>
            </a:r>
            <a:r>
              <a:rPr lang="de-CH" altLang="de-DE" dirty="0"/>
              <a:t> </a:t>
            </a:r>
            <a:r>
              <a:rPr lang="de-CH" altLang="de-DE" dirty="0" err="1"/>
              <a:t>are</a:t>
            </a:r>
            <a:r>
              <a:rPr lang="de-CH" altLang="de-DE" dirty="0"/>
              <a:t> </a:t>
            </a:r>
            <a:r>
              <a:rPr lang="de-CH" altLang="de-DE" dirty="0" err="1"/>
              <a:t>the</a:t>
            </a:r>
            <a:r>
              <a:rPr lang="de-CH" altLang="de-DE" dirty="0"/>
              <a:t> </a:t>
            </a:r>
            <a:r>
              <a:rPr lang="de-CH" altLang="de-DE" dirty="0" err="1"/>
              <a:t>plants</a:t>
            </a:r>
            <a:r>
              <a:rPr lang="de-CH" altLang="de-DE" dirty="0"/>
              <a:t>? Do </a:t>
            </a:r>
            <a:r>
              <a:rPr lang="de-CH" altLang="de-DE" dirty="0" err="1"/>
              <a:t>they</a:t>
            </a:r>
            <a:r>
              <a:rPr lang="de-CH" altLang="de-DE" dirty="0"/>
              <a:t> </a:t>
            </a:r>
            <a:r>
              <a:rPr lang="de-CH" altLang="de-DE" dirty="0" err="1"/>
              <a:t>flower</a:t>
            </a:r>
            <a:r>
              <a:rPr lang="de-CH" altLang="de-DE" dirty="0"/>
              <a:t>? Are </a:t>
            </a:r>
            <a:r>
              <a:rPr lang="de-CH" altLang="de-DE" dirty="0" err="1"/>
              <a:t>the</a:t>
            </a:r>
            <a:r>
              <a:rPr lang="de-CH" altLang="de-DE" dirty="0"/>
              <a:t> </a:t>
            </a:r>
            <a:r>
              <a:rPr lang="de-CH" altLang="de-DE" dirty="0" err="1"/>
              <a:t>met</a:t>
            </a:r>
            <a:r>
              <a:rPr lang="de-CH" altLang="de-DE" dirty="0"/>
              <a:t>. </a:t>
            </a:r>
            <a:r>
              <a:rPr lang="de-CH" altLang="de-DE" dirty="0" err="1"/>
              <a:t>conditions</a:t>
            </a:r>
            <a:r>
              <a:rPr lang="de-CH" altLang="de-DE" dirty="0"/>
              <a:t> </a:t>
            </a:r>
            <a:r>
              <a:rPr lang="de-CH" altLang="de-DE" dirty="0" err="1"/>
              <a:t>favourable</a:t>
            </a:r>
            <a:r>
              <a:rPr lang="de-CH" altLang="de-DE" dirty="0"/>
              <a:t> </a:t>
            </a:r>
            <a:r>
              <a:rPr lang="de-CH" altLang="de-DE" dirty="0" err="1"/>
              <a:t>for</a:t>
            </a:r>
            <a:r>
              <a:rPr lang="de-CH" altLang="de-DE" dirty="0"/>
              <a:t> </a:t>
            </a:r>
            <a:r>
              <a:rPr lang="de-CH" altLang="de-DE" dirty="0" err="1"/>
              <a:t>emission</a:t>
            </a:r>
            <a:r>
              <a:rPr lang="de-CH" altLang="de-DE" dirty="0"/>
              <a:t>? </a:t>
            </a:r>
            <a:r>
              <a:rPr lang="de-CH" altLang="de-DE" dirty="0" err="1"/>
              <a:t>Where</a:t>
            </a:r>
            <a:r>
              <a:rPr lang="de-CH" altLang="de-DE" dirty="0"/>
              <a:t> </a:t>
            </a:r>
            <a:r>
              <a:rPr lang="de-CH" altLang="de-DE" dirty="0" err="1"/>
              <a:t>are</a:t>
            </a:r>
            <a:r>
              <a:rPr lang="de-CH" altLang="de-DE" dirty="0"/>
              <a:t> </a:t>
            </a:r>
            <a:r>
              <a:rPr lang="de-CH" altLang="de-DE" dirty="0" err="1"/>
              <a:t>the</a:t>
            </a:r>
            <a:r>
              <a:rPr lang="de-CH" altLang="de-DE" dirty="0"/>
              <a:t> </a:t>
            </a:r>
            <a:r>
              <a:rPr lang="de-CH" altLang="de-DE" dirty="0" err="1"/>
              <a:t>pollen</a:t>
            </a:r>
            <a:r>
              <a:rPr lang="de-CH" altLang="de-DE" dirty="0"/>
              <a:t> </a:t>
            </a:r>
            <a:r>
              <a:rPr lang="de-CH" altLang="de-DE" dirty="0" err="1"/>
              <a:t>transported</a:t>
            </a:r>
            <a:r>
              <a:rPr lang="de-CH" altLang="de-DE" dirty="0"/>
              <a:t>?)</a:t>
            </a:r>
          </a:p>
          <a:p>
            <a:pPr eaLnBrk="1" hangingPunct="1"/>
            <a:endParaRPr lang="de-CH" altLang="de-DE" dirty="0"/>
          </a:p>
          <a:p>
            <a:pPr eaLnBrk="1" hangingPunct="1"/>
            <a:r>
              <a:rPr lang="de-CH" altLang="de-DE" dirty="0"/>
              <a:t>Pollen </a:t>
            </a:r>
            <a:r>
              <a:rPr lang="de-CH" altLang="de-DE" dirty="0" err="1"/>
              <a:t>season</a:t>
            </a:r>
            <a:r>
              <a:rPr lang="de-CH" altLang="de-DE" dirty="0"/>
              <a:t> </a:t>
            </a:r>
            <a:r>
              <a:rPr lang="de-CH" altLang="de-DE" dirty="0" err="1"/>
              <a:t>model</a:t>
            </a:r>
            <a:r>
              <a:rPr lang="de-CH" altLang="de-DE" dirty="0"/>
              <a:t>: </a:t>
            </a:r>
            <a:r>
              <a:rPr lang="de-CH" altLang="de-DE" dirty="0" err="1"/>
              <a:t>more</a:t>
            </a:r>
            <a:r>
              <a:rPr lang="de-CH" altLang="de-DE" dirty="0"/>
              <a:t> </a:t>
            </a:r>
            <a:r>
              <a:rPr lang="de-CH" altLang="de-DE" dirty="0" err="1"/>
              <a:t>detail</a:t>
            </a:r>
            <a:r>
              <a:rPr lang="de-CH" altLang="de-DE" dirty="0"/>
              <a:t> in </a:t>
            </a:r>
            <a:r>
              <a:rPr lang="de-CH" altLang="de-DE" dirty="0" err="1"/>
              <a:t>the</a:t>
            </a:r>
            <a:r>
              <a:rPr lang="de-CH" altLang="de-DE" dirty="0"/>
              <a:t> </a:t>
            </a:r>
            <a:r>
              <a:rPr lang="de-CH" altLang="de-DE" dirty="0" err="1"/>
              <a:t>part</a:t>
            </a:r>
            <a:r>
              <a:rPr lang="de-CH" altLang="de-DE" dirty="0"/>
              <a:t> «</a:t>
            </a:r>
            <a:r>
              <a:rPr lang="de-CH" altLang="de-DE" dirty="0" err="1"/>
              <a:t>Use</a:t>
            </a:r>
            <a:r>
              <a:rPr lang="de-CH" altLang="de-DE" dirty="0"/>
              <a:t> </a:t>
            </a:r>
            <a:r>
              <a:rPr lang="de-CH" altLang="de-DE" dirty="0" err="1"/>
              <a:t>of</a:t>
            </a:r>
            <a:r>
              <a:rPr lang="de-CH" altLang="de-DE" dirty="0"/>
              <a:t> real-time </a:t>
            </a:r>
            <a:r>
              <a:rPr lang="de-CH" altLang="de-DE" dirty="0" err="1"/>
              <a:t>pollen</a:t>
            </a:r>
            <a:r>
              <a:rPr lang="de-CH" altLang="de-DE" dirty="0"/>
              <a:t> </a:t>
            </a:r>
            <a:r>
              <a:rPr lang="de-CH" altLang="de-DE" dirty="0" err="1"/>
              <a:t>data</a:t>
            </a:r>
            <a:r>
              <a:rPr lang="de-CH" altLang="de-DE" dirty="0"/>
              <a:t>»</a:t>
            </a:r>
          </a:p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297038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r>
              <a:rPr lang="en-US" dirty="0"/>
              <a:t>Conceptual</a:t>
            </a:r>
            <a:r>
              <a:rPr lang="en-US" baseline="0" dirty="0"/>
              <a:t> view:</a:t>
            </a:r>
          </a:p>
          <a:p>
            <a:r>
              <a:rPr lang="en-US" dirty="0"/>
              <a:t>The temperature sum model is a widely applied method to model pollen It has been in use at MCH for a few years now The complex bio-chemical properties of the plant are parametrised by a simple and exactly measured meteorological variable</a:t>
            </a:r>
          </a:p>
          <a:p>
            <a:r>
              <a:rPr lang="en-US" dirty="0"/>
              <a:t>The start and end of the season are set by thresholds and between those no trees -&gt; all trees -&gt; no trees are blooming</a:t>
            </a:r>
          </a:p>
        </p:txBody>
      </p:sp>
    </p:spTree>
    <p:extLst>
      <p:ext uri="{BB962C8B-B14F-4D97-AF65-F5344CB8AC3E}">
        <p14:creationId xmlns:p14="http://schemas.microsoft.com/office/powerpoint/2010/main" val="2652418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/>
              <a:t>Effect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baseline="0" dirty="0"/>
              <a:t> </a:t>
            </a:r>
            <a:r>
              <a:rPr lang="de-CH" baseline="0" dirty="0" err="1"/>
              <a:t>tthrs</a:t>
            </a:r>
            <a:r>
              <a:rPr lang="de-CH" baseline="0" dirty="0"/>
              <a:t> </a:t>
            </a:r>
            <a:r>
              <a:rPr lang="de-CH" baseline="0" dirty="0" err="1"/>
              <a:t>calibration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27042-6B61-B148-8485-8BBBFAA13D2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73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Routine </a:t>
            </a:r>
            <a:r>
              <a:rPr lang="de-CH" dirty="0" err="1"/>
              <a:t>update_strength_realtime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called</a:t>
            </a:r>
            <a:r>
              <a:rPr lang="de-CH" dirty="0"/>
              <a:t> </a:t>
            </a:r>
            <a:r>
              <a:rPr lang="de-CH" dirty="0" err="1"/>
              <a:t>every</a:t>
            </a:r>
            <a:r>
              <a:rPr lang="de-CH" dirty="0"/>
              <a:t> </a:t>
            </a:r>
            <a:r>
              <a:rPr lang="de-CH" dirty="0" err="1"/>
              <a:t>hour</a:t>
            </a:r>
            <a:r>
              <a:rPr lang="de-CH" dirty="0"/>
              <a:t> in </a:t>
            </a:r>
            <a:r>
              <a:rPr lang="de-CH" dirty="0" err="1"/>
              <a:t>the</a:t>
            </a:r>
            <a:r>
              <a:rPr lang="de-CH" dirty="0"/>
              <a:t> KENDA </a:t>
            </a:r>
            <a:r>
              <a:rPr lang="de-CH" dirty="0" err="1"/>
              <a:t>cycle</a:t>
            </a:r>
            <a:r>
              <a:rPr lang="de-CH" dirty="0"/>
              <a:t> (</a:t>
            </a:r>
            <a:r>
              <a:rPr lang="de-CH" dirty="0" err="1"/>
              <a:t>updated</a:t>
            </a:r>
            <a:r>
              <a:rPr lang="de-CH" dirty="0"/>
              <a:t> Tune-</a:t>
            </a:r>
            <a:r>
              <a:rPr lang="de-CH" dirty="0" err="1"/>
              <a:t>field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passed</a:t>
            </a:r>
            <a:r>
              <a:rPr lang="de-CH" dirty="0"/>
              <a:t> on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forecast</a:t>
            </a:r>
            <a:r>
              <a:rPr lang="de-CH" dirty="0"/>
              <a:t> </a:t>
            </a:r>
            <a:r>
              <a:rPr lang="de-CH" dirty="0" err="1"/>
              <a:t>run</a:t>
            </a:r>
            <a:r>
              <a:rPr lang="de-CH" dirty="0"/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^24</a:t>
            </a:r>
            <a:r>
              <a:rPr lang="de-CH" baseline="0" dirty="0"/>
              <a:t> so </a:t>
            </a:r>
            <a:r>
              <a:rPr lang="de-CH" baseline="0" dirty="0" err="1"/>
              <a:t>that</a:t>
            </a:r>
            <a:r>
              <a:rPr lang="de-CH" baseline="0" dirty="0"/>
              <a:t> </a:t>
            </a:r>
            <a:r>
              <a:rPr lang="de-CH" baseline="0" dirty="0" err="1"/>
              <a:t>it</a:t>
            </a:r>
            <a:r>
              <a:rPr lang="de-CH" baseline="0" dirty="0"/>
              <a:t> </a:t>
            </a:r>
            <a:r>
              <a:rPr lang="de-CH" baseline="0" dirty="0" err="1"/>
              <a:t>takes</a:t>
            </a:r>
            <a:r>
              <a:rPr lang="de-CH" baseline="0" dirty="0"/>
              <a:t> 24 </a:t>
            </a:r>
            <a:r>
              <a:rPr lang="de-CH" baseline="0" dirty="0" err="1"/>
              <a:t>hours</a:t>
            </a:r>
            <a:r>
              <a:rPr lang="de-CH" baseline="0" dirty="0"/>
              <a:t> </a:t>
            </a:r>
            <a:r>
              <a:rPr lang="de-CH" baseline="0" dirty="0" err="1"/>
              <a:t>for</a:t>
            </a:r>
            <a:r>
              <a:rPr lang="de-CH" baseline="0" dirty="0"/>
              <a:t> a «</a:t>
            </a:r>
            <a:r>
              <a:rPr lang="de-CH" baseline="0" dirty="0" err="1"/>
              <a:t>full</a:t>
            </a:r>
            <a:r>
              <a:rPr lang="de-CH" baseline="0" dirty="0"/>
              <a:t>» </a:t>
            </a:r>
            <a:r>
              <a:rPr lang="de-CH" baseline="0" dirty="0" err="1"/>
              <a:t>correction</a:t>
            </a:r>
            <a:endParaRPr lang="de-CH" baseline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Documentation on https://service.meteoswiss.ch/confluence/pages/viewpage.action?pageId=85492853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435824-F435-405F-82FC-C5B86CD5CBFE}" type="slidenum">
              <a:rPr lang="de-CH" smtClean="0"/>
              <a:pPr>
                <a:defRPr/>
              </a:pPr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07322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Overall </a:t>
            </a:r>
            <a:r>
              <a:rPr lang="de-CH" dirty="0" err="1"/>
              <a:t>comparison</a:t>
            </a:r>
            <a:r>
              <a:rPr lang="de-CH" baseline="0" dirty="0"/>
              <a:t> per </a:t>
            </a:r>
            <a:r>
              <a:rPr lang="de-CH" baseline="0" dirty="0" err="1"/>
              <a:t>concentration</a:t>
            </a:r>
            <a:r>
              <a:rPr lang="de-CH" baseline="0" dirty="0"/>
              <a:t> </a:t>
            </a:r>
            <a:r>
              <a:rPr lang="de-CH" baseline="0" dirty="0" err="1"/>
              <a:t>class</a:t>
            </a:r>
            <a:r>
              <a:rPr lang="de-CH" baseline="0" dirty="0"/>
              <a:t> ALNUS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27042-6B61-B148-8485-8BBBFAA13D2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72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/>
              <a:t>Based</a:t>
            </a:r>
            <a:r>
              <a:rPr lang="de-CH" dirty="0"/>
              <a:t> on 2019-21 parallel </a:t>
            </a:r>
            <a:r>
              <a:rPr lang="de-CH" dirty="0" err="1"/>
              <a:t>runs</a:t>
            </a:r>
            <a:endParaRPr lang="de-CH" dirty="0"/>
          </a:p>
          <a:p>
            <a:r>
              <a:rPr lang="de-CH" dirty="0"/>
              <a:t>Substantial </a:t>
            </a:r>
            <a:r>
              <a:rPr lang="de-CH" dirty="0" err="1"/>
              <a:t>reduction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BIAS </a:t>
            </a:r>
            <a:r>
              <a:rPr lang="de-CH" dirty="0" err="1"/>
              <a:t>above</a:t>
            </a:r>
            <a:r>
              <a:rPr lang="de-CH" dirty="0"/>
              <a:t> all</a:t>
            </a:r>
          </a:p>
          <a:p>
            <a:r>
              <a:rPr lang="de-CH" dirty="0"/>
              <a:t>CORY: </a:t>
            </a:r>
            <a:r>
              <a:rPr lang="de-CH" dirty="0" err="1"/>
              <a:t>new</a:t>
            </a:r>
            <a:r>
              <a:rPr lang="de-CH" dirty="0"/>
              <a:t> </a:t>
            </a:r>
            <a:r>
              <a:rPr lang="de-CH" dirty="0" err="1"/>
              <a:t>species</a:t>
            </a:r>
            <a:r>
              <a:rPr lang="de-CH" baseline="0" dirty="0"/>
              <a:t> </a:t>
            </a:r>
            <a:r>
              <a:rPr lang="de-CH" baseline="0" dirty="0" err="1"/>
              <a:t>already</a:t>
            </a:r>
            <a:r>
              <a:rPr lang="de-CH" baseline="0" dirty="0"/>
              <a:t> </a:t>
            </a:r>
            <a:r>
              <a:rPr lang="de-CH" baseline="0" dirty="0" err="1"/>
              <a:t>well</a:t>
            </a:r>
            <a:r>
              <a:rPr lang="de-CH" baseline="0" dirty="0"/>
              <a:t> </a:t>
            </a:r>
            <a:r>
              <a:rPr lang="de-CH" baseline="0" dirty="0" err="1"/>
              <a:t>tuned</a:t>
            </a:r>
            <a:r>
              <a:rPr lang="de-CH" baseline="0" dirty="0"/>
              <a:t> at least </a:t>
            </a:r>
            <a:r>
              <a:rPr lang="de-CH" baseline="0" dirty="0" err="1"/>
              <a:t>for</a:t>
            </a:r>
            <a:r>
              <a:rPr lang="de-CH" baseline="0" dirty="0"/>
              <a:t> 2020 </a:t>
            </a:r>
            <a:r>
              <a:rPr lang="de-CH" baseline="0" dirty="0" err="1"/>
              <a:t>and</a:t>
            </a:r>
            <a:r>
              <a:rPr lang="de-CH" baseline="0" dirty="0"/>
              <a:t> 2021 (Bias </a:t>
            </a:r>
            <a:r>
              <a:rPr lang="de-CH" baseline="0" dirty="0" err="1"/>
              <a:t>only</a:t>
            </a:r>
            <a:r>
              <a:rPr lang="de-CH" baseline="0" dirty="0"/>
              <a:t> 17.9), </a:t>
            </a:r>
            <a:r>
              <a:rPr lang="de-CH" baseline="0" dirty="0" err="1"/>
              <a:t>further</a:t>
            </a:r>
            <a:r>
              <a:rPr lang="de-CH" baseline="0" dirty="0"/>
              <a:t> </a:t>
            </a:r>
            <a:r>
              <a:rPr lang="de-CH" baseline="0" dirty="0" err="1"/>
              <a:t>investigation</a:t>
            </a:r>
            <a:r>
              <a:rPr lang="de-CH" baseline="0" dirty="0"/>
              <a:t> </a:t>
            </a:r>
            <a:r>
              <a:rPr lang="de-CH" baseline="0" dirty="0" err="1"/>
              <a:t>needed</a:t>
            </a:r>
            <a:r>
              <a:rPr lang="de-CH" baseline="0" dirty="0"/>
              <a:t>. The 2022 </a:t>
            </a:r>
            <a:r>
              <a:rPr lang="de-CH" baseline="0" dirty="0" err="1"/>
              <a:t>opr</a:t>
            </a:r>
            <a:r>
              <a:rPr lang="de-CH" baseline="0" dirty="0"/>
              <a:t> </a:t>
            </a:r>
            <a:r>
              <a:rPr lang="de-CH" baseline="0" dirty="0" err="1"/>
              <a:t>seasson</a:t>
            </a:r>
            <a:r>
              <a:rPr lang="de-CH" baseline="0" dirty="0"/>
              <a:t> </a:t>
            </a:r>
            <a:r>
              <a:rPr lang="de-CH" baseline="0" dirty="0" err="1"/>
              <a:t>showed</a:t>
            </a:r>
            <a:r>
              <a:rPr lang="de-CH" baseline="0" dirty="0"/>
              <a:t> </a:t>
            </a:r>
            <a:r>
              <a:rPr lang="de-CH" baseline="0" dirty="0" err="1"/>
              <a:t>that</a:t>
            </a:r>
            <a:r>
              <a:rPr lang="de-CH" baseline="0" dirty="0"/>
              <a:t> </a:t>
            </a:r>
            <a:r>
              <a:rPr lang="de-CH" baseline="0" dirty="0" err="1"/>
              <a:t>Haazel</a:t>
            </a:r>
            <a:r>
              <a:rPr lang="de-CH" baseline="0" dirty="0"/>
              <a:t> was </a:t>
            </a:r>
            <a:r>
              <a:rPr lang="de-CH" baseline="0" dirty="0" err="1"/>
              <a:t>well</a:t>
            </a:r>
            <a:r>
              <a:rPr lang="de-CH" baseline="0" dirty="0"/>
              <a:t> </a:t>
            </a:r>
            <a:r>
              <a:rPr lang="de-CH" baseline="0" dirty="0" err="1"/>
              <a:t>modelled</a:t>
            </a:r>
            <a:r>
              <a:rPr lang="de-CH" baseline="0" dirty="0"/>
              <a:t> (but </a:t>
            </a:r>
            <a:r>
              <a:rPr lang="de-CH" baseline="0" dirty="0" err="1"/>
              <a:t>no</a:t>
            </a:r>
            <a:r>
              <a:rPr lang="de-CH" baseline="0" dirty="0"/>
              <a:t> </a:t>
            </a:r>
            <a:r>
              <a:rPr lang="de-CH" baseline="0" dirty="0" err="1"/>
              <a:t>parallell</a:t>
            </a:r>
            <a:r>
              <a:rPr lang="de-CH" baseline="0" dirty="0"/>
              <a:t> </a:t>
            </a:r>
            <a:r>
              <a:rPr lang="de-CH" baseline="0" dirty="0" err="1"/>
              <a:t>run</a:t>
            </a:r>
            <a:r>
              <a:rPr lang="de-CH" baseline="0" dirty="0"/>
              <a:t> </a:t>
            </a:r>
            <a:r>
              <a:rPr lang="de-CH" baseline="0" dirty="0" err="1"/>
              <a:t>availabel</a:t>
            </a:r>
            <a:r>
              <a:rPr lang="de-CH" baseline="0" dirty="0"/>
              <a:t> in 2022!)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27042-6B61-B148-8485-8BBBFAA13D2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4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w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w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jpeg"/><Relationship Id="rId4" Type="http://schemas.openxmlformats.org/officeDocument/2006/relationships/image" Target="../media/image4.w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w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1.jpeg"/><Relationship Id="rId4" Type="http://schemas.openxmlformats.org/officeDocument/2006/relationships/image" Target="../media/image4.w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w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jpeg"/><Relationship Id="rId4" Type="http://schemas.openxmlformats.org/officeDocument/2006/relationships/image" Target="../media/image4.w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wm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jpeg"/><Relationship Id="rId4" Type="http://schemas.openxmlformats.org/officeDocument/2006/relationships/image" Target="../media/image4.w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wmf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1.jpeg"/><Relationship Id="rId4" Type="http://schemas.openxmlformats.org/officeDocument/2006/relationships/image" Target="../media/image4.w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wmf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9.jpeg"/><Relationship Id="rId4" Type="http://schemas.openxmlformats.org/officeDocument/2006/relationships/image" Target="../media/image4.wmf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 4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 b="20458"/>
          <a:stretch/>
        </p:blipFill>
        <p:spPr>
          <a:xfrm>
            <a:off x="66261" y="1863884"/>
            <a:ext cx="9011477" cy="3237017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88981" y="3604312"/>
            <a:ext cx="6858000" cy="64800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kumimoji="0" lang="de-DE" sz="2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</a:pPr>
            <a:r>
              <a:rPr lang="en-GB" noProof="0" dirty="0"/>
              <a:t>Subtitle Arial, 22 point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7051" y="1843923"/>
            <a:ext cx="7617600" cy="1638000"/>
          </a:xfrm>
          <a:prstGeom prst="rect">
            <a:avLst/>
          </a:prstGeom>
        </p:spPr>
        <p:txBody>
          <a:bodyPr/>
          <a:lstStyle>
            <a:lvl1pPr>
              <a:defRPr kumimoji="0" lang="de-DE" sz="36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/>
              <a:t>Presentation Title Arial, 36 point</a:t>
            </a:r>
          </a:p>
        </p:txBody>
      </p:sp>
      <p:sp>
        <p:nvSpPr>
          <p:cNvPr id="9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GB" sz="800" noProof="0" dirty="0"/>
              <a:t>Federal Department of Home Affairs FDHA</a:t>
            </a:r>
            <a:br>
              <a:rPr lang="en-GB" sz="800" noProof="0" dirty="0"/>
            </a:br>
            <a:r>
              <a:rPr lang="en-GB" sz="800" b="1" noProof="0" dirty="0"/>
              <a:t>Federal Office of Meteorology and Climatology  MeteoSwiss</a:t>
            </a:r>
            <a:endParaRPr lang="en-GB" sz="800" noProof="0" dirty="0"/>
          </a:p>
        </p:txBody>
      </p:sp>
      <p:grpSp>
        <p:nvGrpSpPr>
          <p:cNvPr id="3" name="Gruppieren 2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3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6033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-6410"/>
            <a:ext cx="9162000" cy="5157000"/>
          </a:xfrm>
          <a:prstGeom prst="rect">
            <a:avLst/>
          </a:prstGeom>
          <a:solidFill>
            <a:srgbClr val="7D6E5F">
              <a:lumMod val="60000"/>
              <a:lumOff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0" cap="none" spc="0" normalizeH="0" baseline="0" noProof="0" dirty="0">
              <a:ln>
                <a:noFill/>
              </a:ln>
              <a:solidFill>
                <a:srgbClr val="B4A89C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532413" y="1808163"/>
            <a:ext cx="6081933" cy="2133875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Statement Arial normal 18. </a:t>
            </a:r>
            <a:r>
              <a:rPr lang="en-GB" noProof="0" dirty="0" err="1"/>
              <a:t>Feugiamet</a:t>
            </a:r>
            <a:r>
              <a:rPr lang="en-GB" noProof="0" dirty="0"/>
              <a:t> ad </a:t>
            </a:r>
            <a:r>
              <a:rPr lang="en-GB" noProof="0" dirty="0" err="1"/>
              <a:t>delisl</a:t>
            </a:r>
            <a:r>
              <a:rPr lang="en-GB" noProof="0" dirty="0"/>
              <a:t> in </a:t>
            </a:r>
            <a:r>
              <a:rPr lang="en-GB" noProof="0" dirty="0" err="1"/>
              <a:t>hent</a:t>
            </a:r>
            <a:r>
              <a:rPr lang="en-GB" noProof="0" dirty="0"/>
              <a:t> ad </a:t>
            </a:r>
            <a:r>
              <a:rPr lang="en-GB" noProof="0" dirty="0" err="1"/>
              <a:t>estion</a:t>
            </a:r>
            <a:r>
              <a:rPr lang="en-GB" noProof="0" dirty="0"/>
              <a:t> </a:t>
            </a:r>
            <a:r>
              <a:rPr lang="en-GB" noProof="0" dirty="0" err="1"/>
              <a:t>hent</a:t>
            </a:r>
            <a:r>
              <a:rPr lang="en-GB" noProof="0" dirty="0"/>
              <a:t> prat </a:t>
            </a:r>
            <a:r>
              <a:rPr lang="en-GB" noProof="0" dirty="0" err="1"/>
              <a:t>lortincilit</a:t>
            </a:r>
            <a:r>
              <a:rPr lang="en-GB" noProof="0" dirty="0"/>
              <a:t> </a:t>
            </a:r>
            <a:r>
              <a:rPr lang="en-GB" noProof="0" dirty="0" err="1"/>
              <a:t>utem</a:t>
            </a:r>
            <a:r>
              <a:rPr lang="en-GB" noProof="0" dirty="0"/>
              <a:t> </a:t>
            </a:r>
            <a:r>
              <a:rPr lang="en-GB" noProof="0" dirty="0" err="1"/>
              <a:t>doloreet</a:t>
            </a:r>
            <a:r>
              <a:rPr lang="en-GB" noProof="0" dirty="0"/>
              <a:t> </a:t>
            </a:r>
            <a:r>
              <a:rPr lang="en-GB" noProof="0" dirty="0" err="1"/>
              <a:t>alisis</a:t>
            </a:r>
            <a:r>
              <a:rPr lang="en-GB" noProof="0" dirty="0"/>
              <a:t> </a:t>
            </a:r>
            <a:r>
              <a:rPr lang="en-GB" noProof="0" dirty="0" err="1"/>
              <a:t>auguerc</a:t>
            </a:r>
            <a:r>
              <a:rPr lang="en-GB" noProof="0" dirty="0"/>
              <a:t> </a:t>
            </a:r>
            <a:r>
              <a:rPr lang="en-GB" noProof="0" dirty="0" err="1"/>
              <a:t>iliquatum</a:t>
            </a:r>
            <a:r>
              <a:rPr lang="en-GB" noProof="0" dirty="0"/>
              <a:t> </a:t>
            </a:r>
            <a:r>
              <a:rPr lang="en-GB" noProof="0" dirty="0" err="1"/>
              <a:t>euipsuscilis</a:t>
            </a:r>
            <a:r>
              <a:rPr lang="en-GB" noProof="0" dirty="0"/>
              <a:t> </a:t>
            </a:r>
            <a:r>
              <a:rPr lang="en-GB" noProof="0" dirty="0" err="1"/>
              <a:t>augue</a:t>
            </a:r>
            <a:r>
              <a:rPr lang="en-GB" noProof="0" dirty="0"/>
              <a:t> do </a:t>
            </a:r>
            <a:r>
              <a:rPr lang="en-GB" noProof="0" dirty="0" err="1"/>
              <a:t>consequipis</a:t>
            </a:r>
            <a:r>
              <a:rPr lang="en-GB" noProof="0" dirty="0"/>
              <a:t> </a:t>
            </a:r>
            <a:r>
              <a:rPr lang="en-GB" noProof="0" dirty="0" err="1"/>
              <a:t>nulputpat</a:t>
            </a:r>
            <a:r>
              <a:rPr lang="en-GB" noProof="0" dirty="0"/>
              <a:t> </a:t>
            </a:r>
            <a:r>
              <a:rPr lang="en-GB" noProof="0" dirty="0" err="1"/>
              <a:t>lum</a:t>
            </a:r>
            <a:r>
              <a:rPr lang="en-GB" noProof="0" dirty="0"/>
              <a:t> </a:t>
            </a:r>
            <a:r>
              <a:rPr lang="en-GB" noProof="0" dirty="0" err="1"/>
              <a:t>dolobore</a:t>
            </a:r>
            <a:r>
              <a:rPr lang="en-GB" noProof="0" dirty="0"/>
              <a:t> </a:t>
            </a:r>
            <a:r>
              <a:rPr lang="en-GB" noProof="0" dirty="0" err="1"/>
              <a:t>diodolorem</a:t>
            </a:r>
            <a:r>
              <a:rPr lang="en-GB" noProof="0" dirty="0"/>
              <a:t> </a:t>
            </a:r>
            <a:r>
              <a:rPr lang="en-GB" noProof="0" dirty="0" err="1"/>
              <a:t>nullam</a:t>
            </a:r>
            <a:r>
              <a:rPr lang="en-GB" noProof="0" dirty="0"/>
              <a:t>, </a:t>
            </a:r>
            <a:r>
              <a:rPr lang="en-GB" noProof="0" dirty="0" err="1"/>
              <a:t>susting</a:t>
            </a:r>
            <a:r>
              <a:rPr lang="en-GB" noProof="0" dirty="0"/>
              <a:t> </a:t>
            </a:r>
            <a:r>
              <a:rPr lang="en-GB" noProof="0" dirty="0" err="1"/>
              <a:t>eumsan</a:t>
            </a:r>
            <a:r>
              <a:rPr lang="en-GB" noProof="0" dirty="0"/>
              <a:t> </a:t>
            </a:r>
            <a:r>
              <a:rPr lang="en-GB" noProof="0" dirty="0" err="1"/>
              <a:t>veliquismod</a:t>
            </a:r>
            <a:r>
              <a:rPr lang="en-GB" noProof="0" dirty="0"/>
              <a:t> </a:t>
            </a:r>
            <a:r>
              <a:rPr lang="en-GB" noProof="0" dirty="0" err="1"/>
              <a:t>mincin</a:t>
            </a:r>
            <a:r>
              <a:rPr lang="en-GB" noProof="0" dirty="0"/>
              <a:t> </a:t>
            </a:r>
            <a:r>
              <a:rPr lang="en-GB" noProof="0" dirty="0" err="1"/>
              <a:t>ulluptat</a:t>
            </a:r>
            <a:r>
              <a:rPr lang="en-GB" noProof="0" dirty="0"/>
              <a:t>.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commy</a:t>
            </a:r>
            <a:r>
              <a:rPr lang="en-GB" noProof="0" dirty="0"/>
              <a:t> </a:t>
            </a:r>
            <a:r>
              <a:rPr lang="en-GB" noProof="0" dirty="0" err="1"/>
              <a:t>niam</a:t>
            </a:r>
            <a:r>
              <a:rPr lang="en-GB" noProof="0" dirty="0"/>
              <a:t>, </a:t>
            </a:r>
            <a:r>
              <a:rPr lang="en-GB" noProof="0" dirty="0" err="1"/>
              <a:t>quismodit</a:t>
            </a:r>
            <a:r>
              <a:rPr lang="en-GB" noProof="0" dirty="0"/>
              <a:t> </a:t>
            </a:r>
            <a:r>
              <a:rPr lang="en-GB" noProof="0" dirty="0" err="1"/>
              <a:t>irilit</a:t>
            </a:r>
            <a:r>
              <a:rPr lang="en-GB" noProof="0" dirty="0"/>
              <a:t> </a:t>
            </a:r>
            <a:r>
              <a:rPr lang="en-GB" noProof="0" dirty="0" err="1"/>
              <a:t>incinim</a:t>
            </a:r>
            <a:r>
              <a:rPr lang="en-GB" noProof="0" dirty="0"/>
              <a:t> </a:t>
            </a:r>
            <a:r>
              <a:rPr lang="en-GB" noProof="0" dirty="0" err="1"/>
              <a:t>velisi</a:t>
            </a:r>
            <a:r>
              <a:rPr lang="en-GB" noProof="0" dirty="0"/>
              <a:t> </a:t>
            </a:r>
            <a:r>
              <a:rPr lang="en-GB" noProof="0" dirty="0" err="1"/>
              <a:t>exero</a:t>
            </a:r>
            <a:r>
              <a:rPr lang="en-GB" noProof="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818013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18343" y="1394459"/>
            <a:ext cx="7989413" cy="2484121"/>
          </a:xfrm>
          <a:prstGeom prst="rect">
            <a:avLst/>
          </a:prstGeom>
        </p:spPr>
        <p:txBody>
          <a:bodyPr/>
          <a:lstStyle>
            <a:lvl1pPr marL="266700" marR="0" indent="-2667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  <a:lvl2pPr marL="714375" indent="-257175">
              <a:buClrTx/>
              <a:buFont typeface="Symbol" panose="05050102010706020507" pitchFamily="18" charset="2"/>
              <a:buChar char="-"/>
              <a:defRPr sz="1600" baseline="0"/>
            </a:lvl2pPr>
            <a:lvl3pPr>
              <a:buClrTx/>
              <a:defRPr sz="1600"/>
            </a:lvl3pPr>
          </a:lstStyle>
          <a:p>
            <a:pPr lvl="0"/>
            <a:r>
              <a:rPr lang="en-GB" noProof="0" dirty="0" err="1"/>
              <a:t>Grundschrift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Aufzählung</a:t>
            </a:r>
            <a:r>
              <a:rPr lang="en-GB" noProof="0" dirty="0"/>
              <a:t>, Arial normal, 16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1"/>
            <a:r>
              <a:rPr lang="en-GB" noProof="0" dirty="0" err="1"/>
              <a:t>Ebene</a:t>
            </a:r>
            <a:r>
              <a:rPr lang="en-GB" noProof="0" dirty="0"/>
              <a:t> </a:t>
            </a:r>
            <a:r>
              <a:rPr lang="en-GB" noProof="0" dirty="0" err="1"/>
              <a:t>zwei</a:t>
            </a:r>
            <a:r>
              <a:rPr lang="en-GB" noProof="0" dirty="0"/>
              <a:t>, 16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2"/>
            <a:endParaRPr lang="en-GB" noProof="0" dirty="0"/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718343" y="289430"/>
            <a:ext cx="7976764" cy="708082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</a:lstStyle>
          <a:p>
            <a:r>
              <a:rPr lang="en-GB" noProof="0" dirty="0"/>
              <a:t>Title, Arial, normal, 28 point</a:t>
            </a:r>
          </a:p>
        </p:txBody>
      </p:sp>
      <p:pic>
        <p:nvPicPr>
          <p:cNvPr id="7" name="Picture 44" descr="Wapp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832" y="374457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hteck 16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9" name="Bild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832" y="4652211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33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/>
          <a:stretch/>
        </p:blipFill>
        <p:spPr>
          <a:xfrm>
            <a:off x="75165" y="4068473"/>
            <a:ext cx="9037853" cy="1023496"/>
          </a:xfrm>
          <a:prstGeom prst="rect">
            <a:avLst/>
          </a:prstGeom>
        </p:spPr>
      </p:pic>
      <p:sp>
        <p:nvSpPr>
          <p:cNvPr id="13" name="Rechteck 12"/>
          <p:cNvSpPr/>
          <p:nvPr userDrawn="1"/>
        </p:nvSpPr>
        <p:spPr>
          <a:xfrm>
            <a:off x="1290227" y="3001610"/>
            <a:ext cx="2284015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400" b="1" noProof="0" dirty="0" err="1"/>
              <a:t>MeteoSvizzera</a:t>
            </a:r>
            <a:endParaRPr lang="en-GB" sz="1400" noProof="0" dirty="0"/>
          </a:p>
          <a:p>
            <a:r>
              <a:rPr lang="en-GB" sz="1400" noProof="0" dirty="0"/>
              <a:t>Via </a:t>
            </a:r>
            <a:r>
              <a:rPr lang="en-GB" sz="1400" noProof="0" dirty="0" err="1"/>
              <a:t>ai</a:t>
            </a:r>
            <a:r>
              <a:rPr lang="en-GB" sz="1400" noProof="0" dirty="0"/>
              <a:t> Monti 146</a:t>
            </a:r>
          </a:p>
          <a:p>
            <a:r>
              <a:rPr lang="en-GB" sz="1400" noProof="0" dirty="0"/>
              <a:t>CH-6605 Locarno-Monti</a:t>
            </a:r>
          </a:p>
          <a:p>
            <a:r>
              <a:rPr lang="en-GB" sz="1400" noProof="0" dirty="0"/>
              <a:t>T +41 58 460 92 22</a:t>
            </a:r>
          </a:p>
          <a:p>
            <a:r>
              <a:rPr lang="en-GB" sz="1400" noProof="0" dirty="0"/>
              <a:t>www.meteosvizzera.ch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014378" y="3001610"/>
            <a:ext cx="2005422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noProof="0" dirty="0">
                <a:solidFill>
                  <a:srgbClr val="000000"/>
                </a:solidFill>
                <a:latin typeface="Arial" charset="0"/>
              </a:rPr>
              <a:t>MétéoSuisse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7bis, av. de la </a:t>
            </a: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Paix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CH-1211 Genève 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T +41 58 460 98 88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www.meteosuisse.ch</a:t>
            </a:r>
          </a:p>
        </p:txBody>
      </p:sp>
      <p:sp>
        <p:nvSpPr>
          <p:cNvPr id="16" name="Rechteck 15"/>
          <p:cNvSpPr/>
          <p:nvPr userDrawn="1"/>
        </p:nvSpPr>
        <p:spPr>
          <a:xfrm>
            <a:off x="6484528" y="3001610"/>
            <a:ext cx="2102930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noProof="0" dirty="0">
                <a:solidFill>
                  <a:srgbClr val="000000"/>
                </a:solidFill>
                <a:latin typeface="Arial" charset="0"/>
              </a:rPr>
              <a:t>MétéoSuisse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Chemin</a:t>
            </a: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 de </a:t>
            </a: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l‘Aérologie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CH-1530 </a:t>
            </a: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Payerne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T +41 58 460 94 44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www.meteosuisse.ch</a:t>
            </a:r>
          </a:p>
        </p:txBody>
      </p:sp>
      <p:sp>
        <p:nvSpPr>
          <p:cNvPr id="20" name="Rechteck 19"/>
          <p:cNvSpPr/>
          <p:nvPr userDrawn="1"/>
        </p:nvSpPr>
        <p:spPr>
          <a:xfrm>
            <a:off x="1277766" y="1449484"/>
            <a:ext cx="344129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600" b="1" noProof="0" dirty="0"/>
              <a:t>MeteoSwiss</a:t>
            </a:r>
          </a:p>
          <a:p>
            <a:r>
              <a:rPr lang="en-GB" sz="1600" b="0" noProof="0" dirty="0"/>
              <a:t>Operation </a:t>
            </a:r>
            <a:r>
              <a:rPr lang="en-GB" sz="1600" b="0" noProof="0" dirty="0" err="1"/>
              <a:t>Center</a:t>
            </a:r>
            <a:r>
              <a:rPr lang="en-GB" sz="1600" b="0" noProof="0" dirty="0"/>
              <a:t> 1 </a:t>
            </a:r>
          </a:p>
          <a:p>
            <a:r>
              <a:rPr lang="en-GB" sz="1600" b="0" noProof="0" dirty="0"/>
              <a:t>CH-8058 Zurich-Airport </a:t>
            </a:r>
          </a:p>
          <a:p>
            <a:r>
              <a:rPr lang="en-GB" sz="1600" b="0" noProof="0" dirty="0"/>
              <a:t>T +41 58 460 91 11 www.meteoswiss.ch</a:t>
            </a:r>
          </a:p>
        </p:txBody>
      </p:sp>
      <p:sp>
        <p:nvSpPr>
          <p:cNvPr id="17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GB" sz="800" noProof="0" dirty="0"/>
              <a:t>Federal Department of Home Affairs FDHA</a:t>
            </a:r>
            <a:br>
              <a:rPr lang="en-GB" sz="800" noProof="0" dirty="0"/>
            </a:br>
            <a:r>
              <a:rPr lang="en-GB" sz="800" b="1" noProof="0" dirty="0"/>
              <a:t>Federal Office of Meteorology and Climatology  MeteoSwiss</a:t>
            </a:r>
            <a:endParaRPr lang="en-GB" sz="800" noProof="0" dirty="0"/>
          </a:p>
        </p:txBody>
      </p:sp>
      <p:grpSp>
        <p:nvGrpSpPr>
          <p:cNvPr id="2" name="Gruppieren 1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4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hteck 18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1" name="Rechteck 20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22" name="Bild 2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05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"/>
          <p:cNvSpPr>
            <a:spLocks noGrp="1"/>
          </p:cNvSpPr>
          <p:nvPr>
            <p:ph type="title"/>
          </p:nvPr>
        </p:nvSpPr>
        <p:spPr>
          <a:xfrm>
            <a:off x="251520" y="273844"/>
            <a:ext cx="8640960" cy="461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rPr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51521" y="951570"/>
            <a:ext cx="8641259" cy="39966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842965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179830" y="1394459"/>
            <a:ext cx="7527926" cy="2484121"/>
          </a:xfrm>
          <a:prstGeom prst="rect">
            <a:avLst/>
          </a:prstGeom>
        </p:spPr>
        <p:txBody>
          <a:bodyPr/>
          <a:lstStyle>
            <a:lvl1pPr marL="266700" marR="0" indent="-2667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  <a:lvl2pPr marL="714375" indent="-257175">
              <a:buClrTx/>
              <a:buFont typeface="Symbol" panose="05050102010706020507" pitchFamily="18" charset="2"/>
              <a:buChar char="-"/>
              <a:defRPr sz="1600" baseline="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</a:lstStyle>
          <a:p>
            <a:pPr lvl="0"/>
            <a:r>
              <a:rPr lang="de-CH" dirty="0"/>
              <a:t>Grundschrift mit Aufzählung, Arial normal, 16 Punkt</a:t>
            </a:r>
          </a:p>
          <a:p>
            <a:pPr lvl="1"/>
            <a:r>
              <a:rPr lang="de-CH" dirty="0"/>
              <a:t>Ebene zwei, 16 Punkt</a:t>
            </a:r>
          </a:p>
          <a:p>
            <a:pPr lvl="2"/>
            <a:endParaRPr lang="de-CH" dirty="0"/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>
            <a:lvl1pPr>
              <a:defRPr sz="3200" b="0"/>
            </a:lvl1pPr>
          </a:lstStyle>
          <a:p>
            <a:r>
              <a:rPr lang="de-DE" dirty="0"/>
              <a:t>Titel, Arial, normal, 32 Punkt</a:t>
            </a:r>
          </a:p>
        </p:txBody>
      </p:sp>
      <p:pic>
        <p:nvPicPr>
          <p:cNvPr id="5" name="Bild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 b="74924"/>
          <a:stretch/>
        </p:blipFill>
        <p:spPr>
          <a:xfrm>
            <a:off x="75165" y="4068473"/>
            <a:ext cx="9037853" cy="1023496"/>
          </a:xfrm>
          <a:prstGeom prst="rect">
            <a:avLst/>
          </a:prstGeom>
        </p:spPr>
      </p:pic>
      <p:pic>
        <p:nvPicPr>
          <p:cNvPr id="7" name="Picture 44" descr="Wappen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832" y="374457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5"/>
          <p:cNvSpPr/>
          <p:nvPr userDrawn="1"/>
        </p:nvSpPr>
        <p:spPr bwMode="auto">
          <a:xfrm>
            <a:off x="1237323" y="4644268"/>
            <a:ext cx="1274102" cy="26133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hteck 7"/>
          <p:cNvSpPr/>
          <p:nvPr userDrawn="1"/>
        </p:nvSpPr>
        <p:spPr bwMode="auto">
          <a:xfrm>
            <a:off x="1331102" y="4557769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Rechteck 10"/>
          <p:cNvSpPr/>
          <p:nvPr userDrawn="1"/>
        </p:nvSpPr>
        <p:spPr bwMode="auto">
          <a:xfrm>
            <a:off x="1124042" y="4626489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2" name="Bild 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2362" y="4668818"/>
            <a:ext cx="1156246" cy="14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96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dy_typ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/>
          <p:cNvSpPr>
            <a:spLocks noGrp="1"/>
          </p:cNvSpPr>
          <p:nvPr>
            <p:ph type="title" hasCustomPrompt="1"/>
          </p:nvPr>
        </p:nvSpPr>
        <p:spPr>
          <a:xfrm>
            <a:off x="1193800" y="179287"/>
            <a:ext cx="7516008" cy="531062"/>
          </a:xfrm>
          <a:prstGeom prst="rect">
            <a:avLst/>
          </a:prstGeom>
        </p:spPr>
        <p:txBody>
          <a:bodyPr/>
          <a:lstStyle>
            <a:lvl1pPr>
              <a:defRPr sz="2400" b="0"/>
            </a:lvl1pPr>
          </a:lstStyle>
          <a:p>
            <a:r>
              <a:rPr lang="de-DE" dirty="0"/>
              <a:t>Titel, Arial, normal, 32 Punkt</a:t>
            </a:r>
          </a:p>
        </p:txBody>
      </p:sp>
      <p:pic>
        <p:nvPicPr>
          <p:cNvPr id="8" name="Picture 44" descr="Wapp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832" y="280843"/>
            <a:ext cx="292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187450" y="1085849"/>
            <a:ext cx="7527926" cy="3142061"/>
          </a:xfrm>
          <a:prstGeom prst="rect">
            <a:avLst/>
          </a:prstGeom>
        </p:spPr>
        <p:txBody>
          <a:bodyPr/>
          <a:lstStyle>
            <a:lvl1pPr marL="200025" marR="0" indent="-20002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75"/>
            </a:lvl1pPr>
            <a:lvl2pPr marL="535781" indent="-192881">
              <a:buFont typeface="Symbol" panose="05050102010706020507" pitchFamily="18" charset="2"/>
              <a:buChar char="-"/>
              <a:defRPr sz="1575" baseline="0"/>
            </a:lvl2pPr>
            <a:lvl3pPr marL="857250" marR="0" indent="-17145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baseline="0"/>
            </a:lvl3pPr>
          </a:lstStyle>
          <a:p>
            <a:pPr lvl="0"/>
            <a:r>
              <a:rPr lang="de-CH" dirty="0"/>
              <a:t>Grundschrift mit Aufzählung, Arial normal, 21 Punkt</a:t>
            </a:r>
          </a:p>
          <a:p>
            <a:pPr lvl="1"/>
            <a:r>
              <a:rPr lang="de-CH" dirty="0"/>
              <a:t>Ebene zwei, 21 Punkt</a:t>
            </a:r>
          </a:p>
          <a:p>
            <a:pPr lvl="2"/>
            <a:r>
              <a:rPr lang="de-CH" dirty="0"/>
              <a:t>Ebene drei, 21 Punkt</a:t>
            </a:r>
          </a:p>
          <a:p>
            <a:pPr lvl="2"/>
            <a:endParaRPr lang="de-CH" dirty="0"/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0" y="-5051"/>
            <a:ext cx="9144000" cy="783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1575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78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4218077"/>
      </p:ext>
      <p:ext uri="{E78589B0-5140-4052-81C6-58D73CB701B2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43790306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6">
            <a:extLst>
              <a:ext uri="{38BDF020-FBD1-4F28-BE57-3AC9C44CE4A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62A55173-AD36-4E5F-ABF8-F0EA2DDB51C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1179829" y="1124465"/>
            <a:ext cx="7527926" cy="3256004"/>
          </a:xfrm>
          <a:prstGeom prst="rect">
            <a:avLst/>
          </a:prstGeom>
        </p:spPr>
        <p:txBody>
          <a:bodyPr rtlCol="0"/>
          <a:lstStyle>
            <a:lvl1pPr marL="266700" marR="0" lvl="0" indent="-266700" algn="l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lang="en-US" sz="1600" dirty="0"/>
            </a:lvl1pPr>
            <a:lvl2pPr marL="714375" lvl="1" indent="-257175">
              <a:buFont typeface="Symbol"/>
              <a:buChar char="-"/>
              <a:defRPr lang="en-US" sz="1600" baseline="0" dirty="0"/>
            </a:lvl2pPr>
            <a:lvl3pPr lvl="2">
              <a:defRPr lang="en-US" sz="1600" dirty="0"/>
            </a:lvl3pPr>
          </a:lstStyle>
          <a:p>
            <a:pPr lvl="0"/>
            <a:r>
              <a:rPr lang="en-US" dirty="0"/>
              <a:t>Grundschrift mit Aufzählung, Arial normal, 16 Punkt</a:t>
            </a:r>
          </a:p>
          <a:p>
            <a:pPr lvl="1"/>
            <a:r>
              <a:rPr lang="en-US" dirty="0"/>
              <a:t>Ebene zwei, 16 Punkt</a:t>
            </a:r>
          </a:p>
          <a:p>
            <a:pPr lvl="2"/>
            <a:endParaRPr lang="en-US" dirty="0"/>
          </a:p>
        </p:txBody>
      </p:sp>
      <p:sp>
        <p:nvSpPr>
          <p:cNvPr id="3" name="Titel 3">
            <a:extLst>
              <a:ext uri="{EB4FA9D7-B98B-4342-98A8-B5ABD2A9845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A3D3033-F5F1-4838-967D-967711EED1A2}"/>
              </a:ext>
            </a:extLst>
          </p:cNvPr>
          <p:cNvSpPr>
            <a:spLocks noGrp="1"/>
          </p:cNvSpPr>
          <p:nvPr>
            <p:ph type="title" idx="1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 rtlCol="0"/>
          <a:lstStyle>
            <a:lvl1pPr lvl="0">
              <a:defRPr lang="en-US" sz="3200" b="0" dirty="0">
                <a:latin typeface="+mj-lt"/>
              </a:defRPr>
            </a:lvl1pPr>
          </a:lstStyle>
          <a:p>
            <a:r>
              <a:rPr lang="en-US" dirty="0"/>
              <a:t>Title, Arial, normal, 32 point</a:t>
            </a:r>
          </a:p>
        </p:txBody>
      </p:sp>
      <p:pic>
        <p:nvPicPr>
          <p:cNvPr id="4" name="Picture 44" descr="Wappen">
            <a:extLst>
              <a:ext uri="{ED795F6B-54D3-47B9-B8D2-2240733EDE64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67C36C62-49EB-4DF5-B7EC-0271BB908D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832" y="374457"/>
            <a:ext cx="292100" cy="3301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hteck 16">
            <a:extLst>
              <a:ext uri="{A5B88F49-2D0F-4C8E-BDA0-366BA6D9A8E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9A40CE0-4F21-48E4-928B-B683FEEA72D2}"/>
              </a:ext>
            </a:extLst>
          </p:cNvPr>
          <p:cNvSpPr/>
          <p:nvPr userDrawn="1"/>
        </p:nvSpPr>
        <p:spPr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>
            <a:noFill/>
            <a:prstDash val="solid"/>
            <a:round/>
          </a:ln>
        </p:spPr>
        <p:txBody>
          <a:bodyPr vert="horz" wrap="square" lIns="91440" tIns="45720" rIns="91440" bIns="45720" numCol="1" rtlCol="0" anchor="t"/>
          <a:lstStyle/>
          <a:p>
            <a:pPr marL="0" marR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GB" sz="2100" b="0" i="0" u="none" strike="noStrike" cap="none" baseline="0" dirty="0">
              <a:ln>
                <a:noFill/>
              </a:ln>
              <a:solidFill>
                <a:schemeClr val="bg1"/>
              </a:solidFill>
              <a:latin typeface="Arial"/>
            </a:endParaRPr>
          </a:p>
        </p:txBody>
      </p:sp>
      <p:sp>
        <p:nvSpPr>
          <p:cNvPr id="6" name="Rechteck 17">
            <a:extLst>
              <a:ext uri="{27818C3F-91A3-46EF-B897-D5C6D1D7373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AAABC5A-9C46-4B27-8892-9179B6F95E11}"/>
              </a:ext>
            </a:extLst>
          </p:cNvPr>
          <p:cNvSpPr/>
          <p:nvPr userDrawn="1"/>
        </p:nvSpPr>
        <p:spPr>
          <a:xfrm>
            <a:off x="1228550" y="4527891"/>
            <a:ext cx="1265366" cy="89787"/>
          </a:xfrm>
          <a:prstGeom prst="rect">
            <a:avLst/>
          </a:prstGeom>
          <a:solidFill>
            <a:schemeClr val="bg1"/>
          </a:solidFill>
          <a:ln w="9525" cap="flat">
            <a:noFill/>
            <a:prstDash val="solid"/>
            <a:round/>
          </a:ln>
        </p:spPr>
        <p:txBody>
          <a:bodyPr vert="horz" wrap="square" lIns="91440" tIns="45720" rIns="91440" bIns="45720" numCol="1" rtlCol="0" anchor="t"/>
          <a:lstStyle/>
          <a:p>
            <a:pPr marL="0" marR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GB" sz="2100" b="0" i="0" u="none" strike="noStrike" cap="none" baseline="0" dirty="0">
              <a:ln>
                <a:noFill/>
              </a:ln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2099774"/>
      </p:ext>
      <p:ext uri="{93B0E6C3-F460-497E-8793-4D3D4D4261EC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43790306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 4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 b="20458"/>
          <a:stretch/>
        </p:blipFill>
        <p:spPr>
          <a:xfrm>
            <a:off x="66261" y="2578259"/>
            <a:ext cx="9011477" cy="3237017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88981" y="3604312"/>
            <a:ext cx="6858000" cy="64800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kumimoji="0" lang="de-DE" sz="2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</a:pPr>
            <a:r>
              <a:rPr lang="en-GB" noProof="0" dirty="0"/>
              <a:t>Subtitle Arial, 22 point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7051" y="1843923"/>
            <a:ext cx="7617600" cy="1638000"/>
          </a:xfrm>
          <a:prstGeom prst="rect">
            <a:avLst/>
          </a:prstGeom>
        </p:spPr>
        <p:txBody>
          <a:bodyPr/>
          <a:lstStyle>
            <a:lvl1pPr>
              <a:defRPr kumimoji="0" lang="de-DE" sz="5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/>
              <a:t>Presentation Title Arial, 52 point</a:t>
            </a:r>
          </a:p>
        </p:txBody>
      </p:sp>
      <p:sp>
        <p:nvSpPr>
          <p:cNvPr id="9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GB" sz="800" dirty="0">
                <a:solidFill>
                  <a:srgbClr val="000000"/>
                </a:solidFill>
              </a:rPr>
              <a:t>Federal Department of Home Affairs FDHA</a:t>
            </a:r>
            <a:br>
              <a:rPr lang="en-GB" sz="800" dirty="0">
                <a:solidFill>
                  <a:srgbClr val="000000"/>
                </a:solidFill>
              </a:rPr>
            </a:br>
            <a:r>
              <a:rPr lang="en-GB" sz="800" b="1" dirty="0">
                <a:solidFill>
                  <a:srgbClr val="000000"/>
                </a:solidFill>
              </a:rPr>
              <a:t>Federal Office of Meteorology and Climatology  MeteoSwiss</a:t>
            </a:r>
            <a:endParaRPr lang="en-GB" sz="800" dirty="0">
              <a:solidFill>
                <a:srgbClr val="000000"/>
              </a:solidFill>
            </a:endParaRPr>
          </a:p>
        </p:txBody>
      </p:sp>
      <p:grpSp>
        <p:nvGrpSpPr>
          <p:cNvPr id="3" name="Gruppieren 2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3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36719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-6410"/>
            <a:ext cx="9162000" cy="5157000"/>
          </a:xfrm>
          <a:prstGeom prst="rect">
            <a:avLst/>
          </a:prstGeom>
          <a:solidFill>
            <a:srgbClr val="7D6E5F">
              <a:lumMod val="60000"/>
              <a:lumOff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100" kern="0" dirty="0">
              <a:solidFill>
                <a:srgbClr val="B4A89C"/>
              </a:solidFill>
            </a:endParaRP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532413" y="1808163"/>
            <a:ext cx="6081933" cy="2133875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Statement Arial normal 18. </a:t>
            </a:r>
            <a:r>
              <a:rPr lang="en-GB" noProof="0" dirty="0" err="1"/>
              <a:t>Feugiamet</a:t>
            </a:r>
            <a:r>
              <a:rPr lang="en-GB" noProof="0" dirty="0"/>
              <a:t> ad </a:t>
            </a:r>
            <a:r>
              <a:rPr lang="en-GB" noProof="0" dirty="0" err="1"/>
              <a:t>delisl</a:t>
            </a:r>
            <a:r>
              <a:rPr lang="en-GB" noProof="0" dirty="0"/>
              <a:t> in </a:t>
            </a:r>
            <a:r>
              <a:rPr lang="en-GB" noProof="0" dirty="0" err="1"/>
              <a:t>hent</a:t>
            </a:r>
            <a:r>
              <a:rPr lang="en-GB" noProof="0" dirty="0"/>
              <a:t> ad </a:t>
            </a:r>
            <a:r>
              <a:rPr lang="en-GB" noProof="0" dirty="0" err="1"/>
              <a:t>estion</a:t>
            </a:r>
            <a:r>
              <a:rPr lang="en-GB" noProof="0" dirty="0"/>
              <a:t> </a:t>
            </a:r>
            <a:r>
              <a:rPr lang="en-GB" noProof="0" dirty="0" err="1"/>
              <a:t>hent</a:t>
            </a:r>
            <a:r>
              <a:rPr lang="en-GB" noProof="0" dirty="0"/>
              <a:t> prat </a:t>
            </a:r>
            <a:r>
              <a:rPr lang="en-GB" noProof="0" dirty="0" err="1"/>
              <a:t>lortincilit</a:t>
            </a:r>
            <a:r>
              <a:rPr lang="en-GB" noProof="0" dirty="0"/>
              <a:t> </a:t>
            </a:r>
            <a:r>
              <a:rPr lang="en-GB" noProof="0" dirty="0" err="1"/>
              <a:t>utem</a:t>
            </a:r>
            <a:r>
              <a:rPr lang="en-GB" noProof="0" dirty="0"/>
              <a:t> </a:t>
            </a:r>
            <a:r>
              <a:rPr lang="en-GB" noProof="0" dirty="0" err="1"/>
              <a:t>doloreet</a:t>
            </a:r>
            <a:r>
              <a:rPr lang="en-GB" noProof="0" dirty="0"/>
              <a:t> </a:t>
            </a:r>
            <a:r>
              <a:rPr lang="en-GB" noProof="0" dirty="0" err="1"/>
              <a:t>alisis</a:t>
            </a:r>
            <a:r>
              <a:rPr lang="en-GB" noProof="0" dirty="0"/>
              <a:t> </a:t>
            </a:r>
            <a:r>
              <a:rPr lang="en-GB" noProof="0" dirty="0" err="1"/>
              <a:t>auguerc</a:t>
            </a:r>
            <a:r>
              <a:rPr lang="en-GB" noProof="0" dirty="0"/>
              <a:t> </a:t>
            </a:r>
            <a:r>
              <a:rPr lang="en-GB" noProof="0" dirty="0" err="1"/>
              <a:t>iliquatum</a:t>
            </a:r>
            <a:r>
              <a:rPr lang="en-GB" noProof="0" dirty="0"/>
              <a:t> </a:t>
            </a:r>
            <a:r>
              <a:rPr lang="en-GB" noProof="0" dirty="0" err="1"/>
              <a:t>euipsuscilis</a:t>
            </a:r>
            <a:r>
              <a:rPr lang="en-GB" noProof="0" dirty="0"/>
              <a:t> </a:t>
            </a:r>
            <a:r>
              <a:rPr lang="en-GB" noProof="0" dirty="0" err="1"/>
              <a:t>augue</a:t>
            </a:r>
            <a:r>
              <a:rPr lang="en-GB" noProof="0" dirty="0"/>
              <a:t> do </a:t>
            </a:r>
            <a:r>
              <a:rPr lang="en-GB" noProof="0" dirty="0" err="1"/>
              <a:t>consequipis</a:t>
            </a:r>
            <a:r>
              <a:rPr lang="en-GB" noProof="0" dirty="0"/>
              <a:t> </a:t>
            </a:r>
            <a:r>
              <a:rPr lang="en-GB" noProof="0" dirty="0" err="1"/>
              <a:t>nulputpat</a:t>
            </a:r>
            <a:r>
              <a:rPr lang="en-GB" noProof="0" dirty="0"/>
              <a:t> </a:t>
            </a:r>
            <a:r>
              <a:rPr lang="en-GB" noProof="0" dirty="0" err="1"/>
              <a:t>lum</a:t>
            </a:r>
            <a:r>
              <a:rPr lang="en-GB" noProof="0" dirty="0"/>
              <a:t> </a:t>
            </a:r>
            <a:r>
              <a:rPr lang="en-GB" noProof="0" dirty="0" err="1"/>
              <a:t>dolobore</a:t>
            </a:r>
            <a:r>
              <a:rPr lang="en-GB" noProof="0" dirty="0"/>
              <a:t> </a:t>
            </a:r>
            <a:r>
              <a:rPr lang="en-GB" noProof="0" dirty="0" err="1"/>
              <a:t>diodolorem</a:t>
            </a:r>
            <a:r>
              <a:rPr lang="en-GB" noProof="0" dirty="0"/>
              <a:t> </a:t>
            </a:r>
            <a:r>
              <a:rPr lang="en-GB" noProof="0" dirty="0" err="1"/>
              <a:t>nullam</a:t>
            </a:r>
            <a:r>
              <a:rPr lang="en-GB" noProof="0" dirty="0"/>
              <a:t>, </a:t>
            </a:r>
            <a:r>
              <a:rPr lang="en-GB" noProof="0" dirty="0" err="1"/>
              <a:t>susting</a:t>
            </a:r>
            <a:r>
              <a:rPr lang="en-GB" noProof="0" dirty="0"/>
              <a:t> </a:t>
            </a:r>
            <a:r>
              <a:rPr lang="en-GB" noProof="0" dirty="0" err="1"/>
              <a:t>eumsan</a:t>
            </a:r>
            <a:r>
              <a:rPr lang="en-GB" noProof="0" dirty="0"/>
              <a:t> </a:t>
            </a:r>
            <a:r>
              <a:rPr lang="en-GB" noProof="0" dirty="0" err="1"/>
              <a:t>veliquismod</a:t>
            </a:r>
            <a:r>
              <a:rPr lang="en-GB" noProof="0" dirty="0"/>
              <a:t> </a:t>
            </a:r>
            <a:r>
              <a:rPr lang="en-GB" noProof="0" dirty="0" err="1"/>
              <a:t>mincin</a:t>
            </a:r>
            <a:r>
              <a:rPr lang="en-GB" noProof="0" dirty="0"/>
              <a:t> </a:t>
            </a:r>
            <a:r>
              <a:rPr lang="en-GB" noProof="0" dirty="0" err="1"/>
              <a:t>ulluptat</a:t>
            </a:r>
            <a:r>
              <a:rPr lang="en-GB" noProof="0" dirty="0"/>
              <a:t>.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commy</a:t>
            </a:r>
            <a:r>
              <a:rPr lang="en-GB" noProof="0" dirty="0"/>
              <a:t> </a:t>
            </a:r>
            <a:r>
              <a:rPr lang="en-GB" noProof="0" dirty="0" err="1"/>
              <a:t>niam</a:t>
            </a:r>
            <a:r>
              <a:rPr lang="en-GB" noProof="0" dirty="0"/>
              <a:t>, </a:t>
            </a:r>
            <a:r>
              <a:rPr lang="en-GB" noProof="0" dirty="0" err="1"/>
              <a:t>quismodit</a:t>
            </a:r>
            <a:r>
              <a:rPr lang="en-GB" noProof="0" dirty="0"/>
              <a:t> </a:t>
            </a:r>
            <a:r>
              <a:rPr lang="en-GB" noProof="0" dirty="0" err="1"/>
              <a:t>irilit</a:t>
            </a:r>
            <a:r>
              <a:rPr lang="en-GB" noProof="0" dirty="0"/>
              <a:t> </a:t>
            </a:r>
            <a:r>
              <a:rPr lang="en-GB" noProof="0" dirty="0" err="1"/>
              <a:t>incinim</a:t>
            </a:r>
            <a:r>
              <a:rPr lang="en-GB" noProof="0" dirty="0"/>
              <a:t> </a:t>
            </a:r>
            <a:r>
              <a:rPr lang="en-GB" noProof="0" dirty="0" err="1"/>
              <a:t>velisi</a:t>
            </a:r>
            <a:r>
              <a:rPr lang="en-GB" noProof="0" dirty="0"/>
              <a:t> </a:t>
            </a:r>
            <a:r>
              <a:rPr lang="en-GB" noProof="0" dirty="0" err="1"/>
              <a:t>exero</a:t>
            </a:r>
            <a:r>
              <a:rPr lang="en-GB" noProof="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78335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47725" y="1394459"/>
            <a:ext cx="7831456" cy="2484121"/>
          </a:xfrm>
          <a:prstGeom prst="rect">
            <a:avLst/>
          </a:prstGeom>
        </p:spPr>
        <p:txBody>
          <a:bodyPr/>
          <a:lstStyle>
            <a:lvl1pPr marL="266700" marR="0" indent="-2667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1pPr>
            <a:lvl2pPr marL="714375" indent="-257175">
              <a:buClrTx/>
              <a:buFont typeface="Symbol" panose="05050102010706020507" pitchFamily="18" charset="2"/>
              <a:buChar char="-"/>
              <a:defRPr sz="1600" baseline="0"/>
            </a:lvl2pPr>
            <a:lvl3pPr>
              <a:buClrTx/>
              <a:defRPr sz="1600"/>
            </a:lvl3pPr>
          </a:lstStyle>
          <a:p>
            <a:pPr lvl="0"/>
            <a:r>
              <a:rPr lang="en-GB" noProof="0" dirty="0" err="1"/>
              <a:t>Grundschrift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Aufzählung</a:t>
            </a:r>
            <a:r>
              <a:rPr lang="en-GB" noProof="0" dirty="0"/>
              <a:t>, Arial normal, 18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1"/>
            <a:r>
              <a:rPr lang="en-GB" noProof="0" dirty="0" err="1"/>
              <a:t>Ebene</a:t>
            </a:r>
            <a:r>
              <a:rPr lang="en-GB" noProof="0" dirty="0"/>
              <a:t> </a:t>
            </a:r>
            <a:r>
              <a:rPr lang="en-GB" noProof="0" dirty="0" err="1"/>
              <a:t>zwei</a:t>
            </a:r>
            <a:r>
              <a:rPr lang="en-GB" noProof="0" dirty="0"/>
              <a:t>, 16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2"/>
            <a:endParaRPr lang="en-GB" noProof="0" dirty="0"/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836086" y="255366"/>
            <a:ext cx="7850713" cy="708082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</a:lstStyle>
          <a:p>
            <a:r>
              <a:rPr lang="en-GB" noProof="0" dirty="0"/>
              <a:t>Title, Arial, normal, 28 point</a:t>
            </a:r>
          </a:p>
        </p:txBody>
      </p:sp>
      <p:pic>
        <p:nvPicPr>
          <p:cNvPr id="7" name="Picture 44" descr="Wapp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832" y="374457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hteck 16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pic>
        <p:nvPicPr>
          <p:cNvPr id="19" name="Bild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447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/>
          <a:stretch/>
        </p:blipFill>
        <p:spPr>
          <a:xfrm>
            <a:off x="75165" y="4068473"/>
            <a:ext cx="9037853" cy="1023496"/>
          </a:xfrm>
          <a:prstGeom prst="rect">
            <a:avLst/>
          </a:prstGeom>
        </p:spPr>
      </p:pic>
      <p:sp>
        <p:nvSpPr>
          <p:cNvPr id="13" name="Rechteck 12"/>
          <p:cNvSpPr/>
          <p:nvPr userDrawn="1"/>
        </p:nvSpPr>
        <p:spPr>
          <a:xfrm>
            <a:off x="1290227" y="3001610"/>
            <a:ext cx="2284015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 err="1">
                <a:solidFill>
                  <a:srgbClr val="000000"/>
                </a:solidFill>
              </a:rPr>
              <a:t>MeteoSvizzera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Via </a:t>
            </a:r>
            <a:r>
              <a:rPr lang="en-GB" sz="1400" dirty="0" err="1">
                <a:solidFill>
                  <a:srgbClr val="000000"/>
                </a:solidFill>
              </a:rPr>
              <a:t>ai</a:t>
            </a:r>
            <a:r>
              <a:rPr lang="en-GB" sz="1400" dirty="0">
                <a:solidFill>
                  <a:srgbClr val="000000"/>
                </a:solidFill>
              </a:rPr>
              <a:t> Monti 146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CH-6605 Locarno-Monti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T +41 58 460 92 22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www.meteosvizzera.ch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014378" y="3001610"/>
            <a:ext cx="2005422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00"/>
                </a:solidFill>
              </a:rPr>
              <a:t>MétéoSuisse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7bis, av. de la </a:t>
            </a:r>
            <a:r>
              <a:rPr lang="en-GB" sz="1400" dirty="0" err="1">
                <a:solidFill>
                  <a:srgbClr val="000000"/>
                </a:solidFill>
              </a:rPr>
              <a:t>Paix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CH-1211 Genève 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T +41 58 460 98 88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www.meteosuisse.ch</a:t>
            </a:r>
          </a:p>
        </p:txBody>
      </p:sp>
      <p:sp>
        <p:nvSpPr>
          <p:cNvPr id="16" name="Rechteck 15"/>
          <p:cNvSpPr/>
          <p:nvPr userDrawn="1"/>
        </p:nvSpPr>
        <p:spPr>
          <a:xfrm>
            <a:off x="6484528" y="3001610"/>
            <a:ext cx="2102930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00"/>
                </a:solidFill>
              </a:rPr>
              <a:t>MétéoSuisse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 err="1">
                <a:solidFill>
                  <a:srgbClr val="000000"/>
                </a:solidFill>
              </a:rPr>
              <a:t>Chemin</a:t>
            </a:r>
            <a:r>
              <a:rPr lang="en-GB" sz="1400" dirty="0">
                <a:solidFill>
                  <a:srgbClr val="000000"/>
                </a:solidFill>
              </a:rPr>
              <a:t> de </a:t>
            </a:r>
            <a:r>
              <a:rPr lang="en-GB" sz="1400" dirty="0" err="1">
                <a:solidFill>
                  <a:srgbClr val="000000"/>
                </a:solidFill>
              </a:rPr>
              <a:t>l‘Aérologie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CH-1530 </a:t>
            </a:r>
            <a:r>
              <a:rPr lang="en-GB" sz="1400" dirty="0" err="1">
                <a:solidFill>
                  <a:srgbClr val="000000"/>
                </a:solidFill>
              </a:rPr>
              <a:t>Payerne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T +41 58 460 94 44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www.meteosuisse.ch</a:t>
            </a:r>
          </a:p>
        </p:txBody>
      </p:sp>
      <p:sp>
        <p:nvSpPr>
          <p:cNvPr id="20" name="Rechteck 19"/>
          <p:cNvSpPr/>
          <p:nvPr userDrawn="1"/>
        </p:nvSpPr>
        <p:spPr>
          <a:xfrm>
            <a:off x="1277766" y="1449484"/>
            <a:ext cx="344129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</a:rPr>
              <a:t>MeteoSwiss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</a:rPr>
              <a:t>Operation </a:t>
            </a:r>
            <a:r>
              <a:rPr lang="en-GB" sz="1600" dirty="0" err="1">
                <a:solidFill>
                  <a:srgbClr val="000000"/>
                </a:solidFill>
              </a:rPr>
              <a:t>Center</a:t>
            </a:r>
            <a:r>
              <a:rPr lang="en-GB" sz="1600" dirty="0">
                <a:solidFill>
                  <a:srgbClr val="000000"/>
                </a:solidFill>
              </a:rPr>
              <a:t> 1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</a:rPr>
              <a:t>CH-8058 Zurich-Airport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</a:rPr>
              <a:t>T +41 58 460 91 11 www.meteoswiss.ch</a:t>
            </a:r>
          </a:p>
        </p:txBody>
      </p:sp>
      <p:sp>
        <p:nvSpPr>
          <p:cNvPr id="17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GB" sz="800" dirty="0">
                <a:solidFill>
                  <a:srgbClr val="000000"/>
                </a:solidFill>
              </a:rPr>
              <a:t>Federal Department of Home Affairs FDHA</a:t>
            </a:r>
            <a:br>
              <a:rPr lang="en-GB" sz="800" dirty="0">
                <a:solidFill>
                  <a:srgbClr val="000000"/>
                </a:solidFill>
              </a:rPr>
            </a:br>
            <a:r>
              <a:rPr lang="en-GB" sz="800" b="1" dirty="0">
                <a:solidFill>
                  <a:srgbClr val="000000"/>
                </a:solidFill>
              </a:rPr>
              <a:t>Federal Office of Meteorology and Climatology  MeteoSwiss</a:t>
            </a:r>
            <a:endParaRPr lang="en-GB" sz="800" dirty="0">
              <a:solidFill>
                <a:srgbClr val="000000"/>
              </a:solidFill>
            </a:endParaRPr>
          </a:p>
        </p:txBody>
      </p:sp>
      <p:grpSp>
        <p:nvGrpSpPr>
          <p:cNvPr id="2" name="Gruppieren 1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4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hteck 18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sp>
        <p:nvSpPr>
          <p:cNvPr id="21" name="Rechteck 20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pic>
        <p:nvPicPr>
          <p:cNvPr id="22" name="Bild 2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29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"/>
          <p:cNvSpPr>
            <a:spLocks noGrp="1"/>
          </p:cNvSpPr>
          <p:nvPr>
            <p:ph type="title"/>
          </p:nvPr>
        </p:nvSpPr>
        <p:spPr>
          <a:xfrm>
            <a:off x="251520" y="273844"/>
            <a:ext cx="8640960" cy="461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4289" tIns="34290" rIns="34289" bIns="34290" anchor="ctr">
            <a:normAutofit/>
          </a:bodyPr>
          <a:lstStyle/>
          <a:p>
            <a:r>
              <a:rPr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51520" y="951570"/>
            <a:ext cx="8641259" cy="3996668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641978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3"/>
            <a:ext cx="8229600" cy="3535040"/>
          </a:xfrm>
        </p:spPr>
        <p:txBody>
          <a:bodyPr/>
          <a:lstStyle>
            <a:lvl1pPr>
              <a:buClr>
                <a:schemeClr val="accent1">
                  <a:lumMod val="60000"/>
                  <a:lumOff val="40000"/>
                </a:schemeClr>
              </a:buClr>
              <a:defRPr/>
            </a:lvl1pPr>
            <a:lvl2pPr>
              <a:buClr>
                <a:schemeClr val="accent1">
                  <a:lumMod val="60000"/>
                  <a:lumOff val="40000"/>
                </a:schemeClr>
              </a:buClr>
              <a:defRPr/>
            </a:lvl2pPr>
            <a:lvl3pPr>
              <a:buClr>
                <a:schemeClr val="accent1">
                  <a:lumMod val="60000"/>
                  <a:lumOff val="40000"/>
                </a:schemeClr>
              </a:buClr>
              <a:defRPr/>
            </a:lvl3pPr>
            <a:lvl4pPr>
              <a:buClr>
                <a:schemeClr val="accent1">
                  <a:lumMod val="60000"/>
                  <a:lumOff val="40000"/>
                </a:schemeClr>
              </a:buClr>
              <a:defRPr/>
            </a:lvl4pPr>
            <a:lvl5pPr>
              <a:buClr>
                <a:schemeClr val="accent1">
                  <a:lumMod val="60000"/>
                  <a:lumOff val="40000"/>
                </a:schemeClr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7803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 4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 b="20458"/>
          <a:stretch/>
        </p:blipFill>
        <p:spPr>
          <a:xfrm>
            <a:off x="66261" y="1863884"/>
            <a:ext cx="9011477" cy="3237017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88981" y="3604312"/>
            <a:ext cx="6858000" cy="64800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kumimoji="0" lang="de-DE" sz="2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</a:pPr>
            <a:r>
              <a:rPr lang="en-GB" noProof="0" dirty="0"/>
              <a:t>Subtitle Arial, 22 point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7051" y="1843923"/>
            <a:ext cx="7617600" cy="1638000"/>
          </a:xfrm>
          <a:prstGeom prst="rect">
            <a:avLst/>
          </a:prstGeom>
        </p:spPr>
        <p:txBody>
          <a:bodyPr/>
          <a:lstStyle>
            <a:lvl1pPr>
              <a:defRPr kumimoji="0" lang="de-DE" sz="5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/>
              <a:t>Presentation Title Arial, 52 point</a:t>
            </a:r>
          </a:p>
        </p:txBody>
      </p:sp>
      <p:sp>
        <p:nvSpPr>
          <p:cNvPr id="9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GB" sz="800" noProof="0" dirty="0"/>
              <a:t>Federal Department of Home Affairs FDHA</a:t>
            </a:r>
            <a:br>
              <a:rPr lang="en-GB" sz="800" noProof="0" dirty="0"/>
            </a:br>
            <a:r>
              <a:rPr lang="en-GB" sz="800" b="1" noProof="0" dirty="0"/>
              <a:t>Federal Office of Meteorology and Climatology  MeteoSwiss</a:t>
            </a:r>
            <a:endParaRPr lang="en-GB" sz="800" noProof="0" dirty="0"/>
          </a:p>
        </p:txBody>
      </p:sp>
      <p:grpSp>
        <p:nvGrpSpPr>
          <p:cNvPr id="3" name="Gruppieren 2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3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88055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-6410"/>
            <a:ext cx="9162000" cy="5157000"/>
          </a:xfrm>
          <a:prstGeom prst="rect">
            <a:avLst/>
          </a:prstGeom>
          <a:solidFill>
            <a:srgbClr val="7D6E5F">
              <a:lumMod val="60000"/>
              <a:lumOff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0" cap="none" spc="0" normalizeH="0" baseline="0" noProof="0" dirty="0">
              <a:ln>
                <a:noFill/>
              </a:ln>
              <a:solidFill>
                <a:srgbClr val="B4A89C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532413" y="1808163"/>
            <a:ext cx="6081933" cy="2133875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Statement Arial normal 18. </a:t>
            </a:r>
            <a:r>
              <a:rPr lang="en-GB" noProof="0" dirty="0" err="1"/>
              <a:t>Feugiamet</a:t>
            </a:r>
            <a:r>
              <a:rPr lang="en-GB" noProof="0" dirty="0"/>
              <a:t> ad </a:t>
            </a:r>
            <a:r>
              <a:rPr lang="en-GB" noProof="0" dirty="0" err="1"/>
              <a:t>delisl</a:t>
            </a:r>
            <a:r>
              <a:rPr lang="en-GB" noProof="0" dirty="0"/>
              <a:t> in </a:t>
            </a:r>
            <a:r>
              <a:rPr lang="en-GB" noProof="0" dirty="0" err="1"/>
              <a:t>hent</a:t>
            </a:r>
            <a:r>
              <a:rPr lang="en-GB" noProof="0" dirty="0"/>
              <a:t> ad </a:t>
            </a:r>
            <a:r>
              <a:rPr lang="en-GB" noProof="0" dirty="0" err="1"/>
              <a:t>estion</a:t>
            </a:r>
            <a:r>
              <a:rPr lang="en-GB" noProof="0" dirty="0"/>
              <a:t> </a:t>
            </a:r>
            <a:r>
              <a:rPr lang="en-GB" noProof="0" dirty="0" err="1"/>
              <a:t>hent</a:t>
            </a:r>
            <a:r>
              <a:rPr lang="en-GB" noProof="0" dirty="0"/>
              <a:t> prat </a:t>
            </a:r>
            <a:r>
              <a:rPr lang="en-GB" noProof="0" dirty="0" err="1"/>
              <a:t>lortincilit</a:t>
            </a:r>
            <a:r>
              <a:rPr lang="en-GB" noProof="0" dirty="0"/>
              <a:t> </a:t>
            </a:r>
            <a:r>
              <a:rPr lang="en-GB" noProof="0" dirty="0" err="1"/>
              <a:t>utem</a:t>
            </a:r>
            <a:r>
              <a:rPr lang="en-GB" noProof="0" dirty="0"/>
              <a:t> </a:t>
            </a:r>
            <a:r>
              <a:rPr lang="en-GB" noProof="0" dirty="0" err="1"/>
              <a:t>doloreet</a:t>
            </a:r>
            <a:r>
              <a:rPr lang="en-GB" noProof="0" dirty="0"/>
              <a:t> </a:t>
            </a:r>
            <a:r>
              <a:rPr lang="en-GB" noProof="0" dirty="0" err="1"/>
              <a:t>alisis</a:t>
            </a:r>
            <a:r>
              <a:rPr lang="en-GB" noProof="0" dirty="0"/>
              <a:t> </a:t>
            </a:r>
            <a:r>
              <a:rPr lang="en-GB" noProof="0" dirty="0" err="1"/>
              <a:t>auguerc</a:t>
            </a:r>
            <a:r>
              <a:rPr lang="en-GB" noProof="0" dirty="0"/>
              <a:t> </a:t>
            </a:r>
            <a:r>
              <a:rPr lang="en-GB" noProof="0" dirty="0" err="1"/>
              <a:t>iliquatum</a:t>
            </a:r>
            <a:r>
              <a:rPr lang="en-GB" noProof="0" dirty="0"/>
              <a:t> </a:t>
            </a:r>
            <a:r>
              <a:rPr lang="en-GB" noProof="0" dirty="0" err="1"/>
              <a:t>euipsuscilis</a:t>
            </a:r>
            <a:r>
              <a:rPr lang="en-GB" noProof="0" dirty="0"/>
              <a:t> </a:t>
            </a:r>
            <a:r>
              <a:rPr lang="en-GB" noProof="0" dirty="0" err="1"/>
              <a:t>augue</a:t>
            </a:r>
            <a:r>
              <a:rPr lang="en-GB" noProof="0" dirty="0"/>
              <a:t> do </a:t>
            </a:r>
            <a:r>
              <a:rPr lang="en-GB" noProof="0" dirty="0" err="1"/>
              <a:t>consequipis</a:t>
            </a:r>
            <a:r>
              <a:rPr lang="en-GB" noProof="0" dirty="0"/>
              <a:t> </a:t>
            </a:r>
            <a:r>
              <a:rPr lang="en-GB" noProof="0" dirty="0" err="1"/>
              <a:t>nulputpat</a:t>
            </a:r>
            <a:r>
              <a:rPr lang="en-GB" noProof="0" dirty="0"/>
              <a:t> </a:t>
            </a:r>
            <a:r>
              <a:rPr lang="en-GB" noProof="0" dirty="0" err="1"/>
              <a:t>lum</a:t>
            </a:r>
            <a:r>
              <a:rPr lang="en-GB" noProof="0" dirty="0"/>
              <a:t> </a:t>
            </a:r>
            <a:r>
              <a:rPr lang="en-GB" noProof="0" dirty="0" err="1"/>
              <a:t>dolobore</a:t>
            </a:r>
            <a:r>
              <a:rPr lang="en-GB" noProof="0" dirty="0"/>
              <a:t> </a:t>
            </a:r>
            <a:r>
              <a:rPr lang="en-GB" noProof="0" dirty="0" err="1"/>
              <a:t>diodolorem</a:t>
            </a:r>
            <a:r>
              <a:rPr lang="en-GB" noProof="0" dirty="0"/>
              <a:t> </a:t>
            </a:r>
            <a:r>
              <a:rPr lang="en-GB" noProof="0" dirty="0" err="1"/>
              <a:t>nullam</a:t>
            </a:r>
            <a:r>
              <a:rPr lang="en-GB" noProof="0" dirty="0"/>
              <a:t>, </a:t>
            </a:r>
            <a:r>
              <a:rPr lang="en-GB" noProof="0" dirty="0" err="1"/>
              <a:t>susting</a:t>
            </a:r>
            <a:r>
              <a:rPr lang="en-GB" noProof="0" dirty="0"/>
              <a:t> </a:t>
            </a:r>
            <a:r>
              <a:rPr lang="en-GB" noProof="0" dirty="0" err="1"/>
              <a:t>eumsan</a:t>
            </a:r>
            <a:r>
              <a:rPr lang="en-GB" noProof="0" dirty="0"/>
              <a:t> </a:t>
            </a:r>
            <a:r>
              <a:rPr lang="en-GB" noProof="0" dirty="0" err="1"/>
              <a:t>veliquismod</a:t>
            </a:r>
            <a:r>
              <a:rPr lang="en-GB" noProof="0" dirty="0"/>
              <a:t> </a:t>
            </a:r>
            <a:r>
              <a:rPr lang="en-GB" noProof="0" dirty="0" err="1"/>
              <a:t>mincin</a:t>
            </a:r>
            <a:r>
              <a:rPr lang="en-GB" noProof="0" dirty="0"/>
              <a:t> </a:t>
            </a:r>
            <a:r>
              <a:rPr lang="en-GB" noProof="0" dirty="0" err="1"/>
              <a:t>ulluptat</a:t>
            </a:r>
            <a:r>
              <a:rPr lang="en-GB" noProof="0" dirty="0"/>
              <a:t>.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commy</a:t>
            </a:r>
            <a:r>
              <a:rPr lang="en-GB" noProof="0" dirty="0"/>
              <a:t> </a:t>
            </a:r>
            <a:r>
              <a:rPr lang="en-GB" noProof="0" dirty="0" err="1"/>
              <a:t>niam</a:t>
            </a:r>
            <a:r>
              <a:rPr lang="en-GB" noProof="0" dirty="0"/>
              <a:t>, </a:t>
            </a:r>
            <a:r>
              <a:rPr lang="en-GB" noProof="0" dirty="0" err="1"/>
              <a:t>quismodit</a:t>
            </a:r>
            <a:r>
              <a:rPr lang="en-GB" noProof="0" dirty="0"/>
              <a:t> </a:t>
            </a:r>
            <a:r>
              <a:rPr lang="en-GB" noProof="0" dirty="0" err="1"/>
              <a:t>irilit</a:t>
            </a:r>
            <a:r>
              <a:rPr lang="en-GB" noProof="0" dirty="0"/>
              <a:t> </a:t>
            </a:r>
            <a:r>
              <a:rPr lang="en-GB" noProof="0" dirty="0" err="1"/>
              <a:t>incinim</a:t>
            </a:r>
            <a:r>
              <a:rPr lang="en-GB" noProof="0" dirty="0"/>
              <a:t> </a:t>
            </a:r>
            <a:r>
              <a:rPr lang="en-GB" noProof="0" dirty="0" err="1"/>
              <a:t>velisi</a:t>
            </a:r>
            <a:r>
              <a:rPr lang="en-GB" noProof="0" dirty="0"/>
              <a:t> </a:t>
            </a:r>
            <a:r>
              <a:rPr lang="en-GB" noProof="0" dirty="0" err="1"/>
              <a:t>exero</a:t>
            </a:r>
            <a:r>
              <a:rPr lang="en-GB" noProof="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7973098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187624" y="1203598"/>
            <a:ext cx="7527926" cy="2484121"/>
          </a:xfrm>
          <a:prstGeom prst="rect">
            <a:avLst/>
          </a:prstGeom>
        </p:spPr>
        <p:txBody>
          <a:bodyPr/>
          <a:lstStyle>
            <a:lvl1pPr marL="266700" marR="0" indent="-2667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  <a:lvl2pPr marL="714375" indent="-257175">
              <a:buClrTx/>
              <a:buFont typeface="Symbol" panose="05050102010706020507" pitchFamily="18" charset="2"/>
              <a:buChar char="-"/>
              <a:defRPr sz="1600" baseline="0"/>
            </a:lvl2pPr>
            <a:lvl3pPr>
              <a:buClrTx/>
              <a:defRPr sz="1600"/>
            </a:lvl3pPr>
          </a:lstStyle>
          <a:p>
            <a:pPr lvl="0"/>
            <a:r>
              <a:rPr lang="en-GB" noProof="0" dirty="0" err="1"/>
              <a:t>Grundschrift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Aufzählung</a:t>
            </a:r>
            <a:r>
              <a:rPr lang="en-GB" noProof="0" dirty="0"/>
              <a:t>, Arial normal, 16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1"/>
            <a:r>
              <a:rPr lang="en-GB" noProof="0" dirty="0" err="1"/>
              <a:t>Ebene</a:t>
            </a:r>
            <a:r>
              <a:rPr lang="en-GB" noProof="0" dirty="0"/>
              <a:t> </a:t>
            </a:r>
            <a:r>
              <a:rPr lang="en-GB" noProof="0" dirty="0" err="1"/>
              <a:t>zwei</a:t>
            </a:r>
            <a:r>
              <a:rPr lang="en-GB" noProof="0" dirty="0"/>
              <a:t>, 16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2"/>
            <a:endParaRPr lang="en-GB" noProof="0" dirty="0"/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>
            <a:lvl1pPr>
              <a:defRPr sz="3200" b="0"/>
            </a:lvl1pPr>
          </a:lstStyle>
          <a:p>
            <a:r>
              <a:rPr lang="en-GB" noProof="0" dirty="0"/>
              <a:t>Title, Arial, normal, 32 point</a:t>
            </a:r>
          </a:p>
        </p:txBody>
      </p:sp>
      <p:pic>
        <p:nvPicPr>
          <p:cNvPr id="7" name="Picture 44" descr="Wapp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832" y="374457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hteck 16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9" name="Bild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46" t="78006" r="10884"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79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 b="74924"/>
          <a:stretch/>
        </p:blipFill>
        <p:spPr>
          <a:xfrm>
            <a:off x="75165" y="4068473"/>
            <a:ext cx="9037853" cy="1023496"/>
          </a:xfrm>
          <a:prstGeom prst="rect">
            <a:avLst/>
          </a:prstGeom>
        </p:spPr>
      </p:pic>
      <p:sp>
        <p:nvSpPr>
          <p:cNvPr id="13" name="Rechteck 12"/>
          <p:cNvSpPr/>
          <p:nvPr userDrawn="1"/>
        </p:nvSpPr>
        <p:spPr>
          <a:xfrm>
            <a:off x="1290227" y="3001610"/>
            <a:ext cx="2284015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400" b="1" noProof="0" dirty="0" err="1"/>
              <a:t>MeteoSvizzera</a:t>
            </a:r>
            <a:endParaRPr lang="en-GB" sz="1400" noProof="0" dirty="0"/>
          </a:p>
          <a:p>
            <a:r>
              <a:rPr lang="en-GB" sz="1400" noProof="0" dirty="0"/>
              <a:t>Via </a:t>
            </a:r>
            <a:r>
              <a:rPr lang="en-GB" sz="1400" noProof="0" dirty="0" err="1"/>
              <a:t>ai</a:t>
            </a:r>
            <a:r>
              <a:rPr lang="en-GB" sz="1400" noProof="0" dirty="0"/>
              <a:t> Monti 146</a:t>
            </a:r>
          </a:p>
          <a:p>
            <a:r>
              <a:rPr lang="en-GB" sz="1400" noProof="0" dirty="0"/>
              <a:t>CH-6605 Locarno-Monti</a:t>
            </a:r>
          </a:p>
          <a:p>
            <a:r>
              <a:rPr lang="en-GB" sz="1400" noProof="0" dirty="0"/>
              <a:t>T +41 58 460 92 22</a:t>
            </a:r>
          </a:p>
          <a:p>
            <a:r>
              <a:rPr lang="en-GB" sz="1400" noProof="0" dirty="0"/>
              <a:t>www.meteosvizzera.ch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014378" y="3001610"/>
            <a:ext cx="2005422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noProof="0" dirty="0">
                <a:solidFill>
                  <a:srgbClr val="000000"/>
                </a:solidFill>
                <a:latin typeface="Arial" charset="0"/>
              </a:rPr>
              <a:t>MétéoSuisse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7bis, av. de la </a:t>
            </a: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Paix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CH-1211 Genève 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T +41 58 460 98 88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www.meteosuisse.ch</a:t>
            </a:r>
          </a:p>
        </p:txBody>
      </p:sp>
      <p:sp>
        <p:nvSpPr>
          <p:cNvPr id="16" name="Rechteck 15"/>
          <p:cNvSpPr/>
          <p:nvPr userDrawn="1"/>
        </p:nvSpPr>
        <p:spPr>
          <a:xfrm>
            <a:off x="6484528" y="3001610"/>
            <a:ext cx="2102930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noProof="0" dirty="0">
                <a:solidFill>
                  <a:srgbClr val="000000"/>
                </a:solidFill>
                <a:latin typeface="Arial" charset="0"/>
              </a:rPr>
              <a:t>MétéoSuisse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Chemin</a:t>
            </a: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 de </a:t>
            </a: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l‘Aérologie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CH-1530 </a:t>
            </a: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Payerne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T +41 58 460 94 44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www.meteosuisse.ch</a:t>
            </a:r>
          </a:p>
        </p:txBody>
      </p:sp>
      <p:sp>
        <p:nvSpPr>
          <p:cNvPr id="20" name="Rechteck 19"/>
          <p:cNvSpPr/>
          <p:nvPr userDrawn="1"/>
        </p:nvSpPr>
        <p:spPr>
          <a:xfrm>
            <a:off x="1277766" y="1449484"/>
            <a:ext cx="344129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600" b="1" noProof="0" dirty="0"/>
              <a:t>MeteoSwiss</a:t>
            </a:r>
          </a:p>
          <a:p>
            <a:r>
              <a:rPr lang="en-GB" sz="1600" b="0" noProof="0" dirty="0"/>
              <a:t>Operation </a:t>
            </a:r>
            <a:r>
              <a:rPr lang="en-GB" sz="1600" b="0" noProof="0" dirty="0" err="1"/>
              <a:t>Center</a:t>
            </a:r>
            <a:r>
              <a:rPr lang="en-GB" sz="1600" b="0" noProof="0" dirty="0"/>
              <a:t> 1 </a:t>
            </a:r>
          </a:p>
          <a:p>
            <a:r>
              <a:rPr lang="en-GB" sz="1600" b="0" noProof="0" dirty="0"/>
              <a:t>CH-8058 Zurich-Airport </a:t>
            </a:r>
          </a:p>
          <a:p>
            <a:r>
              <a:rPr lang="en-GB" sz="1600" b="0" noProof="0" dirty="0"/>
              <a:t>T +41 58 460 91 11 www.meteoswiss.ch</a:t>
            </a:r>
          </a:p>
        </p:txBody>
      </p:sp>
      <p:sp>
        <p:nvSpPr>
          <p:cNvPr id="17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GB" sz="800" noProof="0" dirty="0"/>
              <a:t>Federal Department of Home Affairs FDHA</a:t>
            </a:r>
            <a:br>
              <a:rPr lang="en-GB" sz="800" noProof="0" dirty="0"/>
            </a:br>
            <a:r>
              <a:rPr lang="en-GB" sz="800" b="1" noProof="0" dirty="0"/>
              <a:t>Federal Office of Meteorology and Climatology  MeteoSwiss</a:t>
            </a:r>
            <a:endParaRPr lang="en-GB" sz="800" noProof="0" dirty="0"/>
          </a:p>
        </p:txBody>
      </p:sp>
      <p:grpSp>
        <p:nvGrpSpPr>
          <p:cNvPr id="2" name="Gruppieren 1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4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hteck 18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1" name="Rechteck 20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22" name="Bild 2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46" t="78006" r="10884"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131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 4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 b="20458"/>
          <a:stretch/>
        </p:blipFill>
        <p:spPr>
          <a:xfrm>
            <a:off x="66261" y="2578259"/>
            <a:ext cx="9011477" cy="3237017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88981" y="3604312"/>
            <a:ext cx="6858000" cy="64800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kumimoji="0" lang="de-DE" sz="2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</a:pPr>
            <a:r>
              <a:rPr lang="en-GB" noProof="0" dirty="0"/>
              <a:t>Subtitle Arial, 22 point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7051" y="1843923"/>
            <a:ext cx="7617600" cy="1638000"/>
          </a:xfrm>
          <a:prstGeom prst="rect">
            <a:avLst/>
          </a:prstGeom>
        </p:spPr>
        <p:txBody>
          <a:bodyPr/>
          <a:lstStyle>
            <a:lvl1pPr>
              <a:defRPr kumimoji="0" lang="de-DE" sz="5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/>
              <a:t>Presentation Title Arial, 52 point</a:t>
            </a:r>
          </a:p>
        </p:txBody>
      </p:sp>
      <p:sp>
        <p:nvSpPr>
          <p:cNvPr id="9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GB" sz="800" dirty="0">
                <a:solidFill>
                  <a:srgbClr val="000000"/>
                </a:solidFill>
              </a:rPr>
              <a:t>Federal Department of Home Affairs FDHA</a:t>
            </a:r>
            <a:br>
              <a:rPr lang="en-GB" sz="800" dirty="0">
                <a:solidFill>
                  <a:srgbClr val="000000"/>
                </a:solidFill>
              </a:rPr>
            </a:br>
            <a:r>
              <a:rPr lang="en-GB" sz="800" b="1" dirty="0">
                <a:solidFill>
                  <a:srgbClr val="000000"/>
                </a:solidFill>
              </a:rPr>
              <a:t>Federal Office of Meteorology and Climatology  MeteoSwiss</a:t>
            </a:r>
            <a:endParaRPr lang="en-GB" sz="800" dirty="0">
              <a:solidFill>
                <a:srgbClr val="000000"/>
              </a:solidFill>
            </a:endParaRPr>
          </a:p>
        </p:txBody>
      </p:sp>
      <p:grpSp>
        <p:nvGrpSpPr>
          <p:cNvPr id="3" name="Gruppieren 2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3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6886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-6410"/>
            <a:ext cx="9162000" cy="5157000"/>
          </a:xfrm>
          <a:prstGeom prst="rect">
            <a:avLst/>
          </a:prstGeom>
          <a:solidFill>
            <a:srgbClr val="7D6E5F">
              <a:lumMod val="60000"/>
              <a:lumOff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100" kern="0" dirty="0">
              <a:solidFill>
                <a:srgbClr val="B4A89C"/>
              </a:solidFill>
            </a:endParaRP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532413" y="1808163"/>
            <a:ext cx="6081933" cy="2133875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Statement Arial normal 18. </a:t>
            </a:r>
            <a:r>
              <a:rPr lang="en-GB" noProof="0" dirty="0" err="1"/>
              <a:t>Feugiamet</a:t>
            </a:r>
            <a:r>
              <a:rPr lang="en-GB" noProof="0" dirty="0"/>
              <a:t> ad </a:t>
            </a:r>
            <a:r>
              <a:rPr lang="en-GB" noProof="0" dirty="0" err="1"/>
              <a:t>delisl</a:t>
            </a:r>
            <a:r>
              <a:rPr lang="en-GB" noProof="0" dirty="0"/>
              <a:t> in </a:t>
            </a:r>
            <a:r>
              <a:rPr lang="en-GB" noProof="0" dirty="0" err="1"/>
              <a:t>hent</a:t>
            </a:r>
            <a:r>
              <a:rPr lang="en-GB" noProof="0" dirty="0"/>
              <a:t> ad </a:t>
            </a:r>
            <a:r>
              <a:rPr lang="en-GB" noProof="0" dirty="0" err="1"/>
              <a:t>estion</a:t>
            </a:r>
            <a:r>
              <a:rPr lang="en-GB" noProof="0" dirty="0"/>
              <a:t> </a:t>
            </a:r>
            <a:r>
              <a:rPr lang="en-GB" noProof="0" dirty="0" err="1"/>
              <a:t>hent</a:t>
            </a:r>
            <a:r>
              <a:rPr lang="en-GB" noProof="0" dirty="0"/>
              <a:t> prat </a:t>
            </a:r>
            <a:r>
              <a:rPr lang="en-GB" noProof="0" dirty="0" err="1"/>
              <a:t>lortincilit</a:t>
            </a:r>
            <a:r>
              <a:rPr lang="en-GB" noProof="0" dirty="0"/>
              <a:t> </a:t>
            </a:r>
            <a:r>
              <a:rPr lang="en-GB" noProof="0" dirty="0" err="1"/>
              <a:t>utem</a:t>
            </a:r>
            <a:r>
              <a:rPr lang="en-GB" noProof="0" dirty="0"/>
              <a:t> </a:t>
            </a:r>
            <a:r>
              <a:rPr lang="en-GB" noProof="0" dirty="0" err="1"/>
              <a:t>doloreet</a:t>
            </a:r>
            <a:r>
              <a:rPr lang="en-GB" noProof="0" dirty="0"/>
              <a:t> </a:t>
            </a:r>
            <a:r>
              <a:rPr lang="en-GB" noProof="0" dirty="0" err="1"/>
              <a:t>alisis</a:t>
            </a:r>
            <a:r>
              <a:rPr lang="en-GB" noProof="0" dirty="0"/>
              <a:t> </a:t>
            </a:r>
            <a:r>
              <a:rPr lang="en-GB" noProof="0" dirty="0" err="1"/>
              <a:t>auguerc</a:t>
            </a:r>
            <a:r>
              <a:rPr lang="en-GB" noProof="0" dirty="0"/>
              <a:t> </a:t>
            </a:r>
            <a:r>
              <a:rPr lang="en-GB" noProof="0" dirty="0" err="1"/>
              <a:t>iliquatum</a:t>
            </a:r>
            <a:r>
              <a:rPr lang="en-GB" noProof="0" dirty="0"/>
              <a:t> </a:t>
            </a:r>
            <a:r>
              <a:rPr lang="en-GB" noProof="0" dirty="0" err="1"/>
              <a:t>euipsuscilis</a:t>
            </a:r>
            <a:r>
              <a:rPr lang="en-GB" noProof="0" dirty="0"/>
              <a:t> </a:t>
            </a:r>
            <a:r>
              <a:rPr lang="en-GB" noProof="0" dirty="0" err="1"/>
              <a:t>augue</a:t>
            </a:r>
            <a:r>
              <a:rPr lang="en-GB" noProof="0" dirty="0"/>
              <a:t> do </a:t>
            </a:r>
            <a:r>
              <a:rPr lang="en-GB" noProof="0" dirty="0" err="1"/>
              <a:t>consequipis</a:t>
            </a:r>
            <a:r>
              <a:rPr lang="en-GB" noProof="0" dirty="0"/>
              <a:t> </a:t>
            </a:r>
            <a:r>
              <a:rPr lang="en-GB" noProof="0" dirty="0" err="1"/>
              <a:t>nulputpat</a:t>
            </a:r>
            <a:r>
              <a:rPr lang="en-GB" noProof="0" dirty="0"/>
              <a:t> </a:t>
            </a:r>
            <a:r>
              <a:rPr lang="en-GB" noProof="0" dirty="0" err="1"/>
              <a:t>lum</a:t>
            </a:r>
            <a:r>
              <a:rPr lang="en-GB" noProof="0" dirty="0"/>
              <a:t> </a:t>
            </a:r>
            <a:r>
              <a:rPr lang="en-GB" noProof="0" dirty="0" err="1"/>
              <a:t>dolobore</a:t>
            </a:r>
            <a:r>
              <a:rPr lang="en-GB" noProof="0" dirty="0"/>
              <a:t> </a:t>
            </a:r>
            <a:r>
              <a:rPr lang="en-GB" noProof="0" dirty="0" err="1"/>
              <a:t>diodolorem</a:t>
            </a:r>
            <a:r>
              <a:rPr lang="en-GB" noProof="0" dirty="0"/>
              <a:t> </a:t>
            </a:r>
            <a:r>
              <a:rPr lang="en-GB" noProof="0" dirty="0" err="1"/>
              <a:t>nullam</a:t>
            </a:r>
            <a:r>
              <a:rPr lang="en-GB" noProof="0" dirty="0"/>
              <a:t>, </a:t>
            </a:r>
            <a:r>
              <a:rPr lang="en-GB" noProof="0" dirty="0" err="1"/>
              <a:t>susting</a:t>
            </a:r>
            <a:r>
              <a:rPr lang="en-GB" noProof="0" dirty="0"/>
              <a:t> </a:t>
            </a:r>
            <a:r>
              <a:rPr lang="en-GB" noProof="0" dirty="0" err="1"/>
              <a:t>eumsan</a:t>
            </a:r>
            <a:r>
              <a:rPr lang="en-GB" noProof="0" dirty="0"/>
              <a:t> </a:t>
            </a:r>
            <a:r>
              <a:rPr lang="en-GB" noProof="0" dirty="0" err="1"/>
              <a:t>veliquismod</a:t>
            </a:r>
            <a:r>
              <a:rPr lang="en-GB" noProof="0" dirty="0"/>
              <a:t> </a:t>
            </a:r>
            <a:r>
              <a:rPr lang="en-GB" noProof="0" dirty="0" err="1"/>
              <a:t>mincin</a:t>
            </a:r>
            <a:r>
              <a:rPr lang="en-GB" noProof="0" dirty="0"/>
              <a:t> </a:t>
            </a:r>
            <a:r>
              <a:rPr lang="en-GB" noProof="0" dirty="0" err="1"/>
              <a:t>ulluptat</a:t>
            </a:r>
            <a:r>
              <a:rPr lang="en-GB" noProof="0" dirty="0"/>
              <a:t>.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commy</a:t>
            </a:r>
            <a:r>
              <a:rPr lang="en-GB" noProof="0" dirty="0"/>
              <a:t> </a:t>
            </a:r>
            <a:r>
              <a:rPr lang="en-GB" noProof="0" dirty="0" err="1"/>
              <a:t>niam</a:t>
            </a:r>
            <a:r>
              <a:rPr lang="en-GB" noProof="0" dirty="0"/>
              <a:t>, </a:t>
            </a:r>
            <a:r>
              <a:rPr lang="en-GB" noProof="0" dirty="0" err="1"/>
              <a:t>quismodit</a:t>
            </a:r>
            <a:r>
              <a:rPr lang="en-GB" noProof="0" dirty="0"/>
              <a:t> </a:t>
            </a:r>
            <a:r>
              <a:rPr lang="en-GB" noProof="0" dirty="0" err="1"/>
              <a:t>irilit</a:t>
            </a:r>
            <a:r>
              <a:rPr lang="en-GB" noProof="0" dirty="0"/>
              <a:t> </a:t>
            </a:r>
            <a:r>
              <a:rPr lang="en-GB" noProof="0" dirty="0" err="1"/>
              <a:t>incinim</a:t>
            </a:r>
            <a:r>
              <a:rPr lang="en-GB" noProof="0" dirty="0"/>
              <a:t> </a:t>
            </a:r>
            <a:r>
              <a:rPr lang="en-GB" noProof="0" dirty="0" err="1"/>
              <a:t>velisi</a:t>
            </a:r>
            <a:r>
              <a:rPr lang="en-GB" noProof="0" dirty="0"/>
              <a:t> </a:t>
            </a:r>
            <a:r>
              <a:rPr lang="en-GB" noProof="0" dirty="0" err="1"/>
              <a:t>exero</a:t>
            </a:r>
            <a:r>
              <a:rPr lang="en-GB" noProof="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722247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47725" y="1394459"/>
            <a:ext cx="7831456" cy="2484121"/>
          </a:xfrm>
          <a:prstGeom prst="rect">
            <a:avLst/>
          </a:prstGeom>
        </p:spPr>
        <p:txBody>
          <a:bodyPr/>
          <a:lstStyle>
            <a:lvl1pPr marL="266700" marR="0" indent="-2667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1pPr>
            <a:lvl2pPr marL="714375" indent="-257175">
              <a:buClrTx/>
              <a:buFont typeface="Symbol" panose="05050102010706020507" pitchFamily="18" charset="2"/>
              <a:buChar char="-"/>
              <a:defRPr sz="1600" baseline="0"/>
            </a:lvl2pPr>
            <a:lvl3pPr>
              <a:buClrTx/>
              <a:defRPr sz="1600"/>
            </a:lvl3pPr>
          </a:lstStyle>
          <a:p>
            <a:pPr lvl="0"/>
            <a:r>
              <a:rPr lang="en-GB" noProof="0" dirty="0" err="1"/>
              <a:t>Grundschrift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Aufzählung</a:t>
            </a:r>
            <a:r>
              <a:rPr lang="en-GB" noProof="0" dirty="0"/>
              <a:t>, Arial normal, 18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1"/>
            <a:r>
              <a:rPr lang="en-GB" noProof="0" dirty="0" err="1"/>
              <a:t>Ebene</a:t>
            </a:r>
            <a:r>
              <a:rPr lang="en-GB" noProof="0" dirty="0"/>
              <a:t> </a:t>
            </a:r>
            <a:r>
              <a:rPr lang="en-GB" noProof="0" dirty="0" err="1"/>
              <a:t>zwei</a:t>
            </a:r>
            <a:r>
              <a:rPr lang="en-GB" noProof="0" dirty="0"/>
              <a:t>, 16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2"/>
            <a:endParaRPr lang="en-GB" noProof="0" dirty="0"/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836086" y="255366"/>
            <a:ext cx="7850713" cy="708082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</a:lstStyle>
          <a:p>
            <a:r>
              <a:rPr lang="en-GB" noProof="0" dirty="0"/>
              <a:t>Title, Arial, normal, 28 point</a:t>
            </a:r>
          </a:p>
        </p:txBody>
      </p:sp>
      <p:pic>
        <p:nvPicPr>
          <p:cNvPr id="7" name="Picture 44" descr="Wapp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832" y="374457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hteck 16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pic>
        <p:nvPicPr>
          <p:cNvPr id="19" name="Bild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374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/>
          <a:stretch/>
        </p:blipFill>
        <p:spPr>
          <a:xfrm>
            <a:off x="75165" y="4068473"/>
            <a:ext cx="9037853" cy="1023496"/>
          </a:xfrm>
          <a:prstGeom prst="rect">
            <a:avLst/>
          </a:prstGeom>
        </p:spPr>
      </p:pic>
      <p:sp>
        <p:nvSpPr>
          <p:cNvPr id="13" name="Rechteck 12"/>
          <p:cNvSpPr/>
          <p:nvPr userDrawn="1"/>
        </p:nvSpPr>
        <p:spPr>
          <a:xfrm>
            <a:off x="1290227" y="3001610"/>
            <a:ext cx="2284015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 err="1">
                <a:solidFill>
                  <a:srgbClr val="000000"/>
                </a:solidFill>
              </a:rPr>
              <a:t>MeteoSvizzera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Via </a:t>
            </a:r>
            <a:r>
              <a:rPr lang="en-GB" sz="1400" dirty="0" err="1">
                <a:solidFill>
                  <a:srgbClr val="000000"/>
                </a:solidFill>
              </a:rPr>
              <a:t>ai</a:t>
            </a:r>
            <a:r>
              <a:rPr lang="en-GB" sz="1400" dirty="0">
                <a:solidFill>
                  <a:srgbClr val="000000"/>
                </a:solidFill>
              </a:rPr>
              <a:t> Monti 146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CH-6605 Locarno-Monti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T +41 58 460 92 22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www.meteosvizzera.ch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014378" y="3001610"/>
            <a:ext cx="2005422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00"/>
                </a:solidFill>
              </a:rPr>
              <a:t>MétéoSuisse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7bis, av. de la </a:t>
            </a:r>
            <a:r>
              <a:rPr lang="en-GB" sz="1400" dirty="0" err="1">
                <a:solidFill>
                  <a:srgbClr val="000000"/>
                </a:solidFill>
              </a:rPr>
              <a:t>Paix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CH-1211 Genève 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T +41 58 460 98 88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www.meteosuisse.ch</a:t>
            </a:r>
          </a:p>
        </p:txBody>
      </p:sp>
      <p:sp>
        <p:nvSpPr>
          <p:cNvPr id="16" name="Rechteck 15"/>
          <p:cNvSpPr/>
          <p:nvPr userDrawn="1"/>
        </p:nvSpPr>
        <p:spPr>
          <a:xfrm>
            <a:off x="6484528" y="3001610"/>
            <a:ext cx="2102930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00"/>
                </a:solidFill>
              </a:rPr>
              <a:t>MétéoSuisse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 err="1">
                <a:solidFill>
                  <a:srgbClr val="000000"/>
                </a:solidFill>
              </a:rPr>
              <a:t>Chemin</a:t>
            </a:r>
            <a:r>
              <a:rPr lang="en-GB" sz="1400" dirty="0">
                <a:solidFill>
                  <a:srgbClr val="000000"/>
                </a:solidFill>
              </a:rPr>
              <a:t> de </a:t>
            </a:r>
            <a:r>
              <a:rPr lang="en-GB" sz="1400" dirty="0" err="1">
                <a:solidFill>
                  <a:srgbClr val="000000"/>
                </a:solidFill>
              </a:rPr>
              <a:t>l‘Aérologie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CH-1530 </a:t>
            </a:r>
            <a:r>
              <a:rPr lang="en-GB" sz="1400" dirty="0" err="1">
                <a:solidFill>
                  <a:srgbClr val="000000"/>
                </a:solidFill>
              </a:rPr>
              <a:t>Payerne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T +41 58 460 94 44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www.meteosuisse.ch</a:t>
            </a:r>
          </a:p>
        </p:txBody>
      </p:sp>
      <p:sp>
        <p:nvSpPr>
          <p:cNvPr id="20" name="Rechteck 19"/>
          <p:cNvSpPr/>
          <p:nvPr userDrawn="1"/>
        </p:nvSpPr>
        <p:spPr>
          <a:xfrm>
            <a:off x="1277766" y="1449484"/>
            <a:ext cx="344129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</a:rPr>
              <a:t>MeteoSwiss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</a:rPr>
              <a:t>Operation </a:t>
            </a:r>
            <a:r>
              <a:rPr lang="en-GB" sz="1600" dirty="0" err="1">
                <a:solidFill>
                  <a:srgbClr val="000000"/>
                </a:solidFill>
              </a:rPr>
              <a:t>Center</a:t>
            </a:r>
            <a:r>
              <a:rPr lang="en-GB" sz="1600" dirty="0">
                <a:solidFill>
                  <a:srgbClr val="000000"/>
                </a:solidFill>
              </a:rPr>
              <a:t> 1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</a:rPr>
              <a:t>CH-8058 Zurich-Airport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</a:rPr>
              <a:t>T +41 58 460 91 11 www.meteoswiss.ch</a:t>
            </a:r>
          </a:p>
        </p:txBody>
      </p:sp>
      <p:sp>
        <p:nvSpPr>
          <p:cNvPr id="17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GB" sz="800" dirty="0">
                <a:solidFill>
                  <a:srgbClr val="000000"/>
                </a:solidFill>
              </a:rPr>
              <a:t>Federal Department of Home Affairs FDHA</a:t>
            </a:r>
            <a:br>
              <a:rPr lang="en-GB" sz="800" dirty="0">
                <a:solidFill>
                  <a:srgbClr val="000000"/>
                </a:solidFill>
              </a:rPr>
            </a:br>
            <a:r>
              <a:rPr lang="en-GB" sz="800" b="1" dirty="0">
                <a:solidFill>
                  <a:srgbClr val="000000"/>
                </a:solidFill>
              </a:rPr>
              <a:t>Federal Office of Meteorology and Climatology  MeteoSwiss</a:t>
            </a:r>
            <a:endParaRPr lang="en-GB" sz="800" dirty="0">
              <a:solidFill>
                <a:srgbClr val="000000"/>
              </a:solidFill>
            </a:endParaRPr>
          </a:p>
        </p:txBody>
      </p:sp>
      <p:grpSp>
        <p:nvGrpSpPr>
          <p:cNvPr id="2" name="Gruppieren 1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4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hteck 18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sp>
        <p:nvSpPr>
          <p:cNvPr id="21" name="Rechteck 20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pic>
        <p:nvPicPr>
          <p:cNvPr id="22" name="Bild 2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029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"/>
          <p:cNvSpPr>
            <a:spLocks noGrp="1"/>
          </p:cNvSpPr>
          <p:nvPr>
            <p:ph type="title"/>
          </p:nvPr>
        </p:nvSpPr>
        <p:spPr>
          <a:xfrm>
            <a:off x="251520" y="273844"/>
            <a:ext cx="8640960" cy="461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tIns="34290" rIns="34289" bIns="34290" anchor="ctr">
            <a:normAutofit/>
          </a:bodyPr>
          <a:lstStyle/>
          <a:p>
            <a:r>
              <a:rPr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51520" y="951570"/>
            <a:ext cx="8641259" cy="3996668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4432029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3"/>
            <a:ext cx="8229600" cy="3535040"/>
          </a:xfrm>
        </p:spPr>
        <p:txBody>
          <a:bodyPr/>
          <a:lstStyle>
            <a:lvl1pPr>
              <a:buClr>
                <a:schemeClr val="accent1">
                  <a:lumMod val="60000"/>
                  <a:lumOff val="40000"/>
                </a:schemeClr>
              </a:buClr>
              <a:defRPr/>
            </a:lvl1pPr>
            <a:lvl2pPr>
              <a:buClr>
                <a:schemeClr val="accent1">
                  <a:lumMod val="60000"/>
                  <a:lumOff val="40000"/>
                </a:schemeClr>
              </a:buClr>
              <a:defRPr/>
            </a:lvl2pPr>
            <a:lvl3pPr>
              <a:buClr>
                <a:schemeClr val="accent1">
                  <a:lumMod val="60000"/>
                  <a:lumOff val="40000"/>
                </a:schemeClr>
              </a:buClr>
              <a:defRPr/>
            </a:lvl3pPr>
            <a:lvl4pPr>
              <a:buClr>
                <a:schemeClr val="accent1">
                  <a:lumMod val="60000"/>
                  <a:lumOff val="40000"/>
                </a:schemeClr>
              </a:buClr>
              <a:defRPr/>
            </a:lvl4pPr>
            <a:lvl5pPr>
              <a:buClr>
                <a:schemeClr val="accent1">
                  <a:lumMod val="60000"/>
                  <a:lumOff val="40000"/>
                </a:schemeClr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23618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 4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 b="20458"/>
          <a:stretch/>
        </p:blipFill>
        <p:spPr>
          <a:xfrm>
            <a:off x="66261" y="2578259"/>
            <a:ext cx="9011477" cy="3237017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88981" y="3604312"/>
            <a:ext cx="6858000" cy="64800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kumimoji="0" lang="de-DE" sz="2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</a:pPr>
            <a:r>
              <a:rPr lang="en-GB" noProof="0" dirty="0"/>
              <a:t>Subtitle Arial, 22 point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7051" y="1843923"/>
            <a:ext cx="7617600" cy="1638000"/>
          </a:xfrm>
          <a:prstGeom prst="rect">
            <a:avLst/>
          </a:prstGeom>
        </p:spPr>
        <p:txBody>
          <a:bodyPr/>
          <a:lstStyle>
            <a:lvl1pPr>
              <a:defRPr kumimoji="0" lang="de-DE" sz="5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/>
              <a:t>Presentation Title Arial, 52 point</a:t>
            </a:r>
          </a:p>
        </p:txBody>
      </p:sp>
      <p:sp>
        <p:nvSpPr>
          <p:cNvPr id="9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GB" sz="800" dirty="0">
                <a:solidFill>
                  <a:srgbClr val="000000"/>
                </a:solidFill>
              </a:rPr>
              <a:t>Federal Department of Home Affairs FDHA</a:t>
            </a:r>
            <a:br>
              <a:rPr lang="en-GB" sz="800" dirty="0">
                <a:solidFill>
                  <a:srgbClr val="000000"/>
                </a:solidFill>
              </a:rPr>
            </a:br>
            <a:r>
              <a:rPr lang="en-GB" sz="800" b="1" dirty="0">
                <a:solidFill>
                  <a:srgbClr val="000000"/>
                </a:solidFill>
              </a:rPr>
              <a:t>Federal Office of Meteorology and Climatology  MeteoSwiss</a:t>
            </a:r>
            <a:endParaRPr lang="en-GB" sz="800" dirty="0">
              <a:solidFill>
                <a:srgbClr val="000000"/>
              </a:solidFill>
            </a:endParaRPr>
          </a:p>
        </p:txBody>
      </p:sp>
      <p:grpSp>
        <p:nvGrpSpPr>
          <p:cNvPr id="3" name="Gruppieren 2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3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40207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-6410"/>
            <a:ext cx="9162000" cy="5157000"/>
          </a:xfrm>
          <a:prstGeom prst="rect">
            <a:avLst/>
          </a:prstGeom>
          <a:solidFill>
            <a:srgbClr val="7D6E5F">
              <a:lumMod val="60000"/>
              <a:lumOff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100" kern="0" dirty="0">
              <a:solidFill>
                <a:srgbClr val="B4A89C"/>
              </a:solidFill>
            </a:endParaRP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532413" y="1808163"/>
            <a:ext cx="6081933" cy="2133875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Statement Arial normal 18. </a:t>
            </a:r>
            <a:r>
              <a:rPr lang="en-GB" noProof="0" dirty="0" err="1"/>
              <a:t>Feugiamet</a:t>
            </a:r>
            <a:r>
              <a:rPr lang="en-GB" noProof="0" dirty="0"/>
              <a:t> ad </a:t>
            </a:r>
            <a:r>
              <a:rPr lang="en-GB" noProof="0" dirty="0" err="1"/>
              <a:t>delisl</a:t>
            </a:r>
            <a:r>
              <a:rPr lang="en-GB" noProof="0" dirty="0"/>
              <a:t> in </a:t>
            </a:r>
            <a:r>
              <a:rPr lang="en-GB" noProof="0" dirty="0" err="1"/>
              <a:t>hent</a:t>
            </a:r>
            <a:r>
              <a:rPr lang="en-GB" noProof="0" dirty="0"/>
              <a:t> ad </a:t>
            </a:r>
            <a:r>
              <a:rPr lang="en-GB" noProof="0" dirty="0" err="1"/>
              <a:t>estion</a:t>
            </a:r>
            <a:r>
              <a:rPr lang="en-GB" noProof="0" dirty="0"/>
              <a:t> </a:t>
            </a:r>
            <a:r>
              <a:rPr lang="en-GB" noProof="0" dirty="0" err="1"/>
              <a:t>hent</a:t>
            </a:r>
            <a:r>
              <a:rPr lang="en-GB" noProof="0" dirty="0"/>
              <a:t> prat </a:t>
            </a:r>
            <a:r>
              <a:rPr lang="en-GB" noProof="0" dirty="0" err="1"/>
              <a:t>lortincilit</a:t>
            </a:r>
            <a:r>
              <a:rPr lang="en-GB" noProof="0" dirty="0"/>
              <a:t> </a:t>
            </a:r>
            <a:r>
              <a:rPr lang="en-GB" noProof="0" dirty="0" err="1"/>
              <a:t>utem</a:t>
            </a:r>
            <a:r>
              <a:rPr lang="en-GB" noProof="0" dirty="0"/>
              <a:t> </a:t>
            </a:r>
            <a:r>
              <a:rPr lang="en-GB" noProof="0" dirty="0" err="1"/>
              <a:t>doloreet</a:t>
            </a:r>
            <a:r>
              <a:rPr lang="en-GB" noProof="0" dirty="0"/>
              <a:t> </a:t>
            </a:r>
            <a:r>
              <a:rPr lang="en-GB" noProof="0" dirty="0" err="1"/>
              <a:t>alisis</a:t>
            </a:r>
            <a:r>
              <a:rPr lang="en-GB" noProof="0" dirty="0"/>
              <a:t> </a:t>
            </a:r>
            <a:r>
              <a:rPr lang="en-GB" noProof="0" dirty="0" err="1"/>
              <a:t>auguerc</a:t>
            </a:r>
            <a:r>
              <a:rPr lang="en-GB" noProof="0" dirty="0"/>
              <a:t> </a:t>
            </a:r>
            <a:r>
              <a:rPr lang="en-GB" noProof="0" dirty="0" err="1"/>
              <a:t>iliquatum</a:t>
            </a:r>
            <a:r>
              <a:rPr lang="en-GB" noProof="0" dirty="0"/>
              <a:t> </a:t>
            </a:r>
            <a:r>
              <a:rPr lang="en-GB" noProof="0" dirty="0" err="1"/>
              <a:t>euipsuscilis</a:t>
            </a:r>
            <a:r>
              <a:rPr lang="en-GB" noProof="0" dirty="0"/>
              <a:t> </a:t>
            </a:r>
            <a:r>
              <a:rPr lang="en-GB" noProof="0" dirty="0" err="1"/>
              <a:t>augue</a:t>
            </a:r>
            <a:r>
              <a:rPr lang="en-GB" noProof="0" dirty="0"/>
              <a:t> do </a:t>
            </a:r>
            <a:r>
              <a:rPr lang="en-GB" noProof="0" dirty="0" err="1"/>
              <a:t>consequipis</a:t>
            </a:r>
            <a:r>
              <a:rPr lang="en-GB" noProof="0" dirty="0"/>
              <a:t> </a:t>
            </a:r>
            <a:r>
              <a:rPr lang="en-GB" noProof="0" dirty="0" err="1"/>
              <a:t>nulputpat</a:t>
            </a:r>
            <a:r>
              <a:rPr lang="en-GB" noProof="0" dirty="0"/>
              <a:t> </a:t>
            </a:r>
            <a:r>
              <a:rPr lang="en-GB" noProof="0" dirty="0" err="1"/>
              <a:t>lum</a:t>
            </a:r>
            <a:r>
              <a:rPr lang="en-GB" noProof="0" dirty="0"/>
              <a:t> </a:t>
            </a:r>
            <a:r>
              <a:rPr lang="en-GB" noProof="0" dirty="0" err="1"/>
              <a:t>dolobore</a:t>
            </a:r>
            <a:r>
              <a:rPr lang="en-GB" noProof="0" dirty="0"/>
              <a:t> </a:t>
            </a:r>
            <a:r>
              <a:rPr lang="en-GB" noProof="0" dirty="0" err="1"/>
              <a:t>diodolorem</a:t>
            </a:r>
            <a:r>
              <a:rPr lang="en-GB" noProof="0" dirty="0"/>
              <a:t> </a:t>
            </a:r>
            <a:r>
              <a:rPr lang="en-GB" noProof="0" dirty="0" err="1"/>
              <a:t>nullam</a:t>
            </a:r>
            <a:r>
              <a:rPr lang="en-GB" noProof="0" dirty="0"/>
              <a:t>, </a:t>
            </a:r>
            <a:r>
              <a:rPr lang="en-GB" noProof="0" dirty="0" err="1"/>
              <a:t>susting</a:t>
            </a:r>
            <a:r>
              <a:rPr lang="en-GB" noProof="0" dirty="0"/>
              <a:t> </a:t>
            </a:r>
            <a:r>
              <a:rPr lang="en-GB" noProof="0" dirty="0" err="1"/>
              <a:t>eumsan</a:t>
            </a:r>
            <a:r>
              <a:rPr lang="en-GB" noProof="0" dirty="0"/>
              <a:t> </a:t>
            </a:r>
            <a:r>
              <a:rPr lang="en-GB" noProof="0" dirty="0" err="1"/>
              <a:t>veliquismod</a:t>
            </a:r>
            <a:r>
              <a:rPr lang="en-GB" noProof="0" dirty="0"/>
              <a:t> </a:t>
            </a:r>
            <a:r>
              <a:rPr lang="en-GB" noProof="0" dirty="0" err="1"/>
              <a:t>mincin</a:t>
            </a:r>
            <a:r>
              <a:rPr lang="en-GB" noProof="0" dirty="0"/>
              <a:t> </a:t>
            </a:r>
            <a:r>
              <a:rPr lang="en-GB" noProof="0" dirty="0" err="1"/>
              <a:t>ulluptat</a:t>
            </a:r>
            <a:r>
              <a:rPr lang="en-GB" noProof="0" dirty="0"/>
              <a:t>.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commy</a:t>
            </a:r>
            <a:r>
              <a:rPr lang="en-GB" noProof="0" dirty="0"/>
              <a:t> </a:t>
            </a:r>
            <a:r>
              <a:rPr lang="en-GB" noProof="0" dirty="0" err="1"/>
              <a:t>niam</a:t>
            </a:r>
            <a:r>
              <a:rPr lang="en-GB" noProof="0" dirty="0"/>
              <a:t>, </a:t>
            </a:r>
            <a:r>
              <a:rPr lang="en-GB" noProof="0" dirty="0" err="1"/>
              <a:t>quismodit</a:t>
            </a:r>
            <a:r>
              <a:rPr lang="en-GB" noProof="0" dirty="0"/>
              <a:t> </a:t>
            </a:r>
            <a:r>
              <a:rPr lang="en-GB" noProof="0" dirty="0" err="1"/>
              <a:t>irilit</a:t>
            </a:r>
            <a:r>
              <a:rPr lang="en-GB" noProof="0" dirty="0"/>
              <a:t> </a:t>
            </a:r>
            <a:r>
              <a:rPr lang="en-GB" noProof="0" dirty="0" err="1"/>
              <a:t>incinim</a:t>
            </a:r>
            <a:r>
              <a:rPr lang="en-GB" noProof="0" dirty="0"/>
              <a:t> </a:t>
            </a:r>
            <a:r>
              <a:rPr lang="en-GB" noProof="0" dirty="0" err="1"/>
              <a:t>velisi</a:t>
            </a:r>
            <a:r>
              <a:rPr lang="en-GB" noProof="0" dirty="0"/>
              <a:t> </a:t>
            </a:r>
            <a:r>
              <a:rPr lang="en-GB" noProof="0" dirty="0" err="1"/>
              <a:t>exero</a:t>
            </a:r>
            <a:r>
              <a:rPr lang="en-GB" noProof="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1221446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47725" y="1394459"/>
            <a:ext cx="7831456" cy="2484121"/>
          </a:xfrm>
          <a:prstGeom prst="rect">
            <a:avLst/>
          </a:prstGeom>
        </p:spPr>
        <p:txBody>
          <a:bodyPr/>
          <a:lstStyle>
            <a:lvl1pPr marL="266700" marR="0" indent="-2667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1pPr>
            <a:lvl2pPr marL="714375" indent="-257175">
              <a:buClrTx/>
              <a:buFont typeface="Symbol" panose="05050102010706020507" pitchFamily="18" charset="2"/>
              <a:buChar char="-"/>
              <a:defRPr sz="1600" baseline="0"/>
            </a:lvl2pPr>
            <a:lvl3pPr>
              <a:buClrTx/>
              <a:defRPr sz="1600"/>
            </a:lvl3pPr>
          </a:lstStyle>
          <a:p>
            <a:pPr lvl="0"/>
            <a:r>
              <a:rPr lang="en-GB" noProof="0" dirty="0" err="1"/>
              <a:t>Grundschrift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Aufzählung</a:t>
            </a:r>
            <a:r>
              <a:rPr lang="en-GB" noProof="0" dirty="0"/>
              <a:t>, Arial normal, 18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1"/>
            <a:r>
              <a:rPr lang="en-GB" noProof="0" dirty="0" err="1"/>
              <a:t>Ebene</a:t>
            </a:r>
            <a:r>
              <a:rPr lang="en-GB" noProof="0" dirty="0"/>
              <a:t> </a:t>
            </a:r>
            <a:r>
              <a:rPr lang="en-GB" noProof="0" dirty="0" err="1"/>
              <a:t>zwei</a:t>
            </a:r>
            <a:r>
              <a:rPr lang="en-GB" noProof="0" dirty="0"/>
              <a:t>, 16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2"/>
            <a:endParaRPr lang="en-GB" noProof="0" dirty="0"/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836086" y="255366"/>
            <a:ext cx="7850713" cy="708082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</a:lstStyle>
          <a:p>
            <a:r>
              <a:rPr lang="en-GB" noProof="0" dirty="0"/>
              <a:t>Title, Arial, normal, 28 point</a:t>
            </a:r>
          </a:p>
        </p:txBody>
      </p:sp>
      <p:pic>
        <p:nvPicPr>
          <p:cNvPr id="7" name="Picture 44" descr="Wapp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832" y="374457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hteck 16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pic>
        <p:nvPicPr>
          <p:cNvPr id="19" name="Bild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781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/>
          <a:stretch/>
        </p:blipFill>
        <p:spPr>
          <a:xfrm>
            <a:off x="75165" y="4068473"/>
            <a:ext cx="9037853" cy="1023496"/>
          </a:xfrm>
          <a:prstGeom prst="rect">
            <a:avLst/>
          </a:prstGeom>
        </p:spPr>
      </p:pic>
      <p:sp>
        <p:nvSpPr>
          <p:cNvPr id="13" name="Rechteck 12"/>
          <p:cNvSpPr/>
          <p:nvPr userDrawn="1"/>
        </p:nvSpPr>
        <p:spPr>
          <a:xfrm>
            <a:off x="1290227" y="3001610"/>
            <a:ext cx="2284015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 err="1">
                <a:solidFill>
                  <a:srgbClr val="000000"/>
                </a:solidFill>
              </a:rPr>
              <a:t>MeteoSvizzera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Via </a:t>
            </a:r>
            <a:r>
              <a:rPr lang="en-GB" sz="1400" dirty="0" err="1">
                <a:solidFill>
                  <a:srgbClr val="000000"/>
                </a:solidFill>
              </a:rPr>
              <a:t>ai</a:t>
            </a:r>
            <a:r>
              <a:rPr lang="en-GB" sz="1400" dirty="0">
                <a:solidFill>
                  <a:srgbClr val="000000"/>
                </a:solidFill>
              </a:rPr>
              <a:t> Monti 146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CH-6605 Locarno-Monti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T +41 58 460 92 22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www.meteosvizzera.ch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014378" y="3001610"/>
            <a:ext cx="2005422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00"/>
                </a:solidFill>
              </a:rPr>
              <a:t>MétéoSuisse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7bis, av. de la </a:t>
            </a:r>
            <a:r>
              <a:rPr lang="en-GB" sz="1400" dirty="0" err="1">
                <a:solidFill>
                  <a:srgbClr val="000000"/>
                </a:solidFill>
              </a:rPr>
              <a:t>Paix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CH-1211 Genève 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T +41 58 460 98 88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www.meteosuisse.ch</a:t>
            </a:r>
          </a:p>
        </p:txBody>
      </p:sp>
      <p:sp>
        <p:nvSpPr>
          <p:cNvPr id="16" name="Rechteck 15"/>
          <p:cNvSpPr/>
          <p:nvPr userDrawn="1"/>
        </p:nvSpPr>
        <p:spPr>
          <a:xfrm>
            <a:off x="6484528" y="3001610"/>
            <a:ext cx="2102930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00"/>
                </a:solidFill>
              </a:rPr>
              <a:t>MétéoSuisse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 err="1">
                <a:solidFill>
                  <a:srgbClr val="000000"/>
                </a:solidFill>
              </a:rPr>
              <a:t>Chemin</a:t>
            </a:r>
            <a:r>
              <a:rPr lang="en-GB" sz="1400" dirty="0">
                <a:solidFill>
                  <a:srgbClr val="000000"/>
                </a:solidFill>
              </a:rPr>
              <a:t> de </a:t>
            </a:r>
            <a:r>
              <a:rPr lang="en-GB" sz="1400" dirty="0" err="1">
                <a:solidFill>
                  <a:srgbClr val="000000"/>
                </a:solidFill>
              </a:rPr>
              <a:t>l‘Aérologie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CH-1530 </a:t>
            </a:r>
            <a:r>
              <a:rPr lang="en-GB" sz="1400" dirty="0" err="1">
                <a:solidFill>
                  <a:srgbClr val="000000"/>
                </a:solidFill>
              </a:rPr>
              <a:t>Payerne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T +41 58 460 94 44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www.meteosuisse.ch</a:t>
            </a:r>
          </a:p>
        </p:txBody>
      </p:sp>
      <p:sp>
        <p:nvSpPr>
          <p:cNvPr id="20" name="Rechteck 19"/>
          <p:cNvSpPr/>
          <p:nvPr userDrawn="1"/>
        </p:nvSpPr>
        <p:spPr>
          <a:xfrm>
            <a:off x="1277766" y="1449484"/>
            <a:ext cx="344129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</a:rPr>
              <a:t>MeteoSwiss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</a:rPr>
              <a:t>Operation </a:t>
            </a:r>
            <a:r>
              <a:rPr lang="en-GB" sz="1600" dirty="0" err="1">
                <a:solidFill>
                  <a:srgbClr val="000000"/>
                </a:solidFill>
              </a:rPr>
              <a:t>Center</a:t>
            </a:r>
            <a:r>
              <a:rPr lang="en-GB" sz="1600" dirty="0">
                <a:solidFill>
                  <a:srgbClr val="000000"/>
                </a:solidFill>
              </a:rPr>
              <a:t> 1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</a:rPr>
              <a:t>CH-8058 Zurich-Airport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</a:rPr>
              <a:t>T +41 58 460 91 11 www.meteoswiss.ch</a:t>
            </a:r>
          </a:p>
        </p:txBody>
      </p:sp>
      <p:sp>
        <p:nvSpPr>
          <p:cNvPr id="17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GB" sz="800" dirty="0">
                <a:solidFill>
                  <a:srgbClr val="000000"/>
                </a:solidFill>
              </a:rPr>
              <a:t>Federal Department of Home Affairs FDHA</a:t>
            </a:r>
            <a:br>
              <a:rPr lang="en-GB" sz="800" dirty="0">
                <a:solidFill>
                  <a:srgbClr val="000000"/>
                </a:solidFill>
              </a:rPr>
            </a:br>
            <a:r>
              <a:rPr lang="en-GB" sz="800" b="1" dirty="0">
                <a:solidFill>
                  <a:srgbClr val="000000"/>
                </a:solidFill>
              </a:rPr>
              <a:t>Federal Office of Meteorology and Climatology  MeteoSwiss</a:t>
            </a:r>
            <a:endParaRPr lang="en-GB" sz="800" dirty="0">
              <a:solidFill>
                <a:srgbClr val="000000"/>
              </a:solidFill>
            </a:endParaRPr>
          </a:p>
        </p:txBody>
      </p:sp>
      <p:grpSp>
        <p:nvGrpSpPr>
          <p:cNvPr id="2" name="Gruppieren 1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4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hteck 18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sp>
        <p:nvSpPr>
          <p:cNvPr id="21" name="Rechteck 20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pic>
        <p:nvPicPr>
          <p:cNvPr id="22" name="Bild 2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220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 4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 b="20458"/>
          <a:stretch/>
        </p:blipFill>
        <p:spPr>
          <a:xfrm>
            <a:off x="66261" y="1863884"/>
            <a:ext cx="9011477" cy="3237017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88981" y="3604312"/>
            <a:ext cx="6858000" cy="64800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kumimoji="0" lang="de-DE" sz="2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</a:pPr>
            <a:r>
              <a:rPr lang="en-GB" noProof="0" dirty="0"/>
              <a:t>Subtitle Arial, 22 point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7051" y="1843923"/>
            <a:ext cx="7617600" cy="1638000"/>
          </a:xfrm>
          <a:prstGeom prst="rect">
            <a:avLst/>
          </a:prstGeom>
        </p:spPr>
        <p:txBody>
          <a:bodyPr/>
          <a:lstStyle>
            <a:lvl1pPr>
              <a:defRPr kumimoji="0" lang="de-DE" sz="5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/>
              <a:t>Presentation Title Arial, 52 point</a:t>
            </a:r>
          </a:p>
        </p:txBody>
      </p:sp>
      <p:sp>
        <p:nvSpPr>
          <p:cNvPr id="9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GB" sz="800" noProof="0" dirty="0"/>
              <a:t>Federal Department of Home Affairs FDHA</a:t>
            </a:r>
            <a:br>
              <a:rPr lang="en-GB" sz="800" noProof="0" dirty="0"/>
            </a:br>
            <a:r>
              <a:rPr lang="en-GB" sz="800" b="1" noProof="0" dirty="0"/>
              <a:t>Federal Office of Meteorology and Climatology  MeteoSwiss</a:t>
            </a:r>
            <a:endParaRPr lang="en-GB" sz="800" noProof="0" dirty="0"/>
          </a:p>
        </p:txBody>
      </p:sp>
      <p:grpSp>
        <p:nvGrpSpPr>
          <p:cNvPr id="3" name="Gruppieren 2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3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765537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-6410"/>
            <a:ext cx="9162000" cy="5157000"/>
          </a:xfrm>
          <a:prstGeom prst="rect">
            <a:avLst/>
          </a:prstGeom>
          <a:solidFill>
            <a:srgbClr val="7D6E5F">
              <a:lumMod val="60000"/>
              <a:lumOff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0" cap="none" spc="0" normalizeH="0" baseline="0" noProof="0" dirty="0">
              <a:ln>
                <a:noFill/>
              </a:ln>
              <a:solidFill>
                <a:srgbClr val="B4A89C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532413" y="1808163"/>
            <a:ext cx="6081933" cy="2133875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Statement Arial normal 18. </a:t>
            </a:r>
            <a:r>
              <a:rPr lang="en-GB" noProof="0" dirty="0" err="1"/>
              <a:t>Feugiamet</a:t>
            </a:r>
            <a:r>
              <a:rPr lang="en-GB" noProof="0" dirty="0"/>
              <a:t> ad </a:t>
            </a:r>
            <a:r>
              <a:rPr lang="en-GB" noProof="0" dirty="0" err="1"/>
              <a:t>delisl</a:t>
            </a:r>
            <a:r>
              <a:rPr lang="en-GB" noProof="0" dirty="0"/>
              <a:t> in </a:t>
            </a:r>
            <a:r>
              <a:rPr lang="en-GB" noProof="0" dirty="0" err="1"/>
              <a:t>hent</a:t>
            </a:r>
            <a:r>
              <a:rPr lang="en-GB" noProof="0" dirty="0"/>
              <a:t> ad </a:t>
            </a:r>
            <a:r>
              <a:rPr lang="en-GB" noProof="0" dirty="0" err="1"/>
              <a:t>estion</a:t>
            </a:r>
            <a:r>
              <a:rPr lang="en-GB" noProof="0" dirty="0"/>
              <a:t> </a:t>
            </a:r>
            <a:r>
              <a:rPr lang="en-GB" noProof="0" dirty="0" err="1"/>
              <a:t>hent</a:t>
            </a:r>
            <a:r>
              <a:rPr lang="en-GB" noProof="0" dirty="0"/>
              <a:t> prat </a:t>
            </a:r>
            <a:r>
              <a:rPr lang="en-GB" noProof="0" dirty="0" err="1"/>
              <a:t>lortincilit</a:t>
            </a:r>
            <a:r>
              <a:rPr lang="en-GB" noProof="0" dirty="0"/>
              <a:t> </a:t>
            </a:r>
            <a:r>
              <a:rPr lang="en-GB" noProof="0" dirty="0" err="1"/>
              <a:t>utem</a:t>
            </a:r>
            <a:r>
              <a:rPr lang="en-GB" noProof="0" dirty="0"/>
              <a:t> </a:t>
            </a:r>
            <a:r>
              <a:rPr lang="en-GB" noProof="0" dirty="0" err="1"/>
              <a:t>doloreet</a:t>
            </a:r>
            <a:r>
              <a:rPr lang="en-GB" noProof="0" dirty="0"/>
              <a:t> </a:t>
            </a:r>
            <a:r>
              <a:rPr lang="en-GB" noProof="0" dirty="0" err="1"/>
              <a:t>alisis</a:t>
            </a:r>
            <a:r>
              <a:rPr lang="en-GB" noProof="0" dirty="0"/>
              <a:t> </a:t>
            </a:r>
            <a:r>
              <a:rPr lang="en-GB" noProof="0" dirty="0" err="1"/>
              <a:t>auguerc</a:t>
            </a:r>
            <a:r>
              <a:rPr lang="en-GB" noProof="0" dirty="0"/>
              <a:t> </a:t>
            </a:r>
            <a:r>
              <a:rPr lang="en-GB" noProof="0" dirty="0" err="1"/>
              <a:t>iliquatum</a:t>
            </a:r>
            <a:r>
              <a:rPr lang="en-GB" noProof="0" dirty="0"/>
              <a:t> </a:t>
            </a:r>
            <a:r>
              <a:rPr lang="en-GB" noProof="0" dirty="0" err="1"/>
              <a:t>euipsuscilis</a:t>
            </a:r>
            <a:r>
              <a:rPr lang="en-GB" noProof="0" dirty="0"/>
              <a:t> </a:t>
            </a:r>
            <a:r>
              <a:rPr lang="en-GB" noProof="0" dirty="0" err="1"/>
              <a:t>augue</a:t>
            </a:r>
            <a:r>
              <a:rPr lang="en-GB" noProof="0" dirty="0"/>
              <a:t> do </a:t>
            </a:r>
            <a:r>
              <a:rPr lang="en-GB" noProof="0" dirty="0" err="1"/>
              <a:t>consequipis</a:t>
            </a:r>
            <a:r>
              <a:rPr lang="en-GB" noProof="0" dirty="0"/>
              <a:t> </a:t>
            </a:r>
            <a:r>
              <a:rPr lang="en-GB" noProof="0" dirty="0" err="1"/>
              <a:t>nulputpat</a:t>
            </a:r>
            <a:r>
              <a:rPr lang="en-GB" noProof="0" dirty="0"/>
              <a:t> </a:t>
            </a:r>
            <a:r>
              <a:rPr lang="en-GB" noProof="0" dirty="0" err="1"/>
              <a:t>lum</a:t>
            </a:r>
            <a:r>
              <a:rPr lang="en-GB" noProof="0" dirty="0"/>
              <a:t> </a:t>
            </a:r>
            <a:r>
              <a:rPr lang="en-GB" noProof="0" dirty="0" err="1"/>
              <a:t>dolobore</a:t>
            </a:r>
            <a:r>
              <a:rPr lang="en-GB" noProof="0" dirty="0"/>
              <a:t> </a:t>
            </a:r>
            <a:r>
              <a:rPr lang="en-GB" noProof="0" dirty="0" err="1"/>
              <a:t>diodolorem</a:t>
            </a:r>
            <a:r>
              <a:rPr lang="en-GB" noProof="0" dirty="0"/>
              <a:t> </a:t>
            </a:r>
            <a:r>
              <a:rPr lang="en-GB" noProof="0" dirty="0" err="1"/>
              <a:t>nullam</a:t>
            </a:r>
            <a:r>
              <a:rPr lang="en-GB" noProof="0" dirty="0"/>
              <a:t>, </a:t>
            </a:r>
            <a:r>
              <a:rPr lang="en-GB" noProof="0" dirty="0" err="1"/>
              <a:t>susting</a:t>
            </a:r>
            <a:r>
              <a:rPr lang="en-GB" noProof="0" dirty="0"/>
              <a:t> </a:t>
            </a:r>
            <a:r>
              <a:rPr lang="en-GB" noProof="0" dirty="0" err="1"/>
              <a:t>eumsan</a:t>
            </a:r>
            <a:r>
              <a:rPr lang="en-GB" noProof="0" dirty="0"/>
              <a:t> </a:t>
            </a:r>
            <a:r>
              <a:rPr lang="en-GB" noProof="0" dirty="0" err="1"/>
              <a:t>veliquismod</a:t>
            </a:r>
            <a:r>
              <a:rPr lang="en-GB" noProof="0" dirty="0"/>
              <a:t> </a:t>
            </a:r>
            <a:r>
              <a:rPr lang="en-GB" noProof="0" dirty="0" err="1"/>
              <a:t>mincin</a:t>
            </a:r>
            <a:r>
              <a:rPr lang="en-GB" noProof="0" dirty="0"/>
              <a:t> </a:t>
            </a:r>
            <a:r>
              <a:rPr lang="en-GB" noProof="0" dirty="0" err="1"/>
              <a:t>ulluptat</a:t>
            </a:r>
            <a:r>
              <a:rPr lang="en-GB" noProof="0" dirty="0"/>
              <a:t>.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commy</a:t>
            </a:r>
            <a:r>
              <a:rPr lang="en-GB" noProof="0" dirty="0"/>
              <a:t> </a:t>
            </a:r>
            <a:r>
              <a:rPr lang="en-GB" noProof="0" dirty="0" err="1"/>
              <a:t>niam</a:t>
            </a:r>
            <a:r>
              <a:rPr lang="en-GB" noProof="0" dirty="0"/>
              <a:t>, </a:t>
            </a:r>
            <a:r>
              <a:rPr lang="en-GB" noProof="0" dirty="0" err="1"/>
              <a:t>quismodit</a:t>
            </a:r>
            <a:r>
              <a:rPr lang="en-GB" noProof="0" dirty="0"/>
              <a:t> </a:t>
            </a:r>
            <a:r>
              <a:rPr lang="en-GB" noProof="0" dirty="0" err="1"/>
              <a:t>irilit</a:t>
            </a:r>
            <a:r>
              <a:rPr lang="en-GB" noProof="0" dirty="0"/>
              <a:t> </a:t>
            </a:r>
            <a:r>
              <a:rPr lang="en-GB" noProof="0" dirty="0" err="1"/>
              <a:t>incinim</a:t>
            </a:r>
            <a:r>
              <a:rPr lang="en-GB" noProof="0" dirty="0"/>
              <a:t> </a:t>
            </a:r>
            <a:r>
              <a:rPr lang="en-GB" noProof="0" dirty="0" err="1"/>
              <a:t>velisi</a:t>
            </a:r>
            <a:r>
              <a:rPr lang="en-GB" noProof="0" dirty="0"/>
              <a:t> </a:t>
            </a:r>
            <a:r>
              <a:rPr lang="en-GB" noProof="0" dirty="0" err="1"/>
              <a:t>exero</a:t>
            </a:r>
            <a:r>
              <a:rPr lang="en-GB" noProof="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5906345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179830" y="1394459"/>
            <a:ext cx="7527926" cy="2484121"/>
          </a:xfrm>
          <a:prstGeom prst="rect">
            <a:avLst/>
          </a:prstGeom>
        </p:spPr>
        <p:txBody>
          <a:bodyPr/>
          <a:lstStyle>
            <a:lvl1pPr marL="266700" marR="0" indent="-2667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  <a:lvl2pPr marL="714375" indent="-257175">
              <a:buClrTx/>
              <a:buFont typeface="Symbol" panose="05050102010706020507" pitchFamily="18" charset="2"/>
              <a:buChar char="-"/>
              <a:defRPr sz="1600" baseline="0"/>
            </a:lvl2pPr>
            <a:lvl3pPr>
              <a:buClrTx/>
              <a:defRPr sz="1600"/>
            </a:lvl3pPr>
          </a:lstStyle>
          <a:p>
            <a:pPr lvl="0"/>
            <a:r>
              <a:rPr lang="en-GB" noProof="0" dirty="0" err="1"/>
              <a:t>Grundschrift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Aufzählung</a:t>
            </a:r>
            <a:r>
              <a:rPr lang="en-GB" noProof="0" dirty="0"/>
              <a:t>, Arial normal, 16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1"/>
            <a:r>
              <a:rPr lang="en-GB" noProof="0" dirty="0" err="1"/>
              <a:t>Ebene</a:t>
            </a:r>
            <a:r>
              <a:rPr lang="en-GB" noProof="0" dirty="0"/>
              <a:t> </a:t>
            </a:r>
            <a:r>
              <a:rPr lang="en-GB" noProof="0" dirty="0" err="1"/>
              <a:t>zwei</a:t>
            </a:r>
            <a:r>
              <a:rPr lang="en-GB" noProof="0" dirty="0"/>
              <a:t>, 16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2"/>
            <a:endParaRPr lang="en-GB" noProof="0" dirty="0"/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>
            <a:lvl1pPr>
              <a:defRPr sz="3200" b="0"/>
            </a:lvl1pPr>
          </a:lstStyle>
          <a:p>
            <a:r>
              <a:rPr lang="en-GB" noProof="0" dirty="0"/>
              <a:t>Title, Arial, normal, 32 point</a:t>
            </a:r>
          </a:p>
        </p:txBody>
      </p:sp>
      <p:pic>
        <p:nvPicPr>
          <p:cNvPr id="7" name="Picture 44" descr="Wapp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832" y="374457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hteck 16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9" name="Bild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46" t="78006" r="10884"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930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 b="74924"/>
          <a:stretch/>
        </p:blipFill>
        <p:spPr>
          <a:xfrm>
            <a:off x="75165" y="4068473"/>
            <a:ext cx="9037853" cy="1023496"/>
          </a:xfrm>
          <a:prstGeom prst="rect">
            <a:avLst/>
          </a:prstGeom>
        </p:spPr>
      </p:pic>
      <p:sp>
        <p:nvSpPr>
          <p:cNvPr id="13" name="Rechteck 12"/>
          <p:cNvSpPr/>
          <p:nvPr userDrawn="1"/>
        </p:nvSpPr>
        <p:spPr>
          <a:xfrm>
            <a:off x="1290227" y="3001610"/>
            <a:ext cx="2284015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400" b="1" noProof="0" dirty="0" err="1"/>
              <a:t>MeteoSvizzera</a:t>
            </a:r>
            <a:endParaRPr lang="en-GB" sz="1400" noProof="0" dirty="0"/>
          </a:p>
          <a:p>
            <a:r>
              <a:rPr lang="en-GB" sz="1400" noProof="0" dirty="0"/>
              <a:t>Via </a:t>
            </a:r>
            <a:r>
              <a:rPr lang="en-GB" sz="1400" noProof="0" dirty="0" err="1"/>
              <a:t>ai</a:t>
            </a:r>
            <a:r>
              <a:rPr lang="en-GB" sz="1400" noProof="0" dirty="0"/>
              <a:t> Monti 146</a:t>
            </a:r>
          </a:p>
          <a:p>
            <a:r>
              <a:rPr lang="en-GB" sz="1400" noProof="0" dirty="0"/>
              <a:t>CH-6605 Locarno-Monti</a:t>
            </a:r>
          </a:p>
          <a:p>
            <a:r>
              <a:rPr lang="en-GB" sz="1400" noProof="0" dirty="0"/>
              <a:t>T +41 58 460 92 22</a:t>
            </a:r>
          </a:p>
          <a:p>
            <a:r>
              <a:rPr lang="en-GB" sz="1400" noProof="0" dirty="0"/>
              <a:t>www.meteosvizzera.ch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014378" y="3001610"/>
            <a:ext cx="2005422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noProof="0" dirty="0">
                <a:solidFill>
                  <a:srgbClr val="000000"/>
                </a:solidFill>
                <a:latin typeface="Arial" charset="0"/>
              </a:rPr>
              <a:t>MétéoSuisse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7bis, av. de la </a:t>
            </a: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Paix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CH-1211 Genève 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T +41 58 460 98 88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www.meteosuisse.ch</a:t>
            </a:r>
          </a:p>
        </p:txBody>
      </p:sp>
      <p:sp>
        <p:nvSpPr>
          <p:cNvPr id="16" name="Rechteck 15"/>
          <p:cNvSpPr/>
          <p:nvPr userDrawn="1"/>
        </p:nvSpPr>
        <p:spPr>
          <a:xfrm>
            <a:off x="6484528" y="3001610"/>
            <a:ext cx="2102930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noProof="0" dirty="0">
                <a:solidFill>
                  <a:srgbClr val="000000"/>
                </a:solidFill>
                <a:latin typeface="Arial" charset="0"/>
              </a:rPr>
              <a:t>MétéoSuisse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Chemin</a:t>
            </a: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 de </a:t>
            </a: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l‘Aérologie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CH-1530 </a:t>
            </a: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Payerne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T +41 58 460 94 44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www.meteosuisse.ch</a:t>
            </a:r>
          </a:p>
        </p:txBody>
      </p:sp>
      <p:sp>
        <p:nvSpPr>
          <p:cNvPr id="20" name="Rechteck 19"/>
          <p:cNvSpPr/>
          <p:nvPr userDrawn="1"/>
        </p:nvSpPr>
        <p:spPr>
          <a:xfrm>
            <a:off x="1277766" y="1449484"/>
            <a:ext cx="344129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600" b="1" noProof="0" dirty="0"/>
              <a:t>MeteoSwiss</a:t>
            </a:r>
          </a:p>
          <a:p>
            <a:r>
              <a:rPr lang="en-GB" sz="1600" b="0" noProof="0" dirty="0"/>
              <a:t>Operation </a:t>
            </a:r>
            <a:r>
              <a:rPr lang="en-GB" sz="1600" b="0" noProof="0" dirty="0" err="1"/>
              <a:t>Center</a:t>
            </a:r>
            <a:r>
              <a:rPr lang="en-GB" sz="1600" b="0" noProof="0" dirty="0"/>
              <a:t> 1 </a:t>
            </a:r>
          </a:p>
          <a:p>
            <a:r>
              <a:rPr lang="en-GB" sz="1600" b="0" noProof="0" dirty="0"/>
              <a:t>CH-8058 Zurich-Airport </a:t>
            </a:r>
          </a:p>
          <a:p>
            <a:r>
              <a:rPr lang="en-GB" sz="1600" b="0" noProof="0" dirty="0"/>
              <a:t>T +41 58 460 91 11 www.meteoswiss.ch</a:t>
            </a:r>
          </a:p>
        </p:txBody>
      </p:sp>
      <p:sp>
        <p:nvSpPr>
          <p:cNvPr id="17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GB" sz="800" noProof="0" dirty="0"/>
              <a:t>Federal Department of Home Affairs FDHA</a:t>
            </a:r>
            <a:br>
              <a:rPr lang="en-GB" sz="800" noProof="0" dirty="0"/>
            </a:br>
            <a:r>
              <a:rPr lang="en-GB" sz="800" b="1" noProof="0" dirty="0"/>
              <a:t>Federal Office of Meteorology and Climatology  MeteoSwiss</a:t>
            </a:r>
            <a:endParaRPr lang="en-GB" sz="800" noProof="0" dirty="0"/>
          </a:p>
        </p:txBody>
      </p:sp>
      <p:grpSp>
        <p:nvGrpSpPr>
          <p:cNvPr id="2" name="Gruppieren 1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4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hteck 18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1" name="Rechteck 20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22" name="Bild 2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46" t="78006" r="10884"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157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 4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 b="20458"/>
          <a:stretch/>
        </p:blipFill>
        <p:spPr>
          <a:xfrm>
            <a:off x="66261" y="2578259"/>
            <a:ext cx="9011477" cy="3237017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88981" y="3604312"/>
            <a:ext cx="6858000" cy="64800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kumimoji="0" lang="de-DE" sz="2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</a:pPr>
            <a:r>
              <a:rPr lang="en-GB" noProof="0" dirty="0"/>
              <a:t>Subtitle Arial, 22 point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7051" y="1843923"/>
            <a:ext cx="7617600" cy="1638000"/>
          </a:xfrm>
          <a:prstGeom prst="rect">
            <a:avLst/>
          </a:prstGeom>
        </p:spPr>
        <p:txBody>
          <a:bodyPr/>
          <a:lstStyle>
            <a:lvl1pPr>
              <a:defRPr kumimoji="0" lang="de-DE" sz="5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/>
              <a:t>Presentation Title Arial, 52 point</a:t>
            </a:r>
          </a:p>
        </p:txBody>
      </p:sp>
      <p:sp>
        <p:nvSpPr>
          <p:cNvPr id="9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GB" sz="800" dirty="0">
                <a:solidFill>
                  <a:srgbClr val="000000"/>
                </a:solidFill>
              </a:rPr>
              <a:t>Federal Department of Home Affairs FDHA</a:t>
            </a:r>
            <a:br>
              <a:rPr lang="en-GB" sz="800" dirty="0">
                <a:solidFill>
                  <a:srgbClr val="000000"/>
                </a:solidFill>
              </a:rPr>
            </a:br>
            <a:r>
              <a:rPr lang="en-GB" sz="800" b="1" dirty="0">
                <a:solidFill>
                  <a:srgbClr val="000000"/>
                </a:solidFill>
              </a:rPr>
              <a:t>Federal Office of Meteorology and Climatology  MeteoSwiss</a:t>
            </a:r>
            <a:endParaRPr lang="en-GB" sz="800" dirty="0">
              <a:solidFill>
                <a:srgbClr val="000000"/>
              </a:solidFill>
            </a:endParaRPr>
          </a:p>
        </p:txBody>
      </p:sp>
      <p:grpSp>
        <p:nvGrpSpPr>
          <p:cNvPr id="3" name="Gruppieren 2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3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817644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-6410"/>
            <a:ext cx="9162000" cy="5157000"/>
          </a:xfrm>
          <a:prstGeom prst="rect">
            <a:avLst/>
          </a:prstGeom>
          <a:solidFill>
            <a:srgbClr val="7D6E5F">
              <a:lumMod val="60000"/>
              <a:lumOff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100" kern="0" dirty="0">
              <a:solidFill>
                <a:srgbClr val="B4A89C"/>
              </a:solidFill>
            </a:endParaRP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532413" y="1808163"/>
            <a:ext cx="6081933" cy="2133875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Statement Arial normal 18. </a:t>
            </a:r>
            <a:r>
              <a:rPr lang="en-GB" noProof="0" dirty="0" err="1"/>
              <a:t>Feugiamet</a:t>
            </a:r>
            <a:r>
              <a:rPr lang="en-GB" noProof="0" dirty="0"/>
              <a:t> ad </a:t>
            </a:r>
            <a:r>
              <a:rPr lang="en-GB" noProof="0" dirty="0" err="1"/>
              <a:t>delisl</a:t>
            </a:r>
            <a:r>
              <a:rPr lang="en-GB" noProof="0" dirty="0"/>
              <a:t> in </a:t>
            </a:r>
            <a:r>
              <a:rPr lang="en-GB" noProof="0" dirty="0" err="1"/>
              <a:t>hent</a:t>
            </a:r>
            <a:r>
              <a:rPr lang="en-GB" noProof="0" dirty="0"/>
              <a:t> ad </a:t>
            </a:r>
            <a:r>
              <a:rPr lang="en-GB" noProof="0" dirty="0" err="1"/>
              <a:t>estion</a:t>
            </a:r>
            <a:r>
              <a:rPr lang="en-GB" noProof="0" dirty="0"/>
              <a:t> </a:t>
            </a:r>
            <a:r>
              <a:rPr lang="en-GB" noProof="0" dirty="0" err="1"/>
              <a:t>hent</a:t>
            </a:r>
            <a:r>
              <a:rPr lang="en-GB" noProof="0" dirty="0"/>
              <a:t> prat </a:t>
            </a:r>
            <a:r>
              <a:rPr lang="en-GB" noProof="0" dirty="0" err="1"/>
              <a:t>lortincilit</a:t>
            </a:r>
            <a:r>
              <a:rPr lang="en-GB" noProof="0" dirty="0"/>
              <a:t> </a:t>
            </a:r>
            <a:r>
              <a:rPr lang="en-GB" noProof="0" dirty="0" err="1"/>
              <a:t>utem</a:t>
            </a:r>
            <a:r>
              <a:rPr lang="en-GB" noProof="0" dirty="0"/>
              <a:t> </a:t>
            </a:r>
            <a:r>
              <a:rPr lang="en-GB" noProof="0" dirty="0" err="1"/>
              <a:t>doloreet</a:t>
            </a:r>
            <a:r>
              <a:rPr lang="en-GB" noProof="0" dirty="0"/>
              <a:t> </a:t>
            </a:r>
            <a:r>
              <a:rPr lang="en-GB" noProof="0" dirty="0" err="1"/>
              <a:t>alisis</a:t>
            </a:r>
            <a:r>
              <a:rPr lang="en-GB" noProof="0" dirty="0"/>
              <a:t> </a:t>
            </a:r>
            <a:r>
              <a:rPr lang="en-GB" noProof="0" dirty="0" err="1"/>
              <a:t>auguerc</a:t>
            </a:r>
            <a:r>
              <a:rPr lang="en-GB" noProof="0" dirty="0"/>
              <a:t> </a:t>
            </a:r>
            <a:r>
              <a:rPr lang="en-GB" noProof="0" dirty="0" err="1"/>
              <a:t>iliquatum</a:t>
            </a:r>
            <a:r>
              <a:rPr lang="en-GB" noProof="0" dirty="0"/>
              <a:t> </a:t>
            </a:r>
            <a:r>
              <a:rPr lang="en-GB" noProof="0" dirty="0" err="1"/>
              <a:t>euipsuscilis</a:t>
            </a:r>
            <a:r>
              <a:rPr lang="en-GB" noProof="0" dirty="0"/>
              <a:t> </a:t>
            </a:r>
            <a:r>
              <a:rPr lang="en-GB" noProof="0" dirty="0" err="1"/>
              <a:t>augue</a:t>
            </a:r>
            <a:r>
              <a:rPr lang="en-GB" noProof="0" dirty="0"/>
              <a:t> do </a:t>
            </a:r>
            <a:r>
              <a:rPr lang="en-GB" noProof="0" dirty="0" err="1"/>
              <a:t>consequipis</a:t>
            </a:r>
            <a:r>
              <a:rPr lang="en-GB" noProof="0" dirty="0"/>
              <a:t> </a:t>
            </a:r>
            <a:r>
              <a:rPr lang="en-GB" noProof="0" dirty="0" err="1"/>
              <a:t>nulputpat</a:t>
            </a:r>
            <a:r>
              <a:rPr lang="en-GB" noProof="0" dirty="0"/>
              <a:t> </a:t>
            </a:r>
            <a:r>
              <a:rPr lang="en-GB" noProof="0" dirty="0" err="1"/>
              <a:t>lum</a:t>
            </a:r>
            <a:r>
              <a:rPr lang="en-GB" noProof="0" dirty="0"/>
              <a:t> </a:t>
            </a:r>
            <a:r>
              <a:rPr lang="en-GB" noProof="0" dirty="0" err="1"/>
              <a:t>dolobore</a:t>
            </a:r>
            <a:r>
              <a:rPr lang="en-GB" noProof="0" dirty="0"/>
              <a:t> </a:t>
            </a:r>
            <a:r>
              <a:rPr lang="en-GB" noProof="0" dirty="0" err="1"/>
              <a:t>diodolorem</a:t>
            </a:r>
            <a:r>
              <a:rPr lang="en-GB" noProof="0" dirty="0"/>
              <a:t> </a:t>
            </a:r>
            <a:r>
              <a:rPr lang="en-GB" noProof="0" dirty="0" err="1"/>
              <a:t>nullam</a:t>
            </a:r>
            <a:r>
              <a:rPr lang="en-GB" noProof="0" dirty="0"/>
              <a:t>, </a:t>
            </a:r>
            <a:r>
              <a:rPr lang="en-GB" noProof="0" dirty="0" err="1"/>
              <a:t>susting</a:t>
            </a:r>
            <a:r>
              <a:rPr lang="en-GB" noProof="0" dirty="0"/>
              <a:t> </a:t>
            </a:r>
            <a:r>
              <a:rPr lang="en-GB" noProof="0" dirty="0" err="1"/>
              <a:t>eumsan</a:t>
            </a:r>
            <a:r>
              <a:rPr lang="en-GB" noProof="0" dirty="0"/>
              <a:t> </a:t>
            </a:r>
            <a:r>
              <a:rPr lang="en-GB" noProof="0" dirty="0" err="1"/>
              <a:t>veliquismod</a:t>
            </a:r>
            <a:r>
              <a:rPr lang="en-GB" noProof="0" dirty="0"/>
              <a:t> </a:t>
            </a:r>
            <a:r>
              <a:rPr lang="en-GB" noProof="0" dirty="0" err="1"/>
              <a:t>mincin</a:t>
            </a:r>
            <a:r>
              <a:rPr lang="en-GB" noProof="0" dirty="0"/>
              <a:t> </a:t>
            </a:r>
            <a:r>
              <a:rPr lang="en-GB" noProof="0" dirty="0" err="1"/>
              <a:t>ulluptat</a:t>
            </a:r>
            <a:r>
              <a:rPr lang="en-GB" noProof="0" dirty="0"/>
              <a:t>.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commy</a:t>
            </a:r>
            <a:r>
              <a:rPr lang="en-GB" noProof="0" dirty="0"/>
              <a:t> </a:t>
            </a:r>
            <a:r>
              <a:rPr lang="en-GB" noProof="0" dirty="0" err="1"/>
              <a:t>niam</a:t>
            </a:r>
            <a:r>
              <a:rPr lang="en-GB" noProof="0" dirty="0"/>
              <a:t>, </a:t>
            </a:r>
            <a:r>
              <a:rPr lang="en-GB" noProof="0" dirty="0" err="1"/>
              <a:t>quismodit</a:t>
            </a:r>
            <a:r>
              <a:rPr lang="en-GB" noProof="0" dirty="0"/>
              <a:t> </a:t>
            </a:r>
            <a:r>
              <a:rPr lang="en-GB" noProof="0" dirty="0" err="1"/>
              <a:t>irilit</a:t>
            </a:r>
            <a:r>
              <a:rPr lang="en-GB" noProof="0" dirty="0"/>
              <a:t> </a:t>
            </a:r>
            <a:r>
              <a:rPr lang="en-GB" noProof="0" dirty="0" err="1"/>
              <a:t>incinim</a:t>
            </a:r>
            <a:r>
              <a:rPr lang="en-GB" noProof="0" dirty="0"/>
              <a:t> </a:t>
            </a:r>
            <a:r>
              <a:rPr lang="en-GB" noProof="0" dirty="0" err="1"/>
              <a:t>velisi</a:t>
            </a:r>
            <a:r>
              <a:rPr lang="en-GB" noProof="0" dirty="0"/>
              <a:t> </a:t>
            </a:r>
            <a:r>
              <a:rPr lang="en-GB" noProof="0" dirty="0" err="1"/>
              <a:t>exero</a:t>
            </a:r>
            <a:r>
              <a:rPr lang="en-GB" noProof="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7126283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47725" y="1394459"/>
            <a:ext cx="7831456" cy="2484121"/>
          </a:xfrm>
          <a:prstGeom prst="rect">
            <a:avLst/>
          </a:prstGeom>
        </p:spPr>
        <p:txBody>
          <a:bodyPr/>
          <a:lstStyle>
            <a:lvl1pPr marL="266700" marR="0" indent="-2667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1pPr>
            <a:lvl2pPr marL="714375" indent="-257175">
              <a:buClrTx/>
              <a:buFont typeface="Symbol" panose="05050102010706020507" pitchFamily="18" charset="2"/>
              <a:buChar char="-"/>
              <a:defRPr sz="1600" baseline="0"/>
            </a:lvl2pPr>
            <a:lvl3pPr>
              <a:buClrTx/>
              <a:defRPr sz="1600"/>
            </a:lvl3pPr>
          </a:lstStyle>
          <a:p>
            <a:pPr lvl="0"/>
            <a:r>
              <a:rPr lang="en-GB" noProof="0" dirty="0" err="1"/>
              <a:t>Grundschrift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Aufzählung</a:t>
            </a:r>
            <a:r>
              <a:rPr lang="en-GB" noProof="0" dirty="0"/>
              <a:t>, Arial normal, 18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1"/>
            <a:r>
              <a:rPr lang="en-GB" noProof="0" dirty="0" err="1"/>
              <a:t>Ebene</a:t>
            </a:r>
            <a:r>
              <a:rPr lang="en-GB" noProof="0" dirty="0"/>
              <a:t> </a:t>
            </a:r>
            <a:r>
              <a:rPr lang="en-GB" noProof="0" dirty="0" err="1"/>
              <a:t>zwei</a:t>
            </a:r>
            <a:r>
              <a:rPr lang="en-GB" noProof="0" dirty="0"/>
              <a:t>, 16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2"/>
            <a:endParaRPr lang="en-GB" noProof="0" dirty="0"/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836086" y="255366"/>
            <a:ext cx="7850713" cy="708082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</a:lstStyle>
          <a:p>
            <a:r>
              <a:rPr lang="en-GB" noProof="0" dirty="0"/>
              <a:t>Title, Arial, normal, 28 point</a:t>
            </a:r>
          </a:p>
        </p:txBody>
      </p:sp>
      <p:pic>
        <p:nvPicPr>
          <p:cNvPr id="7" name="Picture 44" descr="Wapp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832" y="374457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hteck 16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pic>
        <p:nvPicPr>
          <p:cNvPr id="19" name="Bild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565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/>
          <a:stretch/>
        </p:blipFill>
        <p:spPr>
          <a:xfrm>
            <a:off x="75165" y="4068473"/>
            <a:ext cx="9037853" cy="1023496"/>
          </a:xfrm>
          <a:prstGeom prst="rect">
            <a:avLst/>
          </a:prstGeom>
        </p:spPr>
      </p:pic>
      <p:sp>
        <p:nvSpPr>
          <p:cNvPr id="13" name="Rechteck 12"/>
          <p:cNvSpPr/>
          <p:nvPr userDrawn="1"/>
        </p:nvSpPr>
        <p:spPr>
          <a:xfrm>
            <a:off x="1290227" y="3001610"/>
            <a:ext cx="2284015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 err="1">
                <a:solidFill>
                  <a:srgbClr val="000000"/>
                </a:solidFill>
              </a:rPr>
              <a:t>MeteoSvizzera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Via </a:t>
            </a:r>
            <a:r>
              <a:rPr lang="en-GB" sz="1400" dirty="0" err="1">
                <a:solidFill>
                  <a:srgbClr val="000000"/>
                </a:solidFill>
              </a:rPr>
              <a:t>ai</a:t>
            </a:r>
            <a:r>
              <a:rPr lang="en-GB" sz="1400" dirty="0">
                <a:solidFill>
                  <a:srgbClr val="000000"/>
                </a:solidFill>
              </a:rPr>
              <a:t> Monti 146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CH-6605 Locarno-Monti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T +41 58 460 92 22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www.meteosvizzera.ch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014378" y="3001610"/>
            <a:ext cx="2005422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00"/>
                </a:solidFill>
              </a:rPr>
              <a:t>MétéoSuisse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7bis, av. de la </a:t>
            </a:r>
            <a:r>
              <a:rPr lang="en-GB" sz="1400" dirty="0" err="1">
                <a:solidFill>
                  <a:srgbClr val="000000"/>
                </a:solidFill>
              </a:rPr>
              <a:t>Paix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CH-1211 Genève 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T +41 58 460 98 88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www.meteosuisse.ch</a:t>
            </a:r>
          </a:p>
        </p:txBody>
      </p:sp>
      <p:sp>
        <p:nvSpPr>
          <p:cNvPr id="16" name="Rechteck 15"/>
          <p:cNvSpPr/>
          <p:nvPr userDrawn="1"/>
        </p:nvSpPr>
        <p:spPr>
          <a:xfrm>
            <a:off x="6484528" y="3001610"/>
            <a:ext cx="2102930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00"/>
                </a:solidFill>
              </a:rPr>
              <a:t>MétéoSuisse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 err="1">
                <a:solidFill>
                  <a:srgbClr val="000000"/>
                </a:solidFill>
              </a:rPr>
              <a:t>Chemin</a:t>
            </a:r>
            <a:r>
              <a:rPr lang="en-GB" sz="1400" dirty="0">
                <a:solidFill>
                  <a:srgbClr val="000000"/>
                </a:solidFill>
              </a:rPr>
              <a:t> de </a:t>
            </a:r>
            <a:r>
              <a:rPr lang="en-GB" sz="1400" dirty="0" err="1">
                <a:solidFill>
                  <a:srgbClr val="000000"/>
                </a:solidFill>
              </a:rPr>
              <a:t>l‘Aérologie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CH-1530 </a:t>
            </a:r>
            <a:r>
              <a:rPr lang="en-GB" sz="1400" dirty="0" err="1">
                <a:solidFill>
                  <a:srgbClr val="000000"/>
                </a:solidFill>
              </a:rPr>
              <a:t>Payerne</a:t>
            </a:r>
            <a:endParaRPr lang="en-GB" sz="140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T +41 58 460 94 44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</a:rPr>
              <a:t>www.meteosuisse.ch</a:t>
            </a:r>
          </a:p>
        </p:txBody>
      </p:sp>
      <p:sp>
        <p:nvSpPr>
          <p:cNvPr id="20" name="Rechteck 19"/>
          <p:cNvSpPr/>
          <p:nvPr userDrawn="1"/>
        </p:nvSpPr>
        <p:spPr>
          <a:xfrm>
            <a:off x="1277766" y="1449484"/>
            <a:ext cx="344129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</a:rPr>
              <a:t>MeteoSwiss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</a:rPr>
              <a:t>Operation </a:t>
            </a:r>
            <a:r>
              <a:rPr lang="en-GB" sz="1600" dirty="0" err="1">
                <a:solidFill>
                  <a:srgbClr val="000000"/>
                </a:solidFill>
              </a:rPr>
              <a:t>Center</a:t>
            </a:r>
            <a:r>
              <a:rPr lang="en-GB" sz="1600" dirty="0">
                <a:solidFill>
                  <a:srgbClr val="000000"/>
                </a:solidFill>
              </a:rPr>
              <a:t> 1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</a:rPr>
              <a:t>CH-8058 Zurich-Airport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</a:rPr>
              <a:t>T +41 58 460 91 11 www.meteoswiss.ch</a:t>
            </a:r>
          </a:p>
        </p:txBody>
      </p:sp>
      <p:sp>
        <p:nvSpPr>
          <p:cNvPr id="17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GB" sz="800" dirty="0">
                <a:solidFill>
                  <a:srgbClr val="000000"/>
                </a:solidFill>
              </a:rPr>
              <a:t>Federal Department of Home Affairs FDHA</a:t>
            </a:r>
            <a:br>
              <a:rPr lang="en-GB" sz="800" dirty="0">
                <a:solidFill>
                  <a:srgbClr val="000000"/>
                </a:solidFill>
              </a:rPr>
            </a:br>
            <a:r>
              <a:rPr lang="en-GB" sz="800" b="1" dirty="0">
                <a:solidFill>
                  <a:srgbClr val="000000"/>
                </a:solidFill>
              </a:rPr>
              <a:t>Federal Office of Meteorology and Climatology  MeteoSwiss</a:t>
            </a:r>
            <a:endParaRPr lang="en-GB" sz="800" dirty="0">
              <a:solidFill>
                <a:srgbClr val="000000"/>
              </a:solidFill>
            </a:endParaRPr>
          </a:p>
        </p:txBody>
      </p:sp>
      <p:grpSp>
        <p:nvGrpSpPr>
          <p:cNvPr id="2" name="Gruppieren 1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4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hteck 18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sp>
        <p:nvSpPr>
          <p:cNvPr id="21" name="Rechteck 20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100" dirty="0">
              <a:solidFill>
                <a:srgbClr val="FFFFFF"/>
              </a:solidFill>
            </a:endParaRPr>
          </a:p>
        </p:txBody>
      </p:sp>
      <p:pic>
        <p:nvPicPr>
          <p:cNvPr id="22" name="Bild 2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8515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"/>
          <p:cNvSpPr>
            <a:spLocks noGrp="1"/>
          </p:cNvSpPr>
          <p:nvPr>
            <p:ph type="title"/>
          </p:nvPr>
        </p:nvSpPr>
        <p:spPr>
          <a:xfrm>
            <a:off x="251520" y="273844"/>
            <a:ext cx="8640960" cy="461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4289" tIns="34290" rIns="34289" bIns="34290" anchor="ctr">
            <a:normAutofit/>
          </a:bodyPr>
          <a:lstStyle/>
          <a:p>
            <a:r>
              <a:rPr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51520" y="951570"/>
            <a:ext cx="8641259" cy="3996668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 descr="C:\Users\tuf\Desktop\Eumetnet_logo_cmjn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0372" y="3976680"/>
            <a:ext cx="1134126" cy="102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960195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26"/>
          <p:cNvSpPr>
            <a:spLocks noGrp="1" noChangeArrowheads="1"/>
          </p:cNvSpPr>
          <p:nvPr>
            <p:ph type="title" hasCustomPrompt="1"/>
          </p:nvPr>
        </p:nvSpPr>
        <p:spPr>
          <a:xfrm>
            <a:off x="1258888" y="382604"/>
            <a:ext cx="7416800" cy="989013"/>
          </a:xfrm>
          <a:prstGeom prst="rect">
            <a:avLst/>
          </a:prstGeom>
          <a:noFill/>
        </p:spPr>
        <p:txBody>
          <a:bodyPr/>
          <a:lstStyle>
            <a:lvl1pPr>
              <a:defRPr sz="3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 err="1"/>
              <a:t>Folientitel</a:t>
            </a:r>
            <a:endParaRPr lang="en-GB" noProof="0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58889" y="1738139"/>
            <a:ext cx="3590381" cy="2706373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 b="0" i="0" baseline="0">
                <a:latin typeface="Arial" charset="0"/>
                <a:ea typeface="Arial" charset="0"/>
                <a:cs typeface="Arial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 sz="1600" i="1"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 noProof="0" dirty="0"/>
              <a:t>Text: </a:t>
            </a:r>
            <a:r>
              <a:rPr lang="en-GB" noProof="0" dirty="0" err="1"/>
              <a:t>Zitat</a:t>
            </a:r>
            <a:r>
              <a:rPr lang="en-GB" noProof="0" dirty="0"/>
              <a:t> </a:t>
            </a:r>
            <a:r>
              <a:rPr lang="en-GB" noProof="0" dirty="0" err="1"/>
              <a:t>oder</a:t>
            </a:r>
            <a:r>
              <a:rPr lang="en-GB" noProof="0" dirty="0"/>
              <a:t> </a:t>
            </a:r>
            <a:r>
              <a:rPr lang="en-GB" noProof="0" dirty="0" err="1"/>
              <a:t>ähnliches</a:t>
            </a:r>
            <a:r>
              <a:rPr lang="en-GB" noProof="0" dirty="0"/>
              <a:t> (</a:t>
            </a:r>
            <a:r>
              <a:rPr lang="en-GB" noProof="0" dirty="0" err="1"/>
              <a:t>z.B</a:t>
            </a:r>
            <a:r>
              <a:rPr lang="en-GB" noProof="0" dirty="0"/>
              <a:t>. </a:t>
            </a:r>
            <a:r>
              <a:rPr lang="en-GB" noProof="0" dirty="0" err="1"/>
              <a:t>Unsere</a:t>
            </a:r>
            <a:r>
              <a:rPr lang="en-GB" noProof="0" dirty="0"/>
              <a:t> Mission), Arial16 </a:t>
            </a:r>
            <a:r>
              <a:rPr lang="en-GB" noProof="0" dirty="0" err="1"/>
              <a:t>pt</a:t>
            </a:r>
            <a:endParaRPr lang="en-GB" noProof="0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noProof="0" dirty="0"/>
              <a:t>Text: </a:t>
            </a:r>
            <a:r>
              <a:rPr lang="en-GB" noProof="0" dirty="0" err="1"/>
              <a:t>Zitat</a:t>
            </a:r>
            <a:r>
              <a:rPr lang="en-GB" noProof="0" dirty="0"/>
              <a:t> </a:t>
            </a:r>
            <a:r>
              <a:rPr lang="en-GB" noProof="0" dirty="0" err="1"/>
              <a:t>oder</a:t>
            </a:r>
            <a:r>
              <a:rPr lang="en-GB" noProof="0" dirty="0"/>
              <a:t> </a:t>
            </a:r>
            <a:r>
              <a:rPr lang="en-GB" noProof="0" dirty="0" err="1"/>
              <a:t>ähnliches</a:t>
            </a:r>
            <a:r>
              <a:rPr lang="en-GB" noProof="0" dirty="0"/>
              <a:t> (</a:t>
            </a:r>
            <a:r>
              <a:rPr lang="en-GB" noProof="0" dirty="0" err="1"/>
              <a:t>z.B</a:t>
            </a:r>
            <a:r>
              <a:rPr lang="en-GB" noProof="0" dirty="0"/>
              <a:t>. </a:t>
            </a:r>
            <a:r>
              <a:rPr lang="en-GB" noProof="0" dirty="0" err="1"/>
              <a:t>Unsere</a:t>
            </a:r>
            <a:r>
              <a:rPr lang="en-GB" noProof="0" dirty="0"/>
              <a:t> Mission), Arial16 </a:t>
            </a:r>
            <a:r>
              <a:rPr lang="en-GB" noProof="0" dirty="0" err="1"/>
              <a:t>pt</a:t>
            </a:r>
            <a:endParaRPr lang="en-GB" noProof="0" dirty="0"/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GB" noProof="0" dirty="0"/>
              <a:t>Text: </a:t>
            </a:r>
            <a:r>
              <a:rPr lang="en-GB" noProof="0" dirty="0" err="1"/>
              <a:t>Zitat</a:t>
            </a:r>
            <a:r>
              <a:rPr lang="en-GB" noProof="0" dirty="0"/>
              <a:t> </a:t>
            </a:r>
            <a:r>
              <a:rPr lang="en-GB" noProof="0" dirty="0" err="1"/>
              <a:t>oder</a:t>
            </a:r>
            <a:r>
              <a:rPr lang="en-GB" noProof="0" dirty="0"/>
              <a:t> </a:t>
            </a:r>
            <a:r>
              <a:rPr lang="en-GB" noProof="0" dirty="0" err="1"/>
              <a:t>ähnliches</a:t>
            </a:r>
            <a:r>
              <a:rPr lang="en-GB" noProof="0" dirty="0"/>
              <a:t> (</a:t>
            </a:r>
            <a:r>
              <a:rPr lang="en-GB" noProof="0" dirty="0" err="1"/>
              <a:t>z.B</a:t>
            </a:r>
            <a:r>
              <a:rPr lang="en-GB" noProof="0" dirty="0"/>
              <a:t>. </a:t>
            </a:r>
            <a:r>
              <a:rPr lang="en-GB" noProof="0" dirty="0" err="1"/>
              <a:t>Unsere</a:t>
            </a:r>
            <a:r>
              <a:rPr lang="en-GB" noProof="0" dirty="0"/>
              <a:t> Mission), Arial16 </a:t>
            </a:r>
            <a:r>
              <a:rPr lang="en-GB" noProof="0" dirty="0" err="1"/>
              <a:t>pt</a:t>
            </a:r>
            <a:endParaRPr lang="en-GB" noProof="0" dirty="0"/>
          </a:p>
          <a:p>
            <a:pPr lvl="2"/>
            <a:endParaRPr lang="en-GB" noProof="0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5085307" y="1740884"/>
            <a:ext cx="3590381" cy="2706373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 b="0" i="0" baseline="0">
                <a:latin typeface="Arial" charset="0"/>
                <a:ea typeface="Arial" charset="0"/>
                <a:cs typeface="Arial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 sz="1600" i="1"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 noProof="0" dirty="0"/>
              <a:t>Text: </a:t>
            </a:r>
            <a:r>
              <a:rPr lang="en-GB" noProof="0" dirty="0" err="1"/>
              <a:t>Zitat</a:t>
            </a:r>
            <a:r>
              <a:rPr lang="en-GB" noProof="0" dirty="0"/>
              <a:t> </a:t>
            </a:r>
            <a:r>
              <a:rPr lang="en-GB" noProof="0" dirty="0" err="1"/>
              <a:t>oder</a:t>
            </a:r>
            <a:r>
              <a:rPr lang="en-GB" noProof="0" dirty="0"/>
              <a:t> </a:t>
            </a:r>
            <a:r>
              <a:rPr lang="en-GB" noProof="0" dirty="0" err="1"/>
              <a:t>ähnliches</a:t>
            </a:r>
            <a:r>
              <a:rPr lang="en-GB" noProof="0" dirty="0"/>
              <a:t> (</a:t>
            </a:r>
            <a:r>
              <a:rPr lang="en-GB" noProof="0" dirty="0" err="1"/>
              <a:t>z.B</a:t>
            </a:r>
            <a:r>
              <a:rPr lang="en-GB" noProof="0" dirty="0"/>
              <a:t>. </a:t>
            </a:r>
            <a:r>
              <a:rPr lang="en-GB" noProof="0" dirty="0" err="1"/>
              <a:t>Unsere</a:t>
            </a:r>
            <a:r>
              <a:rPr lang="en-GB" noProof="0" dirty="0"/>
              <a:t> Mission), Arial16 </a:t>
            </a:r>
            <a:r>
              <a:rPr lang="en-GB" noProof="0" dirty="0" err="1"/>
              <a:t>pt</a:t>
            </a:r>
            <a:endParaRPr lang="en-GB" noProof="0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noProof="0" dirty="0"/>
              <a:t>Text: </a:t>
            </a:r>
            <a:r>
              <a:rPr lang="en-GB" noProof="0" dirty="0" err="1"/>
              <a:t>Zitat</a:t>
            </a:r>
            <a:r>
              <a:rPr lang="en-GB" noProof="0" dirty="0"/>
              <a:t> </a:t>
            </a:r>
            <a:r>
              <a:rPr lang="en-GB" noProof="0" dirty="0" err="1"/>
              <a:t>oder</a:t>
            </a:r>
            <a:r>
              <a:rPr lang="en-GB" noProof="0" dirty="0"/>
              <a:t> </a:t>
            </a:r>
            <a:r>
              <a:rPr lang="en-GB" noProof="0" dirty="0" err="1"/>
              <a:t>ähnliches</a:t>
            </a:r>
            <a:r>
              <a:rPr lang="en-GB" noProof="0" dirty="0"/>
              <a:t> (</a:t>
            </a:r>
            <a:r>
              <a:rPr lang="en-GB" noProof="0" dirty="0" err="1"/>
              <a:t>z.B</a:t>
            </a:r>
            <a:r>
              <a:rPr lang="en-GB" noProof="0" dirty="0"/>
              <a:t>. </a:t>
            </a:r>
            <a:r>
              <a:rPr lang="en-GB" noProof="0" dirty="0" err="1"/>
              <a:t>Unsere</a:t>
            </a:r>
            <a:r>
              <a:rPr lang="en-GB" noProof="0" dirty="0"/>
              <a:t> Mission), Arial16 </a:t>
            </a:r>
            <a:r>
              <a:rPr lang="en-GB" noProof="0" dirty="0" err="1"/>
              <a:t>pt</a:t>
            </a:r>
            <a:endParaRPr lang="en-GB" noProof="0" dirty="0"/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GB" noProof="0" dirty="0"/>
              <a:t>Text: </a:t>
            </a:r>
            <a:r>
              <a:rPr lang="en-GB" noProof="0" dirty="0" err="1"/>
              <a:t>Zitat</a:t>
            </a:r>
            <a:r>
              <a:rPr lang="en-GB" noProof="0" dirty="0"/>
              <a:t> </a:t>
            </a:r>
            <a:r>
              <a:rPr lang="en-GB" noProof="0" dirty="0" err="1"/>
              <a:t>oder</a:t>
            </a:r>
            <a:r>
              <a:rPr lang="en-GB" noProof="0" dirty="0"/>
              <a:t> </a:t>
            </a:r>
            <a:r>
              <a:rPr lang="en-GB" noProof="0" dirty="0" err="1"/>
              <a:t>ähnliches</a:t>
            </a:r>
            <a:r>
              <a:rPr lang="en-GB" noProof="0" dirty="0"/>
              <a:t> (</a:t>
            </a:r>
            <a:r>
              <a:rPr lang="en-GB" noProof="0" dirty="0" err="1"/>
              <a:t>z.B</a:t>
            </a:r>
            <a:r>
              <a:rPr lang="en-GB" noProof="0" dirty="0"/>
              <a:t>. </a:t>
            </a:r>
            <a:r>
              <a:rPr lang="en-GB" noProof="0" dirty="0" err="1"/>
              <a:t>Unsere</a:t>
            </a:r>
            <a:r>
              <a:rPr lang="en-GB" noProof="0" dirty="0"/>
              <a:t> Mission), Arial16 </a:t>
            </a:r>
            <a:r>
              <a:rPr lang="en-GB" noProof="0" dirty="0" err="1"/>
              <a:t>pt</a:t>
            </a:r>
            <a:endParaRPr lang="en-GB" noProof="0" dirty="0"/>
          </a:p>
          <a:p>
            <a:pPr lvl="2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63814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emf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.emf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.emf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6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 48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9144000" cy="102870"/>
          </a:xfrm>
          <a:prstGeom prst="rect">
            <a:avLst/>
          </a:prstGeom>
        </p:spPr>
      </p:pic>
      <p:sp>
        <p:nvSpPr>
          <p:cNvPr id="20" name="Rechteck 19"/>
          <p:cNvSpPr/>
          <p:nvPr userDrawn="1"/>
        </p:nvSpPr>
        <p:spPr bwMode="auto">
          <a:xfrm>
            <a:off x="5703310" y="4650565"/>
            <a:ext cx="2603077" cy="276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900" dirty="0">
                <a:solidFill>
                  <a:srgbClr val="000000"/>
                </a:solidFill>
                <a:latin typeface="Roboto Light"/>
                <a:cs typeface="Roboto Light"/>
              </a:rPr>
              <a:t>© MeteoSwiss </a:t>
            </a:r>
          </a:p>
        </p:txBody>
      </p:sp>
      <p:sp>
        <p:nvSpPr>
          <p:cNvPr id="25" name="Rechteck 24"/>
          <p:cNvSpPr/>
          <p:nvPr userDrawn="1"/>
        </p:nvSpPr>
        <p:spPr>
          <a:xfrm>
            <a:off x="7659141" y="4650565"/>
            <a:ext cx="107503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1EE35605-8AB3-442C-A293-9F31FDF185BC}" type="slidenum">
              <a:rPr lang="en-GB" sz="900" noProof="0" smtClean="0">
                <a:solidFill>
                  <a:prstClr val="black"/>
                </a:solidFill>
                <a:latin typeface="Roboto Light"/>
                <a:cs typeface="Roboto Light"/>
              </a:rPr>
              <a:pPr algn="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en-GB" sz="900" noProof="0" dirty="0">
              <a:solidFill>
                <a:prstClr val="black"/>
              </a:solidFill>
              <a:latin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65115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2" r:id="rId2"/>
    <p:sldLayoutId id="2147483729" r:id="rId3"/>
    <p:sldLayoutId id="2147483730" r:id="rId4"/>
    <p:sldLayoutId id="2147483746" r:id="rId5"/>
    <p:sldLayoutId id="2147483777" r:id="rId6"/>
    <p:sldLayoutId id="2147483778" r:id="rId7"/>
    <p:sldLayoutId id="2147483779" r:id="rId8"/>
    <p:sldLayoutId id="2147483780" r:id="rId9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 4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102870"/>
          </a:xfrm>
          <a:prstGeom prst="rect">
            <a:avLst/>
          </a:prstGeom>
        </p:spPr>
      </p:pic>
      <p:sp>
        <p:nvSpPr>
          <p:cNvPr id="20" name="Rechteck 19"/>
          <p:cNvSpPr/>
          <p:nvPr/>
        </p:nvSpPr>
        <p:spPr bwMode="auto">
          <a:xfrm>
            <a:off x="5122000" y="4646664"/>
            <a:ext cx="3074659" cy="276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900" dirty="0">
                <a:solidFill>
                  <a:srgbClr val="000000"/>
                </a:solidFill>
                <a:latin typeface="Roboto Light"/>
                <a:cs typeface="Roboto Light"/>
              </a:rPr>
              <a:t>© MeteoSwiss </a:t>
            </a:r>
          </a:p>
        </p:txBody>
      </p:sp>
      <p:sp>
        <p:nvSpPr>
          <p:cNvPr id="25" name="Rechteck 24"/>
          <p:cNvSpPr/>
          <p:nvPr/>
        </p:nvSpPr>
        <p:spPr>
          <a:xfrm>
            <a:off x="7659141" y="4650565"/>
            <a:ext cx="107503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1EE35605-8AB3-442C-A293-9F31FDF185BC}" type="slidenum">
              <a:rPr lang="en-GB" sz="900" smtClean="0">
                <a:solidFill>
                  <a:prstClr val="black"/>
                </a:solidFill>
                <a:latin typeface="Roboto Light"/>
                <a:cs typeface="Roboto Light"/>
              </a:rPr>
              <a:pPr algn="r"/>
              <a:t>‹N°›</a:t>
            </a:fld>
            <a:endParaRPr lang="en-GB" sz="900" dirty="0">
              <a:solidFill>
                <a:prstClr val="black"/>
              </a:solidFill>
              <a:latin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859005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8" r:id="rId6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102870"/>
          </a:xfrm>
          <a:prstGeom prst="rect">
            <a:avLst/>
          </a:prstGeom>
        </p:spPr>
      </p:pic>
      <p:sp>
        <p:nvSpPr>
          <p:cNvPr id="20" name="Rechteck 19"/>
          <p:cNvSpPr/>
          <p:nvPr/>
        </p:nvSpPr>
        <p:spPr bwMode="auto">
          <a:xfrm>
            <a:off x="5686424" y="4646664"/>
            <a:ext cx="2657475" cy="276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900" dirty="0">
                <a:solidFill>
                  <a:srgbClr val="000000"/>
                </a:solidFill>
                <a:latin typeface="Roboto Light"/>
                <a:cs typeface="Roboto Light"/>
              </a:rPr>
              <a:t>© MeteoSwiss </a:t>
            </a:r>
          </a:p>
        </p:txBody>
      </p:sp>
      <p:sp>
        <p:nvSpPr>
          <p:cNvPr id="25" name="Rechteck 24"/>
          <p:cNvSpPr/>
          <p:nvPr/>
        </p:nvSpPr>
        <p:spPr>
          <a:xfrm>
            <a:off x="7659141" y="4650565"/>
            <a:ext cx="107503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1EE35605-8AB3-442C-A293-9F31FDF185BC}" type="slidenum">
              <a:rPr lang="en-GB" sz="900" noProof="0" smtClean="0">
                <a:solidFill>
                  <a:prstClr val="black"/>
                </a:solidFill>
                <a:latin typeface="Roboto Light"/>
                <a:cs typeface="Roboto Light"/>
              </a:rPr>
              <a:pPr algn="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en-GB" sz="900" noProof="0" dirty="0">
              <a:solidFill>
                <a:prstClr val="black"/>
              </a:solidFill>
              <a:latin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77135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 4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102870"/>
          </a:xfrm>
          <a:prstGeom prst="rect">
            <a:avLst/>
          </a:prstGeom>
        </p:spPr>
      </p:pic>
      <p:sp>
        <p:nvSpPr>
          <p:cNvPr id="20" name="Rechteck 19"/>
          <p:cNvSpPr/>
          <p:nvPr/>
        </p:nvSpPr>
        <p:spPr bwMode="auto">
          <a:xfrm>
            <a:off x="5122000" y="4646664"/>
            <a:ext cx="3074659" cy="276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900" dirty="0">
                <a:solidFill>
                  <a:srgbClr val="000000"/>
                </a:solidFill>
                <a:latin typeface="Roboto Light"/>
                <a:cs typeface="Roboto Light"/>
              </a:rPr>
              <a:t>© MeteoSwiss </a:t>
            </a:r>
          </a:p>
        </p:txBody>
      </p:sp>
      <p:sp>
        <p:nvSpPr>
          <p:cNvPr id="25" name="Rechteck 24"/>
          <p:cNvSpPr/>
          <p:nvPr/>
        </p:nvSpPr>
        <p:spPr>
          <a:xfrm>
            <a:off x="7659141" y="4650565"/>
            <a:ext cx="107503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1EE35605-8AB3-442C-A293-9F31FDF185BC}" type="slidenum">
              <a:rPr lang="en-GB" sz="900" smtClean="0">
                <a:solidFill>
                  <a:prstClr val="black"/>
                </a:solidFill>
                <a:latin typeface="Roboto Light"/>
                <a:cs typeface="Roboto Light"/>
              </a:rPr>
              <a:pPr algn="r"/>
              <a:t>‹N°›</a:t>
            </a:fld>
            <a:endParaRPr lang="en-GB" sz="900" dirty="0">
              <a:solidFill>
                <a:prstClr val="black"/>
              </a:solidFill>
              <a:latin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05430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102870"/>
          </a:xfrm>
          <a:prstGeom prst="rect">
            <a:avLst/>
          </a:prstGeom>
        </p:spPr>
      </p:pic>
      <p:sp>
        <p:nvSpPr>
          <p:cNvPr id="20" name="Rechteck 19"/>
          <p:cNvSpPr/>
          <p:nvPr/>
        </p:nvSpPr>
        <p:spPr bwMode="auto">
          <a:xfrm>
            <a:off x="5122000" y="4646664"/>
            <a:ext cx="3074659" cy="276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900" dirty="0">
                <a:solidFill>
                  <a:srgbClr val="000000"/>
                </a:solidFill>
                <a:latin typeface="Roboto Light"/>
                <a:cs typeface="Roboto Light"/>
              </a:rPr>
              <a:t>© MeteoSwiss </a:t>
            </a:r>
          </a:p>
        </p:txBody>
      </p:sp>
      <p:sp>
        <p:nvSpPr>
          <p:cNvPr id="25" name="Rechteck 24"/>
          <p:cNvSpPr/>
          <p:nvPr/>
        </p:nvSpPr>
        <p:spPr>
          <a:xfrm>
            <a:off x="7659141" y="4650565"/>
            <a:ext cx="107503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1EE35605-8AB3-442C-A293-9F31FDF185BC}" type="slidenum">
              <a:rPr lang="en-GB" sz="900" smtClean="0">
                <a:solidFill>
                  <a:prstClr val="black"/>
                </a:solidFill>
                <a:latin typeface="Roboto Light"/>
                <a:cs typeface="Roboto Light"/>
              </a:rPr>
              <a:pPr algn="r"/>
              <a:t>‹N°›</a:t>
            </a:fld>
            <a:endParaRPr lang="en-GB" sz="900" dirty="0">
              <a:solidFill>
                <a:prstClr val="black"/>
              </a:solidFill>
              <a:latin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311602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102870"/>
          </a:xfrm>
          <a:prstGeom prst="rect">
            <a:avLst/>
          </a:prstGeom>
        </p:spPr>
      </p:pic>
      <p:sp>
        <p:nvSpPr>
          <p:cNvPr id="25" name="Rechteck 24"/>
          <p:cNvSpPr/>
          <p:nvPr/>
        </p:nvSpPr>
        <p:spPr>
          <a:xfrm>
            <a:off x="7659141" y="4650565"/>
            <a:ext cx="107503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1EE35605-8AB3-442C-A293-9F31FDF185BC}" type="slidenum">
              <a:rPr lang="en-GB" sz="900" noProof="0" smtClean="0">
                <a:solidFill>
                  <a:prstClr val="black"/>
                </a:solidFill>
                <a:latin typeface="Roboto Light"/>
                <a:cs typeface="Roboto Light"/>
              </a:rPr>
              <a:pPr algn="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en-GB" sz="900" noProof="0" dirty="0">
              <a:solidFill>
                <a:prstClr val="black"/>
              </a:solidFill>
              <a:latin typeface="Roboto Light"/>
              <a:cs typeface="Roboto Light"/>
            </a:endParaRPr>
          </a:p>
        </p:txBody>
      </p:sp>
      <p:sp>
        <p:nvSpPr>
          <p:cNvPr id="4" name="Rechteck 19"/>
          <p:cNvSpPr/>
          <p:nvPr userDrawn="1"/>
        </p:nvSpPr>
        <p:spPr bwMode="auto">
          <a:xfrm>
            <a:off x="5122000" y="4646664"/>
            <a:ext cx="3074659" cy="276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900" dirty="0">
                <a:solidFill>
                  <a:srgbClr val="000000"/>
                </a:solidFill>
                <a:latin typeface="Roboto Light"/>
                <a:cs typeface="Roboto Light"/>
              </a:rPr>
              <a:t>© MeteoSwiss </a:t>
            </a:r>
          </a:p>
        </p:txBody>
      </p:sp>
    </p:spTree>
    <p:extLst>
      <p:ext uri="{BB962C8B-B14F-4D97-AF65-F5344CB8AC3E}">
        <p14:creationId xmlns:p14="http://schemas.microsoft.com/office/powerpoint/2010/main" val="230371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 4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102870"/>
          </a:xfrm>
          <a:prstGeom prst="rect">
            <a:avLst/>
          </a:prstGeom>
        </p:spPr>
      </p:pic>
      <p:sp>
        <p:nvSpPr>
          <p:cNvPr id="20" name="Rechteck 19"/>
          <p:cNvSpPr/>
          <p:nvPr/>
        </p:nvSpPr>
        <p:spPr bwMode="auto">
          <a:xfrm>
            <a:off x="5122000" y="4646664"/>
            <a:ext cx="3074659" cy="276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900" dirty="0">
                <a:solidFill>
                  <a:srgbClr val="000000"/>
                </a:solidFill>
                <a:latin typeface="Roboto Light"/>
                <a:cs typeface="Roboto Light"/>
              </a:rPr>
              <a:t>© MeteoSwiss </a:t>
            </a:r>
          </a:p>
        </p:txBody>
      </p:sp>
      <p:sp>
        <p:nvSpPr>
          <p:cNvPr id="25" name="Rechteck 24"/>
          <p:cNvSpPr/>
          <p:nvPr/>
        </p:nvSpPr>
        <p:spPr>
          <a:xfrm>
            <a:off x="7659141" y="4650565"/>
            <a:ext cx="107503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1EE35605-8AB3-442C-A293-9F31FDF185BC}" type="slidenum">
              <a:rPr lang="en-GB" sz="900" smtClean="0">
                <a:solidFill>
                  <a:prstClr val="black"/>
                </a:solidFill>
                <a:latin typeface="Roboto Light"/>
                <a:cs typeface="Roboto Light"/>
              </a:rPr>
              <a:pPr algn="r"/>
              <a:t>‹N°›</a:t>
            </a:fld>
            <a:endParaRPr lang="en-GB" sz="900" dirty="0">
              <a:solidFill>
                <a:prstClr val="black"/>
              </a:solidFill>
              <a:latin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24789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llenetallergie.ch/" TargetMode="External"/><Relationship Id="rId2" Type="http://schemas.openxmlformats.org/officeDocument/2006/relationships/hyperlink" Target="https://www.meteoswiss.admin.ch/services-and-publications/applications/measurement-values-and-measuring-networks.html#param=messwerte-pollen-birke-1h&amp;lang=en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meteoswiss.admin.ch/services-and-publications/applications/pollen-forecast.html#tab=pollen-map&amp;pollen=all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silam.fmi.fi/" TargetMode="Externa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silam.fmi.fi/" TargetMode="Externa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80/02786826.2019.1664724" TargetMode="External"/><Relationship Id="rId13" Type="http://schemas.openxmlformats.org/officeDocument/2006/relationships/hyperlink" Target="https://doi.org/10.1007/s10453-021-09724-5" TargetMode="External"/><Relationship Id="rId18" Type="http://schemas.openxmlformats.org/officeDocument/2006/relationships/hyperlink" Target="https://doi.org/10.1007/s10453-022-09755-6" TargetMode="External"/><Relationship Id="rId3" Type="http://schemas.openxmlformats.org/officeDocument/2006/relationships/hyperlink" Target="https://doi.org/10.1016/j.atmosenv.2016.05.062" TargetMode="External"/><Relationship Id="rId21" Type="http://schemas.openxmlformats.org/officeDocument/2006/relationships/hyperlink" Target="https://doi.org/10.1016/j.ebiom.2023.104478" TargetMode="External"/><Relationship Id="rId7" Type="http://schemas.openxmlformats.org/officeDocument/2006/relationships/hyperlink" Target="https://doi.org/10.1016/j.scitotenv.2019.06.131" TargetMode="External"/><Relationship Id="rId12" Type="http://schemas.openxmlformats.org/officeDocument/2006/relationships/hyperlink" Target="http://doi.org/10.1002/clt2.12015" TargetMode="External"/><Relationship Id="rId17" Type="http://schemas.openxmlformats.org/officeDocument/2006/relationships/hyperlink" Target="https://doi.org/10.1007/s10453-022-09765-4" TargetMode="External"/><Relationship Id="rId2" Type="http://schemas.openxmlformats.org/officeDocument/2006/relationships/hyperlink" Target="https://doi.org/10.1016/j.atmosenv.2007.09.019" TargetMode="External"/><Relationship Id="rId16" Type="http://schemas.openxmlformats.org/officeDocument/2006/relationships/hyperlink" Target="https://doi.org/10.1007/s10453-022-09750-x" TargetMode="External"/><Relationship Id="rId20" Type="http://schemas.openxmlformats.org/officeDocument/2006/relationships/hyperlink" Target="https://doi.org/10.1007/s10453-023-09780-z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5194/amt-12-3435-2019" TargetMode="External"/><Relationship Id="rId11" Type="http://schemas.openxmlformats.org/officeDocument/2006/relationships/hyperlink" Target="https://doi.org/10.1007/s10453-020-09666-4" TargetMode="External"/><Relationship Id="rId5" Type="http://schemas.openxmlformats.org/officeDocument/2006/relationships/hyperlink" Target="https://doi.org/10.1016/j.atmosenv.2017.11.038" TargetMode="External"/><Relationship Id="rId15" Type="http://schemas.openxmlformats.org/officeDocument/2006/relationships/hyperlink" Target="https://doi.org/10.5194/amt-14-7693-2021" TargetMode="External"/><Relationship Id="rId10" Type="http://schemas.openxmlformats.org/officeDocument/2006/relationships/hyperlink" Target="https://doi.org/10.5194/amt-13-1539-2020" TargetMode="External"/><Relationship Id="rId19" Type="http://schemas.openxmlformats.org/officeDocument/2006/relationships/hyperlink" Target="https://doi.org/10.1016/j.scitotenv.2022.161220" TargetMode="External"/><Relationship Id="rId4" Type="http://schemas.openxmlformats.org/officeDocument/2006/relationships/hyperlink" Target="https://doi.org/10.1007/s10453-017-9474-6" TargetMode="External"/><Relationship Id="rId9" Type="http://schemas.openxmlformats.org/officeDocument/2006/relationships/hyperlink" Target="https://doi.org/10.1007/s10453-019-09619-6" TargetMode="External"/><Relationship Id="rId14" Type="http://schemas.openxmlformats.org/officeDocument/2006/relationships/hyperlink" Target="https://doi.org/10.1007/s10453-021-09729-0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jpeg"/><Relationship Id="rId16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jpe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82388" y="3604312"/>
            <a:ext cx="7364593" cy="648000"/>
          </a:xfrm>
        </p:spPr>
        <p:txBody>
          <a:bodyPr/>
          <a:lstStyle/>
          <a:p>
            <a:r>
              <a:rPr lang="fr-CH" dirty="0"/>
              <a:t>Bernard Clot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9224" y="1669575"/>
            <a:ext cx="8149075" cy="1348323"/>
          </a:xfrm>
        </p:spPr>
        <p:txBody>
          <a:bodyPr/>
          <a:lstStyle/>
          <a:p>
            <a:r>
              <a:rPr lang="fr-CH" dirty="0"/>
              <a:t>De </a:t>
            </a:r>
            <a:r>
              <a:rPr lang="fr-CH" dirty="0" err="1"/>
              <a:t>SwissPollen</a:t>
            </a:r>
            <a:r>
              <a:rPr lang="fr-CH" dirty="0"/>
              <a:t> au modèle de dispersion et prévision pollinique en Suisse</a:t>
            </a:r>
            <a:endParaRPr lang="fr-CH" sz="3200" dirty="0"/>
          </a:p>
        </p:txBody>
      </p:sp>
    </p:spTree>
    <p:extLst>
      <p:ext uri="{BB962C8B-B14F-4D97-AF65-F5344CB8AC3E}">
        <p14:creationId xmlns:p14="http://schemas.microsoft.com/office/powerpoint/2010/main" val="427362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automatic pollen monitoring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14529" y="1121665"/>
            <a:ext cx="3168043" cy="2756916"/>
          </a:xfrm>
        </p:spPr>
        <p:txBody>
          <a:bodyPr/>
          <a:lstStyle/>
          <a:p>
            <a:r>
              <a:rPr lang="en-US" sz="1400" dirty="0">
                <a:solidFill>
                  <a:srgbClr val="F0494A"/>
                </a:solidFill>
              </a:rPr>
              <a:t>Timely information “real-time”</a:t>
            </a:r>
          </a:p>
          <a:p>
            <a:pPr marL="581025" indent="-342900">
              <a:buFontTx/>
              <a:buChar char="-"/>
            </a:pPr>
            <a:r>
              <a:rPr lang="en-US" sz="1400" dirty="0"/>
              <a:t>Early warning, preventive medication, operative decision making </a:t>
            </a:r>
          </a:p>
          <a:p>
            <a:pPr marL="581025" indent="-342900">
              <a:buFontTx/>
              <a:buChar char="-"/>
            </a:pPr>
            <a:r>
              <a:rPr lang="en-US" sz="1400" dirty="0"/>
              <a:t>Input for forecasts and models</a:t>
            </a:r>
          </a:p>
          <a:p>
            <a:r>
              <a:rPr lang="en-GB" sz="1400" dirty="0">
                <a:solidFill>
                  <a:srgbClr val="F0494A"/>
                </a:solidFill>
              </a:rPr>
              <a:t>High temporal resolution</a:t>
            </a:r>
          </a:p>
          <a:p>
            <a:r>
              <a:rPr lang="en-US" sz="1400" dirty="0"/>
              <a:t>Quality improvement </a:t>
            </a:r>
          </a:p>
          <a:p>
            <a:r>
              <a:rPr lang="en-US" sz="1400" dirty="0"/>
              <a:t>Better understanding of aerobiological phenomena and drivers of allergy</a:t>
            </a:r>
          </a:p>
          <a:p>
            <a:r>
              <a:rPr lang="en-US" sz="1400" dirty="0"/>
              <a:t>Convergence with aerosol and air quality measurements</a:t>
            </a:r>
          </a:p>
          <a:p>
            <a:pPr>
              <a:spcBef>
                <a:spcPts val="600"/>
              </a:spcBef>
            </a:pPr>
            <a:endParaRPr lang="en-GB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4658" y="817564"/>
            <a:ext cx="4930624" cy="382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96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8342" y="289430"/>
            <a:ext cx="8425657" cy="708082"/>
          </a:xfrm>
        </p:spPr>
        <p:txBody>
          <a:bodyPr/>
          <a:lstStyle/>
          <a:p>
            <a:r>
              <a:rPr lang="en-US" dirty="0"/>
              <a:t>Project Swiss automatic pollen monitoring network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718342" y="1092591"/>
            <a:ext cx="6353017" cy="2785990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GB" sz="1400" dirty="0">
                <a:solidFill>
                  <a:prstClr val="black"/>
                </a:solidFill>
              </a:rPr>
              <a:t>2017	Study “Socio-economic benefits of real-time pollen data”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>
                <a:solidFill>
                  <a:prstClr val="black"/>
                </a:solidFill>
              </a:rPr>
              <a:t>2018-19	Initialization, concept and </a:t>
            </a:r>
            <a:r>
              <a:rPr lang="en-GB" sz="1400" dirty="0">
                <a:solidFill>
                  <a:srgbClr val="F0494A"/>
                </a:solidFill>
              </a:rPr>
              <a:t>public tender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>
                <a:solidFill>
                  <a:prstClr val="black"/>
                </a:solidFill>
              </a:rPr>
              <a:t>2020	</a:t>
            </a:r>
            <a:r>
              <a:rPr lang="en-GB" sz="1400" dirty="0">
                <a:solidFill>
                  <a:srgbClr val="F0494A"/>
                </a:solidFill>
              </a:rPr>
              <a:t>Proof-of-concept</a:t>
            </a:r>
            <a:r>
              <a:rPr lang="en-GB" sz="1400" dirty="0">
                <a:solidFill>
                  <a:prstClr val="black"/>
                </a:solidFill>
              </a:rPr>
              <a:t> and begin instruments rollout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>
                <a:solidFill>
                  <a:prstClr val="black"/>
                </a:solidFill>
              </a:rPr>
              <a:t>2021	</a:t>
            </a:r>
            <a:r>
              <a:rPr lang="en-US" sz="1400" dirty="0">
                <a:solidFill>
                  <a:srgbClr val="F0494A"/>
                </a:solidFill>
              </a:rPr>
              <a:t>First real-time data available online</a:t>
            </a:r>
            <a:endParaRPr lang="en-GB" sz="1400" dirty="0">
              <a:solidFill>
                <a:srgbClr val="F0494A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>
                <a:solidFill>
                  <a:prstClr val="black"/>
                </a:solidFill>
              </a:rPr>
              <a:t>2022	Deployment completed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>
                <a:solidFill>
                  <a:prstClr val="black"/>
                </a:solidFill>
              </a:rPr>
              <a:t>2023-24	New products / dissemination channels</a:t>
            </a:r>
          </a:p>
          <a:p>
            <a:pPr>
              <a:spcBef>
                <a:spcPts val="600"/>
              </a:spcBef>
            </a:pPr>
            <a:endParaRPr lang="en-GB" sz="1200" dirty="0">
              <a:solidFill>
                <a:prstClr val="black"/>
              </a:solidFill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prstClr val="black"/>
                </a:solidFill>
              </a:rPr>
              <a:t>Development of the data infrastructure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H" sz="1200" dirty="0">
                <a:solidFill>
                  <a:srgbClr val="000000"/>
                </a:solidFill>
              </a:rPr>
              <a:t>Full </a:t>
            </a:r>
            <a:r>
              <a:rPr lang="fr-CH" sz="1200" dirty="0" err="1">
                <a:solidFill>
                  <a:srgbClr val="000000"/>
                </a:solidFill>
              </a:rPr>
              <a:t>integration</a:t>
            </a:r>
            <a:r>
              <a:rPr lang="fr-CH" sz="1200" dirty="0">
                <a:solidFill>
                  <a:srgbClr val="000000"/>
                </a:solidFill>
              </a:rPr>
              <a:t> </a:t>
            </a:r>
            <a:r>
              <a:rPr lang="fr-CH" sz="1200" dirty="0" err="1">
                <a:solidFill>
                  <a:srgbClr val="000000"/>
                </a:solidFill>
              </a:rPr>
              <a:t>into</a:t>
            </a:r>
            <a:r>
              <a:rPr lang="fr-CH" sz="1200" dirty="0">
                <a:solidFill>
                  <a:srgbClr val="000000"/>
                </a:solidFill>
              </a:rPr>
              <a:t> MeteoSwiss surface networks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H" sz="1200" dirty="0" err="1">
                <a:solidFill>
                  <a:srgbClr val="000000"/>
                </a:solidFill>
              </a:rPr>
              <a:t>Development</a:t>
            </a:r>
            <a:r>
              <a:rPr lang="fr-CH" sz="1200" dirty="0">
                <a:solidFill>
                  <a:srgbClr val="000000"/>
                </a:solidFill>
              </a:rPr>
              <a:t> of QA/QC </a:t>
            </a:r>
            <a:r>
              <a:rPr lang="fr-CH" sz="1200" dirty="0" err="1">
                <a:solidFill>
                  <a:srgbClr val="000000"/>
                </a:solidFill>
              </a:rPr>
              <a:t>with</a:t>
            </a:r>
            <a:r>
              <a:rPr lang="fr-CH" sz="1200" dirty="0">
                <a:solidFill>
                  <a:srgbClr val="000000"/>
                </a:solidFill>
              </a:rPr>
              <a:t> METAS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prstClr val="black"/>
                </a:solidFill>
              </a:rPr>
              <a:t>Optimization of the network </a:t>
            </a:r>
            <a:r>
              <a:rPr lang="en-GB" sz="1200" dirty="0" err="1">
                <a:solidFill>
                  <a:prstClr val="black"/>
                </a:solidFill>
              </a:rPr>
              <a:t>representativity</a:t>
            </a:r>
            <a:r>
              <a:rPr lang="en-GB" sz="1200" dirty="0">
                <a:solidFill>
                  <a:prstClr val="black"/>
                </a:solidFill>
              </a:rPr>
              <a:t> (sites)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prstClr val="black"/>
                </a:solidFill>
              </a:rPr>
              <a:t>Adaptation of the forecasting models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200" dirty="0">
                <a:solidFill>
                  <a:prstClr val="black"/>
                </a:solidFill>
              </a:rPr>
              <a:t>Development of new products / dissemination channels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9226" y="1588356"/>
            <a:ext cx="2390901" cy="334846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272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023" r="47379"/>
          <a:stretch/>
        </p:blipFill>
        <p:spPr>
          <a:xfrm>
            <a:off x="6494481" y="1056221"/>
            <a:ext cx="1966138" cy="20673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3" y="1056221"/>
            <a:ext cx="5283995" cy="352336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/>
              <a:t>Swisens</a:t>
            </a:r>
            <a:r>
              <a:rPr lang="fr-CH" dirty="0"/>
              <a:t> </a:t>
            </a:r>
            <a:r>
              <a:rPr lang="fr-CH" dirty="0" err="1"/>
              <a:t>Poleno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62863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796" y="781603"/>
            <a:ext cx="3699736" cy="393651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0" t="1410" r="29133" b="34244"/>
          <a:stretch/>
        </p:blipFill>
        <p:spPr>
          <a:xfrm>
            <a:off x="105238" y="1417557"/>
            <a:ext cx="4986773" cy="2577910"/>
          </a:xfrm>
          <a:prstGeom prst="rect">
            <a:avLst/>
          </a:prstGeom>
        </p:spPr>
      </p:pic>
      <p:sp>
        <p:nvSpPr>
          <p:cNvPr id="6" name="Titre 2"/>
          <p:cNvSpPr>
            <a:spLocks noGrp="1"/>
          </p:cNvSpPr>
          <p:nvPr>
            <p:ph type="title"/>
          </p:nvPr>
        </p:nvSpPr>
        <p:spPr>
          <a:xfrm>
            <a:off x="638630" y="255366"/>
            <a:ext cx="8352970" cy="708082"/>
          </a:xfrm>
        </p:spPr>
        <p:txBody>
          <a:bodyPr/>
          <a:lstStyle/>
          <a:p>
            <a:r>
              <a:rPr lang="fr-CH" dirty="0" err="1"/>
              <a:t>Bioaerosol</a:t>
            </a:r>
            <a:r>
              <a:rPr lang="fr-CH" dirty="0"/>
              <a:t> classification </a:t>
            </a:r>
            <a:r>
              <a:rPr lang="fr-CH" dirty="0" err="1"/>
              <a:t>using</a:t>
            </a:r>
            <a:r>
              <a:rPr lang="fr-CH" dirty="0"/>
              <a:t> </a:t>
            </a:r>
            <a:r>
              <a:rPr lang="fr-CH" dirty="0" err="1"/>
              <a:t>deep</a:t>
            </a:r>
            <a:r>
              <a:rPr lang="fr-CH" dirty="0"/>
              <a:t> </a:t>
            </a:r>
            <a:r>
              <a:rPr lang="fr-CH" dirty="0" err="1"/>
              <a:t>learning</a:t>
            </a:r>
            <a:endParaRPr lang="fr-CH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247366" y="855388"/>
            <a:ext cx="265593" cy="2843948"/>
          </a:xfrm>
          <a:prstGeom prst="rect">
            <a:avLst/>
          </a:prstGeom>
          <a:noFill/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 rot="5400000">
            <a:off x="6562490" y="3358291"/>
            <a:ext cx="265593" cy="2288775"/>
          </a:xfrm>
          <a:prstGeom prst="rect">
            <a:avLst/>
          </a:prstGeom>
          <a:noFill/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247366" y="3741072"/>
            <a:ext cx="265593" cy="140385"/>
          </a:xfrm>
          <a:prstGeom prst="rect">
            <a:avLst/>
          </a:prstGeom>
          <a:noFill/>
          <a:ln w="31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 rot="16200000">
            <a:off x="7816665" y="4428928"/>
            <a:ext cx="265593" cy="140385"/>
          </a:xfrm>
          <a:prstGeom prst="rect">
            <a:avLst/>
          </a:prstGeom>
          <a:noFill/>
          <a:ln w="31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247366" y="3942164"/>
            <a:ext cx="265593" cy="349066"/>
          </a:xfrm>
          <a:prstGeom prst="rect">
            <a:avLst/>
          </a:prstGeom>
          <a:noFill/>
          <a:ln w="31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 rot="16200000">
            <a:off x="8100986" y="4328145"/>
            <a:ext cx="265593" cy="349066"/>
          </a:xfrm>
          <a:prstGeom prst="rect">
            <a:avLst/>
          </a:prstGeom>
          <a:noFill/>
          <a:ln w="31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41331" y="813724"/>
            <a:ext cx="1550680" cy="46166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CH" sz="800" dirty="0" err="1"/>
              <a:t>Normalized</a:t>
            </a:r>
            <a:r>
              <a:rPr lang="fr-CH" sz="800" dirty="0"/>
              <a:t> confusion matrix </a:t>
            </a:r>
            <a:r>
              <a:rPr lang="fr-CH" sz="800" dirty="0" err="1"/>
              <a:t>summarizing</a:t>
            </a:r>
            <a:r>
              <a:rPr lang="fr-CH" sz="800" dirty="0"/>
              <a:t> the performance</a:t>
            </a:r>
          </a:p>
        </p:txBody>
      </p:sp>
      <p:cxnSp>
        <p:nvCxnSpPr>
          <p:cNvPr id="10" name="Connecteur droit avec flèche 9"/>
          <p:cNvCxnSpPr/>
          <p:nvPr/>
        </p:nvCxnSpPr>
        <p:spPr bwMode="auto">
          <a:xfrm>
            <a:off x="5092011" y="1035050"/>
            <a:ext cx="14806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necteur droit avec flèche 11"/>
          <p:cNvCxnSpPr/>
          <p:nvPr/>
        </p:nvCxnSpPr>
        <p:spPr bwMode="auto">
          <a:xfrm flipV="1">
            <a:off x="240113" y="3942164"/>
            <a:ext cx="0" cy="1296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Rectangle 2"/>
          <p:cNvSpPr/>
          <p:nvPr/>
        </p:nvSpPr>
        <p:spPr bwMode="auto">
          <a:xfrm>
            <a:off x="2658794" y="3165231"/>
            <a:ext cx="712763" cy="71622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872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1938" y="291735"/>
            <a:ext cx="8344548" cy="708082"/>
          </a:xfrm>
        </p:spPr>
        <p:txBody>
          <a:bodyPr/>
          <a:lstStyle/>
          <a:p>
            <a:r>
              <a:rPr lang="en-GB" sz="2400" dirty="0">
                <a:solidFill>
                  <a:prstClr val="black"/>
                </a:solidFill>
              </a:rPr>
              <a:t>Optimization of the network </a:t>
            </a:r>
            <a:r>
              <a:rPr lang="en-GB" sz="2400" dirty="0" err="1">
                <a:solidFill>
                  <a:prstClr val="black"/>
                </a:solidFill>
              </a:rPr>
              <a:t>representativity</a:t>
            </a:r>
            <a:r>
              <a:rPr lang="en-GB" sz="2400" dirty="0">
                <a:solidFill>
                  <a:prstClr val="black"/>
                </a:solidFill>
              </a:rPr>
              <a:t>: </a:t>
            </a:r>
            <a:r>
              <a:rPr lang="fr-CH" sz="2400" dirty="0"/>
              <a:t>14 </a:t>
            </a:r>
            <a:r>
              <a:rPr lang="fr-CH" sz="2400" dirty="0">
                <a:sym typeface="Wingdings" panose="05000000000000000000" pitchFamily="2" charset="2"/>
              </a:rPr>
              <a:t>18+</a:t>
            </a:r>
            <a:r>
              <a:rPr lang="fr-CH" sz="2400" dirty="0"/>
              <a:t> sites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5934" y="1094267"/>
            <a:ext cx="3326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800" dirty="0"/>
              <a:t>COSMO dispersion model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694831" y="1463599"/>
            <a:ext cx="3767004" cy="2484937"/>
            <a:chOff x="225279" y="2404936"/>
            <a:chExt cx="3234101" cy="207400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5279" y="2404936"/>
              <a:ext cx="3234101" cy="2068523"/>
            </a:xfrm>
            <a:prstGeom prst="rect">
              <a:avLst/>
            </a:prstGeom>
          </p:spPr>
        </p:pic>
        <p:grpSp>
          <p:nvGrpSpPr>
            <p:cNvPr id="22" name="Group 21"/>
            <p:cNvGrpSpPr/>
            <p:nvPr/>
          </p:nvGrpSpPr>
          <p:grpSpPr>
            <a:xfrm>
              <a:off x="794015" y="2599016"/>
              <a:ext cx="1931224" cy="1668585"/>
              <a:chOff x="437290" y="2075718"/>
              <a:chExt cx="2618253" cy="2262181"/>
            </a:xfrm>
          </p:grpSpPr>
          <p:sp>
            <p:nvSpPr>
              <p:cNvPr id="23" name="Oval 22"/>
              <p:cNvSpPr/>
              <p:nvPr/>
            </p:nvSpPr>
            <p:spPr bwMode="auto">
              <a:xfrm rot="19497088">
                <a:off x="1072118" y="2246886"/>
                <a:ext cx="780260" cy="582234"/>
              </a:xfrm>
              <a:prstGeom prst="ellipse">
                <a:avLst/>
              </a:prstGeom>
              <a:solidFill>
                <a:srgbClr val="3366FF">
                  <a:alpha val="21961"/>
                </a:srgbClr>
              </a:solidFill>
              <a:ln w="95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 bwMode="auto">
              <a:xfrm>
                <a:off x="2475172" y="2075718"/>
                <a:ext cx="580371" cy="513025"/>
              </a:xfrm>
              <a:prstGeom prst="ellipse">
                <a:avLst/>
              </a:prstGeom>
              <a:solidFill>
                <a:srgbClr val="3366FF">
                  <a:alpha val="21961"/>
                </a:srgbClr>
              </a:solidFill>
              <a:ln w="95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 bwMode="auto">
              <a:xfrm rot="20206104">
                <a:off x="437290" y="2965104"/>
                <a:ext cx="2247807" cy="400148"/>
              </a:xfrm>
              <a:prstGeom prst="ellipse">
                <a:avLst/>
              </a:prstGeom>
              <a:solidFill>
                <a:srgbClr val="3366FF">
                  <a:alpha val="21961"/>
                </a:srgbClr>
              </a:solidFill>
              <a:ln w="95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 bwMode="auto">
              <a:xfrm rot="20865215">
                <a:off x="559917" y="3755665"/>
                <a:ext cx="780260" cy="582234"/>
              </a:xfrm>
              <a:prstGeom prst="ellipse">
                <a:avLst/>
              </a:prstGeom>
              <a:solidFill>
                <a:srgbClr val="3366FF">
                  <a:alpha val="21961"/>
                </a:srgbClr>
              </a:solidFill>
              <a:ln w="95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19" name="Oval 18"/>
            <p:cNvSpPr/>
            <p:nvPr/>
          </p:nvSpPr>
          <p:spPr bwMode="auto">
            <a:xfrm>
              <a:off x="2170302" y="3932451"/>
              <a:ext cx="366728" cy="546486"/>
            </a:xfrm>
            <a:prstGeom prst="ellipse">
              <a:avLst/>
            </a:prstGeom>
            <a:solidFill>
              <a:srgbClr val="3366FF">
                <a:alpha val="21961"/>
              </a:srgbClr>
            </a:solidFill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4" name="Picture 6" descr="MeteoSchweiz on Twitter: &amp;quot;Leiden Sie an einer Pollenallergie? Mit dem  Prognosemodell COSMO-ART, misst MeteoSchweiz die Pollenbelastung und  aktualisiert sie täglich. Lesen Sie hier mehr: https://t.co/fLshmWiUHn…  https://t.co/dDNWgBhxTr&amp;quot;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850" y="1651313"/>
            <a:ext cx="3340098" cy="231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545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721" y="246147"/>
            <a:ext cx="7850713" cy="708082"/>
          </a:xfrm>
        </p:spPr>
        <p:txBody>
          <a:bodyPr/>
          <a:lstStyle/>
          <a:p>
            <a:r>
              <a:rPr lang="fr-CH" sz="2400" dirty="0"/>
              <a:t>Validation and calibration @ </a:t>
            </a:r>
            <a:r>
              <a:rPr lang="fr-CH" sz="2400" dirty="0" err="1"/>
              <a:t>Federal</a:t>
            </a:r>
            <a:r>
              <a:rPr lang="fr-CH" sz="2400" dirty="0"/>
              <a:t> Institute of </a:t>
            </a:r>
            <a:r>
              <a:rPr lang="fr-CH" sz="2400" dirty="0" err="1"/>
              <a:t>Metrology</a:t>
            </a:r>
            <a:r>
              <a:rPr lang="fr-CH" sz="2400" dirty="0"/>
              <a:t> METAS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642" t="-382" r="-1198" b="50601"/>
          <a:stretch/>
        </p:blipFill>
        <p:spPr>
          <a:xfrm>
            <a:off x="3039207" y="1368098"/>
            <a:ext cx="2155563" cy="2081233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661319" y="1948113"/>
            <a:ext cx="1923856" cy="370408"/>
          </a:xfrm>
          <a:prstGeom prst="rect">
            <a:avLst/>
          </a:prstGeom>
          <a:noFill/>
        </p:spPr>
        <p:txBody>
          <a:bodyPr/>
          <a:lstStyle/>
          <a:p>
            <a:pPr marL="0" indent="0">
              <a:buNone/>
            </a:pPr>
            <a:r>
              <a:rPr lang="fr-CH" sz="1600" dirty="0"/>
              <a:t>Validation </a:t>
            </a:r>
            <a:r>
              <a:rPr lang="fr-CH" sz="1600" dirty="0" err="1"/>
              <a:t>using</a:t>
            </a:r>
            <a:r>
              <a:rPr lang="fr-CH" sz="1600" dirty="0"/>
              <a:t> </a:t>
            </a:r>
          </a:p>
          <a:p>
            <a:pPr marL="0" indent="0">
              <a:buNone/>
            </a:pPr>
            <a:r>
              <a:rPr lang="fr-CH" sz="1600" dirty="0" err="1"/>
              <a:t>certified</a:t>
            </a:r>
            <a:r>
              <a:rPr lang="fr-CH" sz="1600" dirty="0"/>
              <a:t> </a:t>
            </a:r>
            <a:r>
              <a:rPr lang="fr-CH" sz="1600" dirty="0" err="1">
                <a:solidFill>
                  <a:schemeClr val="accent1">
                    <a:lumMod val="75000"/>
                  </a:schemeClr>
                </a:solidFill>
              </a:rPr>
              <a:t>OPCs</a:t>
            </a:r>
            <a:endParaRPr lang="fr-CH" sz="1600" dirty="0"/>
          </a:p>
          <a:p>
            <a:endParaRPr lang="fr-CH" sz="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0566" y="246147"/>
            <a:ext cx="1522590" cy="31145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9810" y="943302"/>
            <a:ext cx="1627034" cy="2428336"/>
          </a:xfrm>
          <a:prstGeom prst="rect">
            <a:avLst/>
          </a:prstGeom>
        </p:spPr>
      </p:pic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594461" y="4051069"/>
            <a:ext cx="2931373" cy="928717"/>
            <a:chOff x="1355187" y="2286000"/>
            <a:chExt cx="6579137" cy="216204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55187" y="2286000"/>
              <a:ext cx="6579137" cy="55913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05243" y="2845133"/>
              <a:ext cx="6429081" cy="1602915"/>
            </a:xfrm>
            <a:prstGeom prst="rect">
              <a:avLst/>
            </a:prstGeom>
          </p:spPr>
        </p:pic>
      </p:grp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4945440" y="3995331"/>
            <a:ext cx="3306832" cy="892166"/>
            <a:chOff x="2649550" y="1895760"/>
            <a:chExt cx="6455093" cy="174155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4546" y="2288496"/>
              <a:ext cx="6196328" cy="134881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49550" y="1895760"/>
              <a:ext cx="6455093" cy="52889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661319" y="3681737"/>
            <a:ext cx="818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 dirty="0">
                <a:solidFill>
                  <a:srgbClr val="003399"/>
                </a:solidFill>
              </a:rPr>
              <a:t>2020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0456" y="3680047"/>
            <a:ext cx="818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 dirty="0">
                <a:solidFill>
                  <a:srgbClr val="003399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548896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198783" y="4249711"/>
            <a:ext cx="8181892" cy="7856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8343" y="289430"/>
            <a:ext cx="3414457" cy="708082"/>
          </a:xfrm>
        </p:spPr>
        <p:txBody>
          <a:bodyPr/>
          <a:lstStyle/>
          <a:p>
            <a:r>
              <a:rPr lang="de-DE" sz="2400" dirty="0"/>
              <a:t>Pollen </a:t>
            </a:r>
            <a:r>
              <a:rPr lang="de-DE" sz="2400" dirty="0" err="1"/>
              <a:t>information</a:t>
            </a:r>
            <a:r>
              <a:rPr lang="de-DE" sz="2400" dirty="0"/>
              <a:t> on </a:t>
            </a:r>
            <a:r>
              <a:rPr lang="de-DE" sz="2400" dirty="0">
                <a:solidFill>
                  <a:srgbClr val="FF0000"/>
                </a:solidFill>
                <a:hlinkClick r:id="rId2"/>
              </a:rPr>
              <a:t>meteoswiss.ch</a:t>
            </a:r>
            <a:br>
              <a:rPr lang="de-DE" sz="2400" dirty="0"/>
            </a:br>
            <a:r>
              <a:rPr lang="de-DE" sz="2400" dirty="0" err="1"/>
              <a:t>and</a:t>
            </a:r>
            <a:r>
              <a:rPr lang="de-DE" sz="2400" dirty="0"/>
              <a:t>  </a:t>
            </a:r>
            <a:br>
              <a:rPr lang="de-DE" sz="2400" dirty="0"/>
            </a:br>
            <a:r>
              <a:rPr lang="de-DE" sz="2400" dirty="0">
                <a:hlinkClick r:id="rId3"/>
              </a:rPr>
              <a:t>pollenetallergie.ch</a:t>
            </a:r>
            <a:r>
              <a:rPr lang="de-DE" sz="2400" dirty="0"/>
              <a:t> </a:t>
            </a:r>
            <a:endParaRPr lang="de-DE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390" y="0"/>
            <a:ext cx="3545586" cy="51777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343" y="2459429"/>
            <a:ext cx="3684817" cy="257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02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prstClr val="black"/>
                </a:solidFill>
              </a:rPr>
              <a:t>Adaptation of the forecasting model COSMO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718343" y="1466021"/>
            <a:ext cx="2752057" cy="2484121"/>
          </a:xfrm>
        </p:spPr>
        <p:txBody>
          <a:bodyPr/>
          <a:lstStyle/>
          <a:p>
            <a:r>
              <a:rPr lang="en-GB" dirty="0">
                <a:hlinkClick r:id="rId2"/>
              </a:rPr>
              <a:t>www.meteoswiss.ch</a:t>
            </a:r>
            <a:endParaRPr lang="en-GB" dirty="0"/>
          </a:p>
          <a:p>
            <a:r>
              <a:rPr lang="en-GB" dirty="0" err="1"/>
              <a:t>MeteoSwiss</a:t>
            </a:r>
            <a:r>
              <a:rPr lang="en-GB" dirty="0"/>
              <a:t> App</a:t>
            </a:r>
          </a:p>
          <a:p>
            <a:endParaRPr lang="en-GB" dirty="0"/>
          </a:p>
          <a:p>
            <a:r>
              <a:rPr lang="en-GB" dirty="0"/>
              <a:t>From January 2022 every model run integrates real-time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0400" y="943391"/>
            <a:ext cx="5457600" cy="359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51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CH" altLang="de-DE" dirty="0"/>
              <a:t>The COSMO-ART </a:t>
            </a:r>
            <a:r>
              <a:rPr lang="de-CH" altLang="de-DE" dirty="0" err="1"/>
              <a:t>pollen</a:t>
            </a:r>
            <a:r>
              <a:rPr lang="de-CH" altLang="de-DE" dirty="0"/>
              <a:t> </a:t>
            </a:r>
            <a:r>
              <a:rPr lang="de-CH" altLang="de-DE" dirty="0" err="1"/>
              <a:t>module</a:t>
            </a:r>
            <a:endParaRPr lang="de-CH" altLang="de-DE" dirty="0"/>
          </a:p>
        </p:txBody>
      </p:sp>
      <p:grpSp>
        <p:nvGrpSpPr>
          <p:cNvPr id="29702" name="Group 39"/>
          <p:cNvGrpSpPr>
            <a:grpSpLocks/>
          </p:cNvGrpSpPr>
          <p:nvPr/>
        </p:nvGrpSpPr>
        <p:grpSpPr bwMode="auto">
          <a:xfrm>
            <a:off x="1143000" y="789385"/>
            <a:ext cx="6832997" cy="3024188"/>
            <a:chOff x="7" y="799"/>
            <a:chExt cx="5739" cy="2540"/>
          </a:xfrm>
        </p:grpSpPr>
        <p:sp>
          <p:nvSpPr>
            <p:cNvPr id="29703" name="Rectangle 6"/>
            <p:cNvSpPr>
              <a:spLocks noChangeArrowheads="1"/>
            </p:cNvSpPr>
            <p:nvPr/>
          </p:nvSpPr>
          <p:spPr bwMode="auto">
            <a:xfrm>
              <a:off x="4408" y="799"/>
              <a:ext cx="1338" cy="254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de-DE" altLang="de-DE" sz="1575"/>
            </a:p>
          </p:txBody>
        </p:sp>
        <p:sp>
          <p:nvSpPr>
            <p:cNvPr id="29704" name="Rectangle 7"/>
            <p:cNvSpPr>
              <a:spLocks noChangeArrowheads="1"/>
            </p:cNvSpPr>
            <p:nvPr/>
          </p:nvSpPr>
          <p:spPr bwMode="auto">
            <a:xfrm>
              <a:off x="2517" y="799"/>
              <a:ext cx="1792" cy="254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de-DE" altLang="de-DE" sz="1575"/>
            </a:p>
          </p:txBody>
        </p:sp>
        <p:sp>
          <p:nvSpPr>
            <p:cNvPr id="29705" name="Rectangle 8"/>
            <p:cNvSpPr>
              <a:spLocks noChangeArrowheads="1"/>
            </p:cNvSpPr>
            <p:nvPr/>
          </p:nvSpPr>
          <p:spPr bwMode="auto">
            <a:xfrm>
              <a:off x="7" y="799"/>
              <a:ext cx="2426" cy="254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de-DE" altLang="de-DE" sz="1575"/>
            </a:p>
          </p:txBody>
        </p:sp>
        <p:sp>
          <p:nvSpPr>
            <p:cNvPr id="29706" name="Line 9"/>
            <p:cNvSpPr>
              <a:spLocks noChangeShapeType="1"/>
            </p:cNvSpPr>
            <p:nvPr/>
          </p:nvSpPr>
          <p:spPr bwMode="auto">
            <a:xfrm flipH="1">
              <a:off x="5133" y="1427"/>
              <a:ext cx="1" cy="4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07" name="Line 10"/>
            <p:cNvSpPr>
              <a:spLocks noChangeShapeType="1"/>
            </p:cNvSpPr>
            <p:nvPr/>
          </p:nvSpPr>
          <p:spPr bwMode="auto">
            <a:xfrm flipV="1">
              <a:off x="3969" y="1253"/>
              <a:ext cx="6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08" name="Line 11"/>
            <p:cNvSpPr>
              <a:spLocks noChangeShapeType="1"/>
            </p:cNvSpPr>
            <p:nvPr/>
          </p:nvSpPr>
          <p:spPr bwMode="auto">
            <a:xfrm flipV="1">
              <a:off x="1572" y="2066"/>
              <a:ext cx="23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09" name="Line 12"/>
            <p:cNvSpPr>
              <a:spLocks noChangeShapeType="1"/>
            </p:cNvSpPr>
            <p:nvPr/>
          </p:nvSpPr>
          <p:spPr bwMode="auto">
            <a:xfrm>
              <a:off x="3724" y="2066"/>
              <a:ext cx="9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 dirty="0"/>
            </a:p>
          </p:txBody>
        </p:sp>
        <p:sp>
          <p:nvSpPr>
            <p:cNvPr id="29710" name="Line 13"/>
            <p:cNvSpPr>
              <a:spLocks noChangeShapeType="1"/>
            </p:cNvSpPr>
            <p:nvPr/>
          </p:nvSpPr>
          <p:spPr bwMode="auto">
            <a:xfrm flipH="1" flipV="1">
              <a:off x="5133" y="2230"/>
              <a:ext cx="1" cy="6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11" name="Line 14"/>
            <p:cNvSpPr>
              <a:spLocks noChangeShapeType="1"/>
            </p:cNvSpPr>
            <p:nvPr/>
          </p:nvSpPr>
          <p:spPr bwMode="auto">
            <a:xfrm flipV="1">
              <a:off x="1063" y="2230"/>
              <a:ext cx="340" cy="5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12" name="Line 15"/>
            <p:cNvSpPr>
              <a:spLocks noChangeShapeType="1"/>
            </p:cNvSpPr>
            <p:nvPr/>
          </p:nvSpPr>
          <p:spPr bwMode="auto">
            <a:xfrm>
              <a:off x="1152" y="1377"/>
              <a:ext cx="272" cy="5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13" name="Line 16"/>
            <p:cNvSpPr>
              <a:spLocks noChangeShapeType="1"/>
            </p:cNvSpPr>
            <p:nvPr/>
          </p:nvSpPr>
          <p:spPr bwMode="auto">
            <a:xfrm flipV="1">
              <a:off x="386" y="1420"/>
              <a:ext cx="317" cy="4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14" name="Line 17"/>
            <p:cNvSpPr>
              <a:spLocks noChangeShapeType="1"/>
            </p:cNvSpPr>
            <p:nvPr/>
          </p:nvSpPr>
          <p:spPr bwMode="auto">
            <a:xfrm flipV="1">
              <a:off x="2304" y="2065"/>
              <a:ext cx="89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15" name="Line 18"/>
            <p:cNvSpPr>
              <a:spLocks noChangeShapeType="1"/>
            </p:cNvSpPr>
            <p:nvPr/>
          </p:nvSpPr>
          <p:spPr bwMode="auto">
            <a:xfrm flipV="1">
              <a:off x="3470" y="2233"/>
              <a:ext cx="14" cy="5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16" name="Line 19"/>
            <p:cNvSpPr>
              <a:spLocks noChangeShapeType="1"/>
            </p:cNvSpPr>
            <p:nvPr/>
          </p:nvSpPr>
          <p:spPr bwMode="auto">
            <a:xfrm flipH="1">
              <a:off x="3606" y="1330"/>
              <a:ext cx="272" cy="5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17" name="Line 20"/>
            <p:cNvSpPr>
              <a:spLocks noChangeShapeType="1"/>
            </p:cNvSpPr>
            <p:nvPr/>
          </p:nvSpPr>
          <p:spPr bwMode="auto">
            <a:xfrm>
              <a:off x="386" y="2195"/>
              <a:ext cx="317" cy="5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18" name="Text Box 21"/>
            <p:cNvSpPr txBox="1">
              <a:spLocks noChangeArrowheads="1"/>
            </p:cNvSpPr>
            <p:nvPr/>
          </p:nvSpPr>
          <p:spPr bwMode="auto">
            <a:xfrm>
              <a:off x="68" y="1923"/>
              <a:ext cx="742" cy="310"/>
            </a:xfrm>
            <a:prstGeom prst="rect">
              <a:avLst/>
            </a:prstGeom>
            <a:solidFill>
              <a:srgbClr val="99FF3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 dirty="0" err="1"/>
                <a:t>Temperature</a:t>
              </a:r>
              <a:endParaRPr lang="de-CH" altLang="de-DE" sz="900" dirty="0"/>
            </a:p>
            <a:p>
              <a:pPr algn="l" eaLnBrk="1" hangingPunct="1"/>
              <a:r>
                <a:rPr lang="de-CH" altLang="de-DE" sz="900" dirty="0"/>
                <a:t> </a:t>
              </a:r>
              <a:r>
                <a:rPr lang="de-CH" altLang="de-DE" sz="900" dirty="0" err="1"/>
                <a:t>sum</a:t>
              </a:r>
              <a:endParaRPr lang="de-CH" altLang="de-DE" sz="900" dirty="0"/>
            </a:p>
          </p:txBody>
        </p:sp>
        <p:sp>
          <p:nvSpPr>
            <p:cNvPr id="29719" name="Text Box 22"/>
            <p:cNvSpPr txBox="1">
              <a:spLocks noChangeArrowheads="1"/>
            </p:cNvSpPr>
            <p:nvPr/>
          </p:nvSpPr>
          <p:spPr bwMode="auto">
            <a:xfrm>
              <a:off x="636" y="2785"/>
              <a:ext cx="586" cy="310"/>
            </a:xfrm>
            <a:prstGeom prst="rect">
              <a:avLst/>
            </a:prstGeom>
            <a:solidFill>
              <a:srgbClr val="99FF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/>
                <a:t>End of</a:t>
              </a:r>
            </a:p>
            <a:p>
              <a:pPr algn="l" eaLnBrk="1" hangingPunct="1"/>
              <a:r>
                <a:rPr lang="de-CH" altLang="de-DE" sz="900"/>
                <a:t>flowering</a:t>
              </a:r>
            </a:p>
          </p:txBody>
        </p:sp>
        <p:sp>
          <p:nvSpPr>
            <p:cNvPr id="29720" name="Text Box 23"/>
            <p:cNvSpPr txBox="1">
              <a:spLocks noChangeArrowheads="1"/>
            </p:cNvSpPr>
            <p:nvPr/>
          </p:nvSpPr>
          <p:spPr bwMode="auto">
            <a:xfrm>
              <a:off x="636" y="1126"/>
              <a:ext cx="586" cy="310"/>
            </a:xfrm>
            <a:prstGeom prst="rect">
              <a:avLst/>
            </a:prstGeom>
            <a:solidFill>
              <a:srgbClr val="99FF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/>
                <a:t>Start of </a:t>
              </a:r>
            </a:p>
            <a:p>
              <a:pPr algn="l" eaLnBrk="1" hangingPunct="1"/>
              <a:r>
                <a:rPr lang="de-CH" altLang="de-DE" sz="900"/>
                <a:t>flowering</a:t>
              </a:r>
            </a:p>
          </p:txBody>
        </p:sp>
        <p:sp>
          <p:nvSpPr>
            <p:cNvPr id="29721" name="Text Box 24"/>
            <p:cNvSpPr txBox="1">
              <a:spLocks noChangeArrowheads="1"/>
            </p:cNvSpPr>
            <p:nvPr/>
          </p:nvSpPr>
          <p:spPr bwMode="auto">
            <a:xfrm>
              <a:off x="884" y="1924"/>
              <a:ext cx="801" cy="310"/>
            </a:xfrm>
            <a:prstGeom prst="rect">
              <a:avLst/>
            </a:prstGeom>
            <a:solidFill>
              <a:srgbClr val="99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 dirty="0" err="1"/>
                <a:t>Length</a:t>
              </a:r>
              <a:r>
                <a:rPr lang="de-CH" altLang="de-DE" sz="900" dirty="0"/>
                <a:t> </a:t>
              </a:r>
              <a:r>
                <a:rPr lang="de-CH" altLang="de-DE" sz="900" dirty="0" err="1"/>
                <a:t>of</a:t>
              </a:r>
              <a:r>
                <a:rPr lang="de-CH" altLang="de-DE" sz="900" dirty="0"/>
                <a:t> </a:t>
              </a:r>
              <a:r>
                <a:rPr lang="de-CH" altLang="de-DE" sz="900" dirty="0" err="1"/>
                <a:t>the</a:t>
              </a:r>
              <a:endParaRPr lang="de-CH" altLang="de-DE" sz="900" dirty="0"/>
            </a:p>
            <a:p>
              <a:pPr algn="l" eaLnBrk="1" hangingPunct="1"/>
              <a:r>
                <a:rPr lang="de-CH" altLang="de-DE" sz="900" dirty="0" err="1"/>
                <a:t>pollen</a:t>
              </a:r>
              <a:r>
                <a:rPr lang="de-CH" altLang="de-DE" sz="900" dirty="0"/>
                <a:t> </a:t>
              </a:r>
              <a:r>
                <a:rPr lang="de-CH" altLang="de-DE" sz="900" dirty="0" err="1"/>
                <a:t>season</a:t>
              </a:r>
              <a:endParaRPr lang="de-CH" altLang="de-DE" sz="900" dirty="0"/>
            </a:p>
          </p:txBody>
        </p:sp>
        <p:sp>
          <p:nvSpPr>
            <p:cNvPr id="29722" name="Text Box 25"/>
            <p:cNvSpPr txBox="1">
              <a:spLocks noChangeArrowheads="1"/>
            </p:cNvSpPr>
            <p:nvPr/>
          </p:nvSpPr>
          <p:spPr bwMode="auto">
            <a:xfrm>
              <a:off x="3515" y="1126"/>
              <a:ext cx="521" cy="310"/>
            </a:xfrm>
            <a:prstGeom prst="rect">
              <a:avLst/>
            </a:prstGeom>
            <a:solidFill>
              <a:srgbClr val="99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/>
                <a:t>actual</a:t>
              </a:r>
            </a:p>
            <a:p>
              <a:pPr algn="l" eaLnBrk="1" hangingPunct="1"/>
              <a:r>
                <a:rPr lang="de-CH" altLang="de-DE" sz="900"/>
                <a:t>weather</a:t>
              </a:r>
            </a:p>
          </p:txBody>
        </p:sp>
        <p:sp>
          <p:nvSpPr>
            <p:cNvPr id="29723" name="Text Box 26"/>
            <p:cNvSpPr txBox="1">
              <a:spLocks noChangeArrowheads="1"/>
            </p:cNvSpPr>
            <p:nvPr/>
          </p:nvSpPr>
          <p:spPr bwMode="auto">
            <a:xfrm>
              <a:off x="3009" y="2785"/>
              <a:ext cx="990" cy="310"/>
            </a:xfrm>
            <a:prstGeom prst="rect">
              <a:avLst/>
            </a:prstGeom>
            <a:solidFill>
              <a:srgbClr val="99FF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/>
                <a:t>Distribution of the</a:t>
              </a:r>
            </a:p>
            <a:p>
              <a:pPr algn="l" eaLnBrk="1" hangingPunct="1"/>
              <a:r>
                <a:rPr lang="de-CH" altLang="de-DE" sz="900"/>
                <a:t>allergenic plant</a:t>
              </a:r>
            </a:p>
          </p:txBody>
        </p:sp>
        <p:sp>
          <p:nvSpPr>
            <p:cNvPr id="29724" name="Text Box 27"/>
            <p:cNvSpPr txBox="1">
              <a:spLocks noChangeArrowheads="1"/>
            </p:cNvSpPr>
            <p:nvPr/>
          </p:nvSpPr>
          <p:spPr bwMode="auto">
            <a:xfrm>
              <a:off x="3198" y="1925"/>
              <a:ext cx="575" cy="310"/>
            </a:xfrm>
            <a:prstGeom prst="rect">
              <a:avLst/>
            </a:prstGeom>
            <a:solidFill>
              <a:srgbClr val="99FF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/>
                <a:t>Pollen</a:t>
              </a:r>
            </a:p>
            <a:p>
              <a:pPr algn="l" eaLnBrk="1" hangingPunct="1"/>
              <a:r>
                <a:rPr lang="de-CH" altLang="de-DE" sz="900"/>
                <a:t>emission</a:t>
              </a:r>
            </a:p>
          </p:txBody>
        </p:sp>
        <p:sp>
          <p:nvSpPr>
            <p:cNvPr id="29725" name="Text Box 28"/>
            <p:cNvSpPr txBox="1">
              <a:spLocks noChangeArrowheads="1"/>
            </p:cNvSpPr>
            <p:nvPr/>
          </p:nvSpPr>
          <p:spPr bwMode="auto">
            <a:xfrm>
              <a:off x="4725" y="1924"/>
              <a:ext cx="796" cy="310"/>
            </a:xfrm>
            <a:prstGeom prst="rect">
              <a:avLst/>
            </a:prstGeom>
            <a:solidFill>
              <a:srgbClr val="99FF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/>
                <a:t>Pollen</a:t>
              </a:r>
            </a:p>
            <a:p>
              <a:pPr algn="l" eaLnBrk="1" hangingPunct="1"/>
              <a:r>
                <a:rPr lang="de-CH" altLang="de-DE" sz="900"/>
                <a:t>concentration</a:t>
              </a:r>
            </a:p>
          </p:txBody>
        </p:sp>
        <p:sp>
          <p:nvSpPr>
            <p:cNvPr id="29726" name="Text Box 29"/>
            <p:cNvSpPr txBox="1">
              <a:spLocks noChangeArrowheads="1"/>
            </p:cNvSpPr>
            <p:nvPr/>
          </p:nvSpPr>
          <p:spPr bwMode="auto">
            <a:xfrm>
              <a:off x="4804" y="2784"/>
              <a:ext cx="607" cy="310"/>
            </a:xfrm>
            <a:prstGeom prst="rect">
              <a:avLst/>
            </a:prstGeom>
            <a:solidFill>
              <a:srgbClr val="99FF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/>
                <a:t>Transport</a:t>
              </a:r>
            </a:p>
            <a:p>
              <a:pPr algn="l" eaLnBrk="1" hangingPunct="1"/>
              <a:r>
                <a:rPr lang="de-CH" altLang="de-DE" sz="900"/>
                <a:t>budget</a:t>
              </a:r>
            </a:p>
          </p:txBody>
        </p:sp>
        <p:sp>
          <p:nvSpPr>
            <p:cNvPr id="29727" name="Text Box 30"/>
            <p:cNvSpPr txBox="1">
              <a:spLocks noChangeArrowheads="1"/>
            </p:cNvSpPr>
            <p:nvPr/>
          </p:nvSpPr>
          <p:spPr bwMode="auto">
            <a:xfrm>
              <a:off x="1805" y="1924"/>
              <a:ext cx="683" cy="310"/>
            </a:xfrm>
            <a:prstGeom prst="rect">
              <a:avLst/>
            </a:prstGeom>
            <a:solidFill>
              <a:srgbClr val="99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 dirty="0"/>
                <a:t>State </a:t>
              </a:r>
              <a:r>
                <a:rPr lang="de-CH" altLang="de-DE" sz="900" dirty="0" err="1"/>
                <a:t>of</a:t>
              </a:r>
              <a:r>
                <a:rPr lang="de-CH" altLang="de-DE" sz="900" dirty="0"/>
                <a:t> </a:t>
              </a:r>
              <a:r>
                <a:rPr lang="de-CH" altLang="de-DE" sz="900" dirty="0" err="1"/>
                <a:t>the</a:t>
              </a:r>
              <a:endParaRPr lang="de-CH" altLang="de-DE" sz="900" dirty="0"/>
            </a:p>
            <a:p>
              <a:pPr algn="l" eaLnBrk="1" hangingPunct="1"/>
              <a:r>
                <a:rPr lang="de-CH" altLang="de-DE" sz="900" dirty="0" err="1"/>
                <a:t>season</a:t>
              </a:r>
              <a:endParaRPr lang="de-CH" altLang="de-DE" sz="900" dirty="0"/>
            </a:p>
          </p:txBody>
        </p:sp>
        <p:sp>
          <p:nvSpPr>
            <p:cNvPr id="29728" name="Text Box 31"/>
            <p:cNvSpPr txBox="1">
              <a:spLocks noChangeArrowheads="1"/>
            </p:cNvSpPr>
            <p:nvPr/>
          </p:nvSpPr>
          <p:spPr bwMode="auto">
            <a:xfrm>
              <a:off x="4616" y="1069"/>
              <a:ext cx="1130" cy="427"/>
            </a:xfrm>
            <a:prstGeom prst="rect">
              <a:avLst/>
            </a:prstGeom>
            <a:solidFill>
              <a:srgbClr val="99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/>
                <a:t>Pollen sedimentation</a:t>
              </a:r>
            </a:p>
            <a:p>
              <a:pPr algn="l" eaLnBrk="1" hangingPunct="1"/>
              <a:r>
                <a:rPr lang="de-CH" altLang="de-DE" sz="900"/>
                <a:t>and wash out</a:t>
              </a:r>
            </a:p>
            <a:p>
              <a:pPr algn="l" eaLnBrk="1" hangingPunct="1"/>
              <a:r>
                <a:rPr lang="de-CH" altLang="de-DE" sz="900"/>
                <a:t>by precipitation</a:t>
              </a:r>
            </a:p>
          </p:txBody>
        </p:sp>
        <p:sp>
          <p:nvSpPr>
            <p:cNvPr id="29729" name="Text Box 32"/>
            <p:cNvSpPr txBox="1">
              <a:spLocks noChangeArrowheads="1"/>
            </p:cNvSpPr>
            <p:nvPr/>
          </p:nvSpPr>
          <p:spPr bwMode="auto">
            <a:xfrm>
              <a:off x="1474" y="2785"/>
              <a:ext cx="769" cy="310"/>
            </a:xfrm>
            <a:prstGeom prst="rect">
              <a:avLst/>
            </a:prstGeom>
            <a:solidFill>
              <a:srgbClr val="99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/>
                <a:t>Mathematical</a:t>
              </a:r>
            </a:p>
            <a:p>
              <a:pPr algn="l" eaLnBrk="1" hangingPunct="1"/>
              <a:r>
                <a:rPr lang="de-CH" altLang="de-DE" sz="900"/>
                <a:t>function</a:t>
              </a:r>
            </a:p>
          </p:txBody>
        </p:sp>
        <p:sp>
          <p:nvSpPr>
            <p:cNvPr id="29730" name="Text Box 33"/>
            <p:cNvSpPr txBox="1">
              <a:spLocks noChangeArrowheads="1"/>
            </p:cNvSpPr>
            <p:nvPr/>
          </p:nvSpPr>
          <p:spPr bwMode="auto">
            <a:xfrm>
              <a:off x="2583" y="1126"/>
              <a:ext cx="958" cy="310"/>
            </a:xfrm>
            <a:prstGeom prst="rect">
              <a:avLst/>
            </a:prstGeom>
            <a:solidFill>
              <a:srgbClr val="99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/>
                <a:t>Height correction</a:t>
              </a:r>
            </a:p>
            <a:p>
              <a:pPr algn="l" eaLnBrk="1" hangingPunct="1"/>
              <a:r>
                <a:rPr lang="de-CH" altLang="de-DE" sz="900"/>
                <a:t>of the emisson</a:t>
              </a:r>
            </a:p>
          </p:txBody>
        </p:sp>
        <p:sp>
          <p:nvSpPr>
            <p:cNvPr id="29731" name="Line 34"/>
            <p:cNvSpPr>
              <a:spLocks noChangeShapeType="1"/>
            </p:cNvSpPr>
            <p:nvPr/>
          </p:nvSpPr>
          <p:spPr bwMode="auto">
            <a:xfrm flipV="1">
              <a:off x="1882" y="2233"/>
              <a:ext cx="269" cy="5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32" name="Line 35"/>
            <p:cNvSpPr>
              <a:spLocks noChangeShapeType="1"/>
            </p:cNvSpPr>
            <p:nvPr/>
          </p:nvSpPr>
          <p:spPr bwMode="auto">
            <a:xfrm>
              <a:off x="3016" y="1427"/>
              <a:ext cx="272" cy="4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575"/>
            </a:p>
          </p:txBody>
        </p:sp>
        <p:sp>
          <p:nvSpPr>
            <p:cNvPr id="29733" name="Text Box 36"/>
            <p:cNvSpPr txBox="1">
              <a:spLocks noChangeArrowheads="1"/>
            </p:cNvSpPr>
            <p:nvPr/>
          </p:nvSpPr>
          <p:spPr bwMode="auto">
            <a:xfrm>
              <a:off x="1595" y="825"/>
              <a:ext cx="83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 dirty="0"/>
                <a:t>Pollen </a:t>
              </a:r>
              <a:r>
                <a:rPr lang="de-CH" altLang="de-DE" sz="900" dirty="0" err="1"/>
                <a:t>season</a:t>
              </a:r>
              <a:endParaRPr lang="de-CH" altLang="de-DE" sz="900" dirty="0"/>
            </a:p>
          </p:txBody>
        </p:sp>
        <p:sp>
          <p:nvSpPr>
            <p:cNvPr id="29734" name="Text Box 37"/>
            <p:cNvSpPr txBox="1">
              <a:spLocks noChangeArrowheads="1"/>
            </p:cNvSpPr>
            <p:nvPr/>
          </p:nvSpPr>
          <p:spPr bwMode="auto">
            <a:xfrm>
              <a:off x="3156" y="823"/>
              <a:ext cx="58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 dirty="0"/>
                <a:t>Emission</a:t>
              </a:r>
            </a:p>
          </p:txBody>
        </p:sp>
        <p:sp>
          <p:nvSpPr>
            <p:cNvPr id="29735" name="Text Box 38"/>
            <p:cNvSpPr txBox="1">
              <a:spLocks noChangeArrowheads="1"/>
            </p:cNvSpPr>
            <p:nvPr/>
          </p:nvSpPr>
          <p:spPr bwMode="auto">
            <a:xfrm>
              <a:off x="4721" y="825"/>
              <a:ext cx="65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de-CH" altLang="de-DE" sz="900" dirty="0"/>
                <a:t>Dispersion</a:t>
              </a:r>
            </a:p>
          </p:txBody>
        </p:sp>
      </p:grpSp>
      <p:sp>
        <p:nvSpPr>
          <p:cNvPr id="2" name="Ellipse 1"/>
          <p:cNvSpPr/>
          <p:nvPr/>
        </p:nvSpPr>
        <p:spPr bwMode="auto">
          <a:xfrm>
            <a:off x="1766046" y="988426"/>
            <a:ext cx="962726" cy="813477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Ellipse 42"/>
          <p:cNvSpPr/>
          <p:nvPr/>
        </p:nvSpPr>
        <p:spPr bwMode="auto">
          <a:xfrm>
            <a:off x="1743810" y="2944165"/>
            <a:ext cx="962726" cy="813477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Ellipse 43"/>
          <p:cNvSpPr/>
          <p:nvPr/>
        </p:nvSpPr>
        <p:spPr bwMode="auto">
          <a:xfrm>
            <a:off x="5643212" y="1933605"/>
            <a:ext cx="846885" cy="749877"/>
          </a:xfrm>
          <a:prstGeom prst="ellips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5743574" y="2096661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b="1" dirty="0"/>
              <a:t>Tuning</a:t>
            </a:r>
          </a:p>
          <a:p>
            <a:r>
              <a:rPr lang="de-CH" sz="1000" b="1" dirty="0" err="1"/>
              <a:t>Factor</a:t>
            </a:r>
            <a:endParaRPr lang="en-US" sz="1000" b="1" dirty="0"/>
          </a:p>
        </p:txBody>
      </p:sp>
      <p:sp>
        <p:nvSpPr>
          <p:cNvPr id="4" name="Rechteck 3"/>
          <p:cNvSpPr/>
          <p:nvPr/>
        </p:nvSpPr>
        <p:spPr>
          <a:xfrm>
            <a:off x="1157446" y="3857626"/>
            <a:ext cx="4762184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/>
            <a:r>
              <a:rPr lang="de-CH" sz="1400" i="1" u="sng" dirty="0"/>
              <a:t>Real-time </a:t>
            </a:r>
            <a:r>
              <a:rPr lang="de-CH" sz="1400" i="1" u="sng" dirty="0" err="1"/>
              <a:t>calibration</a:t>
            </a:r>
            <a:r>
              <a:rPr lang="de-CH" sz="1400" i="1" u="sng" dirty="0"/>
              <a:t>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CH" sz="1400" i="1" dirty="0" err="1">
                <a:solidFill>
                  <a:srgbClr val="FF0000"/>
                </a:solidFill>
              </a:rPr>
              <a:t>Phenology</a:t>
            </a:r>
            <a:r>
              <a:rPr lang="de-CH" sz="1400" dirty="0">
                <a:solidFill>
                  <a:srgbClr val="FF0000"/>
                </a:solidFill>
              </a:rPr>
              <a:t>: </a:t>
            </a:r>
            <a:r>
              <a:rPr lang="de-CH" sz="1400" dirty="0" err="1"/>
              <a:t>Adapting</a:t>
            </a:r>
            <a:r>
              <a:rPr lang="de-CH" sz="1400" dirty="0"/>
              <a:t> </a:t>
            </a:r>
            <a:r>
              <a:rPr lang="de-CH" sz="1400" dirty="0" err="1"/>
              <a:t>start</a:t>
            </a:r>
            <a:r>
              <a:rPr lang="de-CH" sz="1400" dirty="0"/>
              <a:t> </a:t>
            </a:r>
            <a:r>
              <a:rPr lang="de-CH" sz="1400" dirty="0" err="1"/>
              <a:t>and</a:t>
            </a:r>
            <a:r>
              <a:rPr lang="de-CH" sz="1400" dirty="0"/>
              <a:t> end </a:t>
            </a:r>
            <a:r>
              <a:rPr lang="de-CH" sz="1400" dirty="0" err="1"/>
              <a:t>of</a:t>
            </a:r>
            <a:r>
              <a:rPr lang="de-CH" sz="1400" dirty="0"/>
              <a:t> </a:t>
            </a:r>
            <a:r>
              <a:rPr lang="de-CH" sz="1400" dirty="0" err="1"/>
              <a:t>flowering</a:t>
            </a:r>
            <a:r>
              <a:rPr lang="de-CH" sz="1400" dirty="0"/>
              <a:t> (</a:t>
            </a:r>
            <a:r>
              <a:rPr lang="de-CH" sz="1400" i="1" dirty="0"/>
              <a:t>variable T </a:t>
            </a:r>
            <a:r>
              <a:rPr lang="de-CH" sz="1400" i="1" dirty="0" err="1"/>
              <a:t>sum</a:t>
            </a:r>
            <a:r>
              <a:rPr lang="de-CH" sz="1400" i="1" dirty="0"/>
              <a:t> </a:t>
            </a:r>
            <a:r>
              <a:rPr lang="de-CH" sz="1400" i="1" dirty="0" err="1"/>
              <a:t>threshold</a:t>
            </a:r>
            <a:r>
              <a:rPr lang="de-CH" sz="1400" i="1" dirty="0"/>
              <a:t> </a:t>
            </a:r>
            <a:r>
              <a:rPr lang="de-CH" sz="1400" i="1" dirty="0" err="1"/>
              <a:t>fields</a:t>
            </a:r>
            <a:r>
              <a:rPr lang="de-CH" sz="1400" dirty="0"/>
              <a:t>)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151335" y="4562476"/>
            <a:ext cx="635462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CH" sz="1400" i="1" dirty="0" err="1">
                <a:solidFill>
                  <a:srgbClr val="0070C0"/>
                </a:solidFill>
              </a:rPr>
              <a:t>Intensity</a:t>
            </a:r>
            <a:r>
              <a:rPr lang="de-CH" sz="1400" dirty="0">
                <a:solidFill>
                  <a:srgbClr val="0070C0"/>
                </a:solidFill>
              </a:rPr>
              <a:t>: </a:t>
            </a:r>
            <a:r>
              <a:rPr lang="de-CH" sz="1400" dirty="0" err="1">
                <a:solidFill>
                  <a:srgbClr val="000000"/>
                </a:solidFill>
              </a:rPr>
              <a:t>Adapting</a:t>
            </a:r>
            <a:r>
              <a:rPr lang="de-CH" sz="1400" dirty="0">
                <a:solidFill>
                  <a:srgbClr val="000000"/>
                </a:solidFill>
              </a:rPr>
              <a:t> </a:t>
            </a:r>
            <a:r>
              <a:rPr lang="de-CH" sz="1400" dirty="0" err="1">
                <a:solidFill>
                  <a:srgbClr val="000000"/>
                </a:solidFill>
              </a:rPr>
              <a:t>the</a:t>
            </a:r>
            <a:r>
              <a:rPr lang="de-CH" sz="1400" dirty="0">
                <a:solidFill>
                  <a:srgbClr val="000000"/>
                </a:solidFill>
              </a:rPr>
              <a:t> </a:t>
            </a:r>
            <a:r>
              <a:rPr lang="de-CH" sz="1400" dirty="0" err="1">
                <a:solidFill>
                  <a:srgbClr val="000000"/>
                </a:solidFill>
              </a:rPr>
              <a:t>strength</a:t>
            </a:r>
            <a:r>
              <a:rPr lang="de-CH" sz="1400" dirty="0">
                <a:solidFill>
                  <a:srgbClr val="000000"/>
                </a:solidFill>
              </a:rPr>
              <a:t> </a:t>
            </a:r>
            <a:r>
              <a:rPr lang="de-CH" sz="1400" dirty="0" err="1">
                <a:solidFill>
                  <a:srgbClr val="000000"/>
                </a:solidFill>
              </a:rPr>
              <a:t>of</a:t>
            </a:r>
            <a:r>
              <a:rPr lang="de-CH" sz="1400" dirty="0">
                <a:solidFill>
                  <a:srgbClr val="000000"/>
                </a:solidFill>
              </a:rPr>
              <a:t> </a:t>
            </a:r>
            <a:r>
              <a:rPr lang="de-CH" sz="1400" dirty="0" err="1">
                <a:solidFill>
                  <a:srgbClr val="000000"/>
                </a:solidFill>
              </a:rPr>
              <a:t>pollen</a:t>
            </a:r>
            <a:r>
              <a:rPr lang="de-CH" sz="1400" dirty="0">
                <a:solidFill>
                  <a:srgbClr val="000000"/>
                </a:solidFill>
              </a:rPr>
              <a:t> </a:t>
            </a:r>
            <a:r>
              <a:rPr lang="de-CH" sz="1400" dirty="0" err="1">
                <a:solidFill>
                  <a:srgbClr val="000000"/>
                </a:solidFill>
              </a:rPr>
              <a:t>emission</a:t>
            </a:r>
            <a:r>
              <a:rPr lang="de-CH" sz="1400" dirty="0">
                <a:solidFill>
                  <a:srgbClr val="000000"/>
                </a:solidFill>
              </a:rPr>
              <a:t> (</a:t>
            </a:r>
            <a:r>
              <a:rPr lang="de-CH" sz="1400" i="1" dirty="0" err="1">
                <a:solidFill>
                  <a:srgbClr val="000000"/>
                </a:solidFill>
              </a:rPr>
              <a:t>new</a:t>
            </a:r>
            <a:r>
              <a:rPr lang="de-CH" sz="1400" i="1" dirty="0">
                <a:solidFill>
                  <a:srgbClr val="000000"/>
                </a:solidFill>
              </a:rPr>
              <a:t> </a:t>
            </a:r>
            <a:r>
              <a:rPr lang="de-CH" sz="1400" i="1" dirty="0" err="1">
                <a:solidFill>
                  <a:srgbClr val="000000"/>
                </a:solidFill>
              </a:rPr>
              <a:t>tuning</a:t>
            </a:r>
            <a:r>
              <a:rPr lang="de-CH" sz="1400" i="1" dirty="0">
                <a:solidFill>
                  <a:srgbClr val="000000"/>
                </a:solidFill>
              </a:rPr>
              <a:t> </a:t>
            </a:r>
            <a:r>
              <a:rPr lang="de-CH" sz="1400" i="1" dirty="0" err="1">
                <a:solidFill>
                  <a:srgbClr val="000000"/>
                </a:solidFill>
              </a:rPr>
              <a:t>field</a:t>
            </a:r>
            <a:r>
              <a:rPr lang="de-CH" sz="1400" dirty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94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3" grpId="0" animBg="1"/>
      <p:bldP spid="44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1f333CBA6">
            <a:extLst>
              <a:ext uri="{3072FB7A-4E32-4222-B691-093EBF7AD45A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1AC6453C-B556-4FC3-81FA-E806E680709B}"/>
              </a:ext>
            </a:extLst>
          </p:cNvPr>
          <p:cNvGrpSpPr>
            <a:grpSpLocks noChangeAspect="1"/>
          </p:cNvGrpSpPr>
          <p:nvPr/>
        </p:nvGrpSpPr>
        <p:grpSpPr>
          <a:xfrm>
            <a:off x="4509365" y="3150458"/>
            <a:ext cx="914400" cy="1028700"/>
            <a:chOff x="57150" y="0"/>
            <a:chExt cx="914400" cy="1028700"/>
          </a:xfrm>
        </p:grpSpPr>
        <p:sp>
          <p:nvSpPr>
            <p:cNvPr id="73" name="shape-F70F">
              <a:extLst>
                <a:ext uri="{46098894-A521-457E-ACC5-C3529CA14A03}">
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2FD7B03-3153-42ED-9144-267CED77A43B}"/>
                </a:ext>
              </a:extLst>
            </p:cNvPr>
            <p:cNvSpPr/>
            <p:nvPr/>
          </p:nvSpPr>
          <p:spPr>
            <a:xfrm>
              <a:off x="400050" y="622677"/>
              <a:ext cx="228600" cy="406022"/>
            </a:xfrm>
            <a:custGeom>
              <a:avLst/>
              <a:gdLst/>
              <a:ahLst/>
              <a:cxnLst/>
              <a:rect l="0" t="0" r="r" b="b"/>
              <a:pathLst>
                <a:path w="228600" h="406022">
                  <a:moveTo>
                    <a:pt x="228600" y="320297"/>
                  </a:moveTo>
                  <a:cubicBezTo>
                    <a:pt x="228600" y="383419"/>
                    <a:pt x="177422" y="406022"/>
                    <a:pt x="114300" y="406022"/>
                  </a:cubicBezTo>
                  <a:cubicBezTo>
                    <a:pt x="51178" y="406022"/>
                    <a:pt x="0" y="383419"/>
                    <a:pt x="0" y="320297"/>
                  </a:cubicBezTo>
                  <a:lnTo>
                    <a:pt x="28575" y="63122"/>
                  </a:lnTo>
                  <a:cubicBezTo>
                    <a:pt x="28575" y="0"/>
                    <a:pt x="51178" y="5972"/>
                    <a:pt x="114300" y="5972"/>
                  </a:cubicBezTo>
                  <a:cubicBezTo>
                    <a:pt x="177422" y="5972"/>
                    <a:pt x="200025" y="0"/>
                    <a:pt x="200025" y="63122"/>
                  </a:cubicBezTo>
                  <a:lnTo>
                    <a:pt x="228600" y="320297"/>
                  </a:lnTo>
                  <a:close/>
                </a:path>
              </a:pathLst>
            </a:custGeom>
            <a:solidFill>
              <a:srgbClr val="F4B258">
                <a:lumMod val="50000"/>
              </a:srgbClr>
            </a:solidFill>
          </p:spPr>
          <p:txBody>
            <a:bodyPr vert="horz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icksand"/>
              </a:endParaRPr>
            </a:p>
          </p:txBody>
        </p:sp>
        <p:sp>
          <p:nvSpPr>
            <p:cNvPr id="74" name="shape-B3FD">
              <a:extLst>
                <a:ext uri="{714F1014-5B34-4500-A66A-6DC937592ADC}">
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F3272ABC-521C-4674-AEAA-B47135436C2C}"/>
                </a:ext>
              </a:extLst>
            </p:cNvPr>
            <p:cNvSpPr/>
            <p:nvPr/>
          </p:nvSpPr>
          <p:spPr>
            <a:xfrm>
              <a:off x="57150" y="0"/>
              <a:ext cx="914400" cy="828675"/>
            </a:xfrm>
            <a:custGeom>
              <a:avLst/>
              <a:gdLst/>
              <a:ahLst/>
              <a:cxnLst/>
              <a:rect l="0" t="0" r="r" b="b"/>
              <a:pathLst>
                <a:path w="914400" h="828675">
                  <a:moveTo>
                    <a:pt x="914400" y="485775"/>
                  </a:moveTo>
                  <a:cubicBezTo>
                    <a:pt x="914400" y="738292"/>
                    <a:pt x="709717" y="828675"/>
                    <a:pt x="457200" y="828675"/>
                  </a:cubicBezTo>
                  <a:cubicBezTo>
                    <a:pt x="204711" y="828675"/>
                    <a:pt x="0" y="738292"/>
                    <a:pt x="0" y="485775"/>
                  </a:cubicBezTo>
                  <a:cubicBezTo>
                    <a:pt x="0" y="233286"/>
                    <a:pt x="257175" y="0"/>
                    <a:pt x="457200" y="0"/>
                  </a:cubicBezTo>
                  <a:cubicBezTo>
                    <a:pt x="657225" y="0"/>
                    <a:pt x="914400" y="233286"/>
                    <a:pt x="914400" y="485775"/>
                  </a:cubicBezTo>
                  <a:close/>
                </a:path>
              </a:pathLst>
            </a:custGeom>
            <a:solidFill>
              <a:srgbClr val="52CDB5"/>
            </a:solidFill>
          </p:spPr>
          <p:txBody>
            <a:bodyPr vert="horz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icksand"/>
              </a:endParaRPr>
            </a:p>
          </p:txBody>
        </p:sp>
        <p:grpSp>
          <p:nvGrpSpPr>
            <p:cNvPr id="75" name="shape-FF69">
              <a:extLst>
                <a:ext uri="{9E3B57EF-B4DD-4099-8797-7907F7EFF686}">
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9B2906F-512E-42EE-A932-F208CE0C10AA}"/>
                </a:ext>
              </a:extLst>
            </p:cNvPr>
            <p:cNvGrpSpPr/>
            <p:nvPr/>
          </p:nvGrpSpPr>
          <p:grpSpPr>
            <a:xfrm>
              <a:off x="114300" y="257175"/>
              <a:ext cx="800100" cy="514350"/>
              <a:chOff x="114300" y="257175"/>
              <a:chExt cx="800100" cy="514350"/>
            </a:xfrm>
          </p:grpSpPr>
          <p:sp>
            <p:nvSpPr>
              <p:cNvPr id="76" name="shape-9499">
                <a:extLst>
                  <a:ext uri="{9ACB8290-4C39-425B-8F33-EF74C8C435CB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8DEFCA42-667A-4D18-9AC3-1785FFD98C0F}"/>
                  </a:ext>
                </a:extLst>
              </p:cNvPr>
              <p:cNvSpPr/>
              <p:nvPr/>
            </p:nvSpPr>
            <p:spPr>
              <a:xfrm>
                <a:off x="114300" y="571500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77" name="shape-DB65">
                <a:extLst>
                  <a:ext uri="{A3162299-234B-44C5-873A-04B8503E559A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E77382D-8BFD-46AC-8CE2-FCB3CDCE9E6B}"/>
                  </a:ext>
                </a:extLst>
              </p:cNvPr>
              <p:cNvSpPr/>
              <p:nvPr/>
            </p:nvSpPr>
            <p:spPr>
              <a:xfrm>
                <a:off x="800100" y="571500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78" name="shape-3DA0">
                <a:extLst>
                  <a:ext uri="{125F0BB6-ADBC-4BE9-A085-1739312CD24E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A5AF030-5F15-4487-B79A-EA598F32C2AC}"/>
                  </a:ext>
                </a:extLst>
              </p:cNvPr>
              <p:cNvSpPr/>
              <p:nvPr/>
            </p:nvSpPr>
            <p:spPr>
              <a:xfrm>
                <a:off x="228600" y="685800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79" name="shape-47DE">
                <a:extLst>
                  <a:ext uri="{C426DC36-61F3-4158-9CB6-B6365A5CE47E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F383B7A5-4E13-48B3-A7E2-B64FEF6742D7}"/>
                  </a:ext>
                </a:extLst>
              </p:cNvPr>
              <p:cNvSpPr/>
              <p:nvPr/>
            </p:nvSpPr>
            <p:spPr>
              <a:xfrm>
                <a:off x="342900" y="600075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80" name="shape-01D7">
                <a:extLst>
                  <a:ext uri="{91F7CC47-FEA6-4822-A32C-99FFC499B522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6F2522A8-D6DE-4749-B482-D6499357EA71}"/>
                  </a:ext>
                </a:extLst>
              </p:cNvPr>
              <p:cNvSpPr/>
              <p:nvPr/>
            </p:nvSpPr>
            <p:spPr>
              <a:xfrm>
                <a:off x="228600" y="428625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81" name="shape-4B24">
                <a:extLst>
                  <a:ext uri="{B35A09A3-AA24-443F-8EF4-2113EA2B7E92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165BD2E5-8129-4FA3-9AC1-30FAD233CECD}"/>
                  </a:ext>
                </a:extLst>
              </p:cNvPr>
              <p:cNvSpPr/>
              <p:nvPr/>
            </p:nvSpPr>
            <p:spPr>
              <a:xfrm>
                <a:off x="142875" y="314325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82" name="shape-6C2C">
                <a:extLst>
                  <a:ext uri="{B82618A2-C1EC-42A2-8D14-AB0D6FDC1D69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4AA9F45-3BA4-4F3E-945F-F4A2251C4B1F}"/>
                  </a:ext>
                </a:extLst>
              </p:cNvPr>
              <p:cNvSpPr/>
              <p:nvPr/>
            </p:nvSpPr>
            <p:spPr>
              <a:xfrm>
                <a:off x="771525" y="314325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83" name="shape-C1D4">
                <a:extLst>
                  <a:ext uri="{5C0608AC-FFEB-4DD9-804C-627E982F1DF7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BAFB917-1711-4B0E-9432-AB5AE9001859}"/>
                  </a:ext>
                </a:extLst>
              </p:cNvPr>
              <p:cNvSpPr/>
              <p:nvPr/>
            </p:nvSpPr>
            <p:spPr>
              <a:xfrm>
                <a:off x="342900" y="257175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84" name="shape-D26D">
                <a:extLst>
                  <a:ext uri="{139DEC2A-37A6-46D5-9E2A-E15E6280D75D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C08D079-A5C0-4907-ADAD-A1A3AB8A1C9F}"/>
                  </a:ext>
                </a:extLst>
              </p:cNvPr>
              <p:cNvSpPr/>
              <p:nvPr/>
            </p:nvSpPr>
            <p:spPr>
              <a:xfrm>
                <a:off x="571500" y="257175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85" name="shape-B81F">
                <a:extLst>
                  <a:ext uri="{09F74BE7-591A-48DA-BD6F-09CB572A008C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04888A9-D2EE-4C5F-9240-0825657333F7}"/>
                  </a:ext>
                </a:extLst>
              </p:cNvPr>
              <p:cNvSpPr/>
              <p:nvPr/>
            </p:nvSpPr>
            <p:spPr>
              <a:xfrm>
                <a:off x="685800" y="428625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86" name="shape-834A">
                <a:extLst>
                  <a:ext uri="{BCD715F8-90E0-48F5-83D5-820A85CA35FF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E4B486D-D10A-4590-BF6D-1CB58C1DA383}"/>
                  </a:ext>
                </a:extLst>
              </p:cNvPr>
              <p:cNvSpPr/>
              <p:nvPr/>
            </p:nvSpPr>
            <p:spPr>
              <a:xfrm>
                <a:off x="457200" y="457200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87" name="shape-392E">
                <a:extLst>
                  <a:ext uri="{A27303E4-E81B-455D-BDAF-F0DDAB57F500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B490298-B406-4698-8E69-607C08B71535}"/>
                  </a:ext>
                </a:extLst>
              </p:cNvPr>
              <p:cNvSpPr/>
              <p:nvPr/>
            </p:nvSpPr>
            <p:spPr>
              <a:xfrm>
                <a:off x="571500" y="600075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88" name="shape-86AB">
                <a:extLst>
                  <a:ext uri="{025EB9B6-ED37-498E-8152-29998ED7C19E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E2B3EE7-2D2A-425A-9917-C332BF9E8890}"/>
                  </a:ext>
                </a:extLst>
              </p:cNvPr>
              <p:cNvSpPr/>
              <p:nvPr/>
            </p:nvSpPr>
            <p:spPr>
              <a:xfrm>
                <a:off x="457200" y="714375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  <p:sp>
            <p:nvSpPr>
              <p:cNvPr id="89" name="shape-D882">
                <a:extLst>
                  <a:ext uri="{0F453AE0-BB1B-4F48-B893-A37E6B97129C}">
    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15A6ABBD-0E62-45EF-A414-0014A5DDC254}"/>
                  </a:ext>
                </a:extLst>
              </p:cNvPr>
              <p:cNvSpPr/>
              <p:nvPr/>
            </p:nvSpPr>
            <p:spPr>
              <a:xfrm>
                <a:off x="685800" y="685800"/>
                <a:ext cx="114300" cy="57150"/>
              </a:xfrm>
              <a:prstGeom prst="ellipse">
                <a:avLst/>
              </a:prstGeom>
              <a:solidFill>
                <a:srgbClr val="52CDB5">
                  <a:lumMod val="50000"/>
                </a:srgbClr>
              </a:solidFill>
            </p:spPr>
            <p:txBody>
              <a:bodyPr vert="horz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</a:endParaRPr>
              </a:p>
            </p:txBody>
          </p:sp>
        </p:grpSp>
      </p:grpSp>
      <p:sp>
        <p:nvSpPr>
          <p:cNvPr id="51" name="Titel 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Use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real-time </a:t>
            </a:r>
            <a:r>
              <a:rPr lang="de-CH" dirty="0" err="1"/>
              <a:t>pollen</a:t>
            </a:r>
            <a:r>
              <a:rPr lang="de-CH" dirty="0"/>
              <a:t> </a:t>
            </a:r>
            <a:r>
              <a:rPr lang="de-CH" dirty="0" err="1"/>
              <a:t>data</a:t>
            </a:r>
            <a:r>
              <a:rPr lang="de-CH" dirty="0"/>
              <a:t> (1): </a:t>
            </a:r>
            <a:r>
              <a:rPr lang="de-CH" dirty="0" err="1"/>
              <a:t>Phenology</a:t>
            </a:r>
            <a:r>
              <a:rPr lang="de-CH" dirty="0"/>
              <a:t> </a:t>
            </a:r>
            <a:endParaRPr lang="en-US" dirty="0"/>
          </a:p>
        </p:txBody>
      </p:sp>
      <p:sp>
        <p:nvSpPr>
          <p:cNvPr id="2" name="Slide Number Placeholder 4">
            <a:extLst>
              <a:ext uri="{13F70579-C9C1-4551-8515-388337B06A4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D7AB347-BC4A-4225-B72B-640E58DC325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1225" y="4695825"/>
            <a:ext cx="612775" cy="285750"/>
          </a:xfrm>
          <a:prstGeom prst="rect">
            <a:avLst/>
          </a:prstGeo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CDFDA-3482-4EE6-BF08-E4EBBC305255}" type="slidenum"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Quicksan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Quicksand"/>
            </a:endParaRPr>
          </a:p>
        </p:txBody>
      </p:sp>
      <p:sp>
        <p:nvSpPr>
          <p:cNvPr id="3" name="Date Placeholder 1">
            <a:extLst>
              <a:ext uri="{CF7B8D2D-E1B5-4116-BD23-5B36B3526CF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D51FA9E-EEF3-4B56-8BF7-2DC2CC8A7A8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4695825"/>
            <a:ext cx="1638300" cy="285750"/>
          </a:xfrm>
          <a:prstGeom prst="rect">
            <a:avLst/>
          </a:prstGeo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D102A2-7936-475E-A4D5-AE817D7F9BAF}" type="datetime4"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Quicksand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March 28, 2023</a:t>
            </a:fld>
            <a:endParaRPr kumimoji="0" lang="en-US" sz="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Quicksand"/>
            </a:endParaRPr>
          </a:p>
        </p:txBody>
      </p:sp>
      <p:cxnSp>
        <p:nvCxnSpPr>
          <p:cNvPr id="4" name="Gerader Verbinder 3">
            <a:extLst>
              <a:ext uri="{91145AB2-6C71-4661-8338-E0946E385AB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960F499-B055-4412-8634-F3AFF7C0C8E1}"/>
              </a:ext>
            </a:extLst>
          </p:cNvPr>
          <p:cNvCxnSpPr/>
          <p:nvPr/>
        </p:nvCxnSpPr>
        <p:spPr>
          <a:xfrm rot="10800000" flipH="1" flipV="1">
            <a:off x="1035700" y="902274"/>
            <a:ext cx="0" cy="3461651"/>
          </a:xfrm>
          <a:prstGeom prst="line">
            <a:avLst/>
          </a:prstGeom>
          <a:ln w="19050" cap="flat">
            <a:solidFill>
              <a:schemeClr val="tx1">
                <a:lumMod val="50000"/>
                <a:lumOff val="5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cxnSp>
        <p:nvCxnSpPr>
          <p:cNvPr id="5" name="Gerader Verbinder 4">
            <a:extLst>
              <a:ext uri="{748421A5-6C17-4822-A9D0-33D634820D8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DEF3BEB-F216-4642-BCF2-BD01337162FB}"/>
              </a:ext>
            </a:extLst>
          </p:cNvPr>
          <p:cNvCxnSpPr/>
          <p:nvPr/>
        </p:nvCxnSpPr>
        <p:spPr>
          <a:xfrm rot="10800000" flipH="1">
            <a:off x="1035700" y="4363926"/>
            <a:ext cx="6662051" cy="0"/>
          </a:xfrm>
          <a:prstGeom prst="line">
            <a:avLst/>
          </a:prstGeom>
          <a:ln w="19050" cap="flat">
            <a:solidFill>
              <a:schemeClr val="tx1">
                <a:lumMod val="50000"/>
                <a:lumOff val="5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sp>
        <p:nvSpPr>
          <p:cNvPr id="24" name="Freihandform 23">
            <a:extLst>
              <a:ext uri="{59FC396F-3467-419E-97C1-31D6C7D2912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A127D25-F303-47C4-9D82-E46DEE1C1441}"/>
              </a:ext>
            </a:extLst>
          </p:cNvPr>
          <p:cNvSpPr/>
          <p:nvPr/>
        </p:nvSpPr>
        <p:spPr>
          <a:xfrm>
            <a:off x="4503964" y="3126727"/>
            <a:ext cx="58316" cy="68035"/>
          </a:xfrm>
          <a:custGeom>
            <a:avLst/>
            <a:gdLst/>
            <a:ahLst/>
            <a:cxnLst/>
            <a:rect l="0" t="0" r="r" b="b"/>
            <a:pathLst>
              <a:path w="58316" h="68036">
                <a:moveTo>
                  <a:pt x="48597" y="68036"/>
                </a:moveTo>
                <a:cubicBezTo>
                  <a:pt x="48597" y="68036"/>
                  <a:pt x="13314" y="47129"/>
                  <a:pt x="9719" y="29158"/>
                </a:cubicBezTo>
                <a:cubicBezTo>
                  <a:pt x="2389" y="-7495"/>
                  <a:pt x="72998" y="14476"/>
                  <a:pt x="48597" y="38878"/>
                </a:cubicBezTo>
                <a:cubicBezTo>
                  <a:pt x="42319" y="45156"/>
                  <a:pt x="14507" y="58028"/>
                  <a:pt x="9719" y="38878"/>
                </a:cubicBezTo>
                <a:cubicBezTo>
                  <a:pt x="2794" y="11175"/>
                  <a:pt x="23121" y="-15756"/>
                  <a:pt x="48597" y="9719"/>
                </a:cubicBezTo>
                <a:cubicBezTo>
                  <a:pt x="88798" y="49920"/>
                  <a:pt x="-34881" y="56227"/>
                  <a:pt x="0" y="9719"/>
                </a:cubicBezTo>
                <a:cubicBezTo>
                  <a:pt x="16317" y="-12037"/>
                  <a:pt x="47910" y="3829"/>
                  <a:pt x="58316" y="19439"/>
                </a:cubicBezTo>
                <a:cubicBezTo>
                  <a:pt x="65726" y="30553"/>
                  <a:pt x="32797" y="29158"/>
                  <a:pt x="48597" y="6803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25" name="Freihandform 24">
            <a:extLst>
              <a:ext uri="{8B1A13C9-F333-414B-A2A0-3C9EED23C3F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D45D315-ECC2-49EF-9B8B-5776F3B6035F}"/>
              </a:ext>
            </a:extLst>
          </p:cNvPr>
          <p:cNvSpPr/>
          <p:nvPr/>
        </p:nvSpPr>
        <p:spPr>
          <a:xfrm>
            <a:off x="4542842" y="2825426"/>
            <a:ext cx="68035" cy="48596"/>
          </a:xfrm>
          <a:custGeom>
            <a:avLst/>
            <a:gdLst/>
            <a:ahLst/>
            <a:cxnLst/>
            <a:rect l="0" t="0" r="r" b="b"/>
            <a:pathLst>
              <a:path w="68036" h="48597">
                <a:moveTo>
                  <a:pt x="48597" y="9719"/>
                </a:moveTo>
                <a:cubicBezTo>
                  <a:pt x="102882" y="64004"/>
                  <a:pt x="-62799" y="32895"/>
                  <a:pt x="19439" y="0"/>
                </a:cubicBezTo>
                <a:cubicBezTo>
                  <a:pt x="57930" y="-15397"/>
                  <a:pt x="119748" y="110727"/>
                  <a:pt x="0" y="38878"/>
                </a:cubicBezTo>
                <a:cubicBezTo>
                  <a:pt x="-35199" y="17758"/>
                  <a:pt x="81089" y="-6667"/>
                  <a:pt x="68036" y="19439"/>
                </a:cubicBezTo>
                <a:cubicBezTo>
                  <a:pt x="59223" y="37065"/>
                  <a:pt x="4940" y="48277"/>
                  <a:pt x="9719" y="29158"/>
                </a:cubicBezTo>
                <a:cubicBezTo>
                  <a:pt x="13726" y="13132"/>
                  <a:pt x="68228" y="25662"/>
                  <a:pt x="58316" y="38878"/>
                </a:cubicBezTo>
                <a:cubicBezTo>
                  <a:pt x="48404" y="52093"/>
                  <a:pt x="25918" y="45357"/>
                  <a:pt x="48597" y="97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26" name="Freihandform 25">
            <a:extLst>
              <a:ext uri="{BD7E4230-E54A-49AB-9156-1A24AEBBB6E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075F36F-7FAF-4514-9CE9-BDA7A5AB296C}"/>
              </a:ext>
            </a:extLst>
          </p:cNvPr>
          <p:cNvSpPr/>
          <p:nvPr/>
        </p:nvSpPr>
        <p:spPr>
          <a:xfrm>
            <a:off x="4805265" y="2980936"/>
            <a:ext cx="58316" cy="58316"/>
          </a:xfrm>
          <a:custGeom>
            <a:avLst/>
            <a:gdLst/>
            <a:ahLst/>
            <a:cxnLst/>
            <a:rect l="0" t="0" r="r" b="b"/>
            <a:pathLst>
              <a:path w="58316" h="58316">
                <a:moveTo>
                  <a:pt x="48597" y="29158"/>
                </a:moveTo>
                <a:cubicBezTo>
                  <a:pt x="45357" y="38878"/>
                  <a:pt x="44561" y="66841"/>
                  <a:pt x="38878" y="58316"/>
                </a:cubicBezTo>
                <a:cubicBezTo>
                  <a:pt x="27946" y="41919"/>
                  <a:pt x="29158" y="19707"/>
                  <a:pt x="29158" y="0"/>
                </a:cubicBezTo>
                <a:cubicBezTo>
                  <a:pt x="29158" y="-16520"/>
                  <a:pt x="44102" y="32925"/>
                  <a:pt x="38878" y="48597"/>
                </a:cubicBezTo>
                <a:cubicBezTo>
                  <a:pt x="25593" y="88451"/>
                  <a:pt x="-1783" y="47791"/>
                  <a:pt x="0" y="38878"/>
                </a:cubicBezTo>
                <a:cubicBezTo>
                  <a:pt x="3865" y="19553"/>
                  <a:pt x="72251" y="15223"/>
                  <a:pt x="58316" y="29158"/>
                </a:cubicBezTo>
                <a:cubicBezTo>
                  <a:pt x="44571" y="42903"/>
                  <a:pt x="17387" y="37851"/>
                  <a:pt x="0" y="29158"/>
                </a:cubicBezTo>
                <a:cubicBezTo>
                  <a:pt x="-8196" y="25060"/>
                  <a:pt x="11243" y="13817"/>
                  <a:pt x="19439" y="9719"/>
                </a:cubicBezTo>
                <a:cubicBezTo>
                  <a:pt x="57895" y="-9509"/>
                  <a:pt x="70917" y="54897"/>
                  <a:pt x="48597" y="2915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27" name="Freihandform 26">
            <a:extLst>
              <a:ext uri="{2EC5D802-B234-4261-903B-BF3EA4F570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8BB07FA-2BE7-4A0B-967C-2F80358C6C46}"/>
              </a:ext>
            </a:extLst>
          </p:cNvPr>
          <p:cNvSpPr/>
          <p:nvPr/>
        </p:nvSpPr>
        <p:spPr>
          <a:xfrm>
            <a:off x="4805265" y="2718512"/>
            <a:ext cx="87474" cy="48596"/>
          </a:xfrm>
          <a:custGeom>
            <a:avLst/>
            <a:gdLst/>
            <a:ahLst/>
            <a:cxnLst/>
            <a:rect l="0" t="0" r="r" b="b"/>
            <a:pathLst>
              <a:path w="87474" h="48597">
                <a:moveTo>
                  <a:pt x="58316" y="9719"/>
                </a:moveTo>
                <a:cubicBezTo>
                  <a:pt x="58316" y="9719"/>
                  <a:pt x="45137" y="45934"/>
                  <a:pt x="29158" y="48597"/>
                </a:cubicBezTo>
                <a:cubicBezTo>
                  <a:pt x="-13232" y="55662"/>
                  <a:pt x="-11615" y="-35439"/>
                  <a:pt x="48597" y="9719"/>
                </a:cubicBezTo>
                <a:cubicBezTo>
                  <a:pt x="103407" y="50827"/>
                  <a:pt x="-68730" y="53804"/>
                  <a:pt x="38878" y="0"/>
                </a:cubicBezTo>
                <a:cubicBezTo>
                  <a:pt x="89908" y="-25515"/>
                  <a:pt x="86454" y="67525"/>
                  <a:pt x="29158" y="38878"/>
                </a:cubicBezTo>
                <a:cubicBezTo>
                  <a:pt x="-14751" y="16923"/>
                  <a:pt x="87474" y="-36186"/>
                  <a:pt x="87474" y="19439"/>
                </a:cubicBezTo>
                <a:cubicBezTo>
                  <a:pt x="87474" y="43025"/>
                  <a:pt x="41338" y="47637"/>
                  <a:pt x="19439" y="38878"/>
                </a:cubicBezTo>
                <a:cubicBezTo>
                  <a:pt x="-40370" y="14954"/>
                  <a:pt x="164217" y="-7036"/>
                  <a:pt x="58316" y="97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28" name="Freihandform 27">
            <a:extLst>
              <a:ext uri="{05264E8A-6D54-48C3-A71C-EE00B1209F7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986D380-5664-4E97-8696-34C4B2284338}"/>
              </a:ext>
            </a:extLst>
          </p:cNvPr>
          <p:cNvSpPr/>
          <p:nvPr/>
        </p:nvSpPr>
        <p:spPr>
          <a:xfrm>
            <a:off x="5038530" y="2514405"/>
            <a:ext cx="77755" cy="68035"/>
          </a:xfrm>
          <a:custGeom>
            <a:avLst/>
            <a:gdLst/>
            <a:ahLst/>
            <a:cxnLst/>
            <a:rect l="0" t="0" r="r" b="b"/>
            <a:pathLst>
              <a:path w="77755" h="68036">
                <a:moveTo>
                  <a:pt x="68036" y="48597"/>
                </a:moveTo>
                <a:cubicBezTo>
                  <a:pt x="51837" y="55077"/>
                  <a:pt x="31776" y="80372"/>
                  <a:pt x="19439" y="68036"/>
                </a:cubicBezTo>
                <a:cubicBezTo>
                  <a:pt x="7102" y="55699"/>
                  <a:pt x="23917" y="28415"/>
                  <a:pt x="38878" y="19439"/>
                </a:cubicBezTo>
                <a:cubicBezTo>
                  <a:pt x="52768" y="11104"/>
                  <a:pt x="83076" y="52300"/>
                  <a:pt x="68036" y="58316"/>
                </a:cubicBezTo>
                <a:cubicBezTo>
                  <a:pt x="47175" y="66661"/>
                  <a:pt x="0" y="65778"/>
                  <a:pt x="0" y="29158"/>
                </a:cubicBezTo>
                <a:cubicBezTo>
                  <a:pt x="0" y="19995"/>
                  <a:pt x="10367" y="8423"/>
                  <a:pt x="19439" y="9719"/>
                </a:cubicBezTo>
                <a:cubicBezTo>
                  <a:pt x="38140" y="12391"/>
                  <a:pt x="61020" y="21338"/>
                  <a:pt x="68036" y="38878"/>
                </a:cubicBezTo>
                <a:cubicBezTo>
                  <a:pt x="72374" y="49723"/>
                  <a:pt x="41711" y="69649"/>
                  <a:pt x="38878" y="58316"/>
                </a:cubicBezTo>
                <a:cubicBezTo>
                  <a:pt x="33908" y="38438"/>
                  <a:pt x="39989" y="9164"/>
                  <a:pt x="58316" y="0"/>
                </a:cubicBezTo>
                <a:cubicBezTo>
                  <a:pt x="73921" y="-7802"/>
                  <a:pt x="56324" y="48597"/>
                  <a:pt x="68036" y="4859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29" name="Freihandform 28">
            <a:extLst>
              <a:ext uri="{63203E2A-D191-4C48-942E-F1DE6FF4553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A1770E-3A50-49F4-B1D9-49BF662A254F}"/>
              </a:ext>
            </a:extLst>
          </p:cNvPr>
          <p:cNvSpPr/>
          <p:nvPr/>
        </p:nvSpPr>
        <p:spPr>
          <a:xfrm>
            <a:off x="5057969" y="2874022"/>
            <a:ext cx="87474" cy="77755"/>
          </a:xfrm>
          <a:custGeom>
            <a:avLst/>
            <a:gdLst/>
            <a:ahLst/>
            <a:cxnLst/>
            <a:rect l="0" t="0" r="r" b="b"/>
            <a:pathLst>
              <a:path w="87474" h="77755">
                <a:moveTo>
                  <a:pt x="77755" y="38878"/>
                </a:moveTo>
                <a:cubicBezTo>
                  <a:pt x="54644" y="50433"/>
                  <a:pt x="-11563" y="67533"/>
                  <a:pt x="0" y="9719"/>
                </a:cubicBezTo>
                <a:cubicBezTo>
                  <a:pt x="9737" y="-38968"/>
                  <a:pt x="75682" y="36158"/>
                  <a:pt x="77755" y="48597"/>
                </a:cubicBezTo>
                <a:cubicBezTo>
                  <a:pt x="82216" y="75361"/>
                  <a:pt x="20129" y="91299"/>
                  <a:pt x="68036" y="19439"/>
                </a:cubicBezTo>
                <a:cubicBezTo>
                  <a:pt x="86523" y="-8293"/>
                  <a:pt x="71049" y="163045"/>
                  <a:pt x="29158" y="58316"/>
                </a:cubicBezTo>
                <a:cubicBezTo>
                  <a:pt x="9399" y="8919"/>
                  <a:pt x="148922" y="-1565"/>
                  <a:pt x="77755" y="3887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30" name="Freihandform 29">
            <a:extLst>
              <a:ext uri="{2E2D18F4-B4A0-416E-A20D-F50F2595F5E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C150C0F-3C8B-43DB-9993-F7C870CE2B33}"/>
              </a:ext>
            </a:extLst>
          </p:cNvPr>
          <p:cNvSpPr/>
          <p:nvPr/>
        </p:nvSpPr>
        <p:spPr>
          <a:xfrm>
            <a:off x="5281515" y="2660196"/>
            <a:ext cx="97193" cy="58316"/>
          </a:xfrm>
          <a:custGeom>
            <a:avLst/>
            <a:gdLst/>
            <a:ahLst/>
            <a:cxnLst/>
            <a:rect l="0" t="0" r="r" b="b"/>
            <a:pathLst>
              <a:path w="97194" h="58316">
                <a:moveTo>
                  <a:pt x="58316" y="38878"/>
                </a:moveTo>
                <a:cubicBezTo>
                  <a:pt x="58316" y="38878"/>
                  <a:pt x="11660" y="72905"/>
                  <a:pt x="29158" y="29158"/>
                </a:cubicBezTo>
                <a:cubicBezTo>
                  <a:pt x="53946" y="-32811"/>
                  <a:pt x="92126" y="19855"/>
                  <a:pt x="77755" y="48597"/>
                </a:cubicBezTo>
                <a:cubicBezTo>
                  <a:pt x="47499" y="109109"/>
                  <a:pt x="-9327" y="65"/>
                  <a:pt x="48597" y="9719"/>
                </a:cubicBezTo>
                <a:cubicBezTo>
                  <a:pt x="164902" y="29104"/>
                  <a:pt x="0" y="90303"/>
                  <a:pt x="0" y="38878"/>
                </a:cubicBezTo>
                <a:cubicBezTo>
                  <a:pt x="0" y="-103284"/>
                  <a:pt x="146462" y="117035"/>
                  <a:pt x="48597" y="58316"/>
                </a:cubicBezTo>
                <a:cubicBezTo>
                  <a:pt x="-6974" y="24974"/>
                  <a:pt x="59232" y="-25583"/>
                  <a:pt x="87474" y="9719"/>
                </a:cubicBezTo>
                <a:cubicBezTo>
                  <a:pt x="140855" y="76445"/>
                  <a:pt x="38878" y="38878"/>
                  <a:pt x="58316" y="3887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31" name="Freihandform 30">
            <a:extLst>
              <a:ext uri="{1904F261-5B67-4F1F-BADF-36B36C345FD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8B8DA8E-EE94-48A9-AC78-9FDD3E0343EF}"/>
              </a:ext>
            </a:extLst>
          </p:cNvPr>
          <p:cNvSpPr/>
          <p:nvPr/>
        </p:nvSpPr>
        <p:spPr>
          <a:xfrm>
            <a:off x="5320392" y="2932339"/>
            <a:ext cx="87474" cy="58316"/>
          </a:xfrm>
          <a:custGeom>
            <a:avLst/>
            <a:gdLst/>
            <a:ahLst/>
            <a:cxnLst/>
            <a:rect l="0" t="0" r="r" b="b"/>
            <a:pathLst>
              <a:path w="87474" h="58316">
                <a:moveTo>
                  <a:pt x="38878" y="9719"/>
                </a:moveTo>
                <a:cubicBezTo>
                  <a:pt x="38878" y="9719"/>
                  <a:pt x="66142" y="67089"/>
                  <a:pt x="9719" y="38878"/>
                </a:cubicBezTo>
                <a:cubicBezTo>
                  <a:pt x="-21778" y="23129"/>
                  <a:pt x="53169" y="-42299"/>
                  <a:pt x="38878" y="29158"/>
                </a:cubicBezTo>
                <a:cubicBezTo>
                  <a:pt x="32108" y="63007"/>
                  <a:pt x="-14146" y="53023"/>
                  <a:pt x="19439" y="19439"/>
                </a:cubicBezTo>
                <a:cubicBezTo>
                  <a:pt x="38739" y="139"/>
                  <a:pt x="63948" y="10748"/>
                  <a:pt x="77755" y="29158"/>
                </a:cubicBezTo>
                <a:cubicBezTo>
                  <a:pt x="108113" y="69636"/>
                  <a:pt x="-43915" y="50276"/>
                  <a:pt x="48597" y="19439"/>
                </a:cubicBezTo>
                <a:cubicBezTo>
                  <a:pt x="102943" y="1323"/>
                  <a:pt x="83755" y="40365"/>
                  <a:pt x="38878" y="58316"/>
                </a:cubicBezTo>
              </a:path>
            </a:pathLst>
          </a:custGeom>
          <a:solidFill>
            <a:schemeClr val="accent5">
              <a:lumMod val="75000"/>
            </a:schemeClr>
          </a:solidFill>
          <a:ln w="1905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32" name="Freihandform 31">
            <a:extLst>
              <a:ext uri="{0F3573A7-88A4-4DD4-8E58-FE5D88BC20D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F37D57E-11C5-4F52-AC9C-75244C9C9D83}"/>
              </a:ext>
            </a:extLst>
          </p:cNvPr>
          <p:cNvSpPr/>
          <p:nvPr/>
        </p:nvSpPr>
        <p:spPr>
          <a:xfrm>
            <a:off x="5242637" y="3097568"/>
            <a:ext cx="58316" cy="38877"/>
          </a:xfrm>
          <a:custGeom>
            <a:avLst/>
            <a:gdLst/>
            <a:ahLst/>
            <a:cxnLst/>
            <a:rect l="0" t="0" r="r" b="b"/>
            <a:pathLst>
              <a:path w="58316" h="38878">
                <a:moveTo>
                  <a:pt x="48597" y="0"/>
                </a:moveTo>
                <a:cubicBezTo>
                  <a:pt x="48597" y="0"/>
                  <a:pt x="48390" y="25353"/>
                  <a:pt x="38878" y="29158"/>
                </a:cubicBezTo>
                <a:cubicBezTo>
                  <a:pt x="25425" y="34539"/>
                  <a:pt x="-14489" y="9719"/>
                  <a:pt x="0" y="9719"/>
                </a:cubicBezTo>
                <a:cubicBezTo>
                  <a:pt x="16520" y="9719"/>
                  <a:pt x="33259" y="13303"/>
                  <a:pt x="48597" y="19439"/>
                </a:cubicBezTo>
                <a:cubicBezTo>
                  <a:pt x="57105" y="22842"/>
                  <a:pt x="38322" y="38878"/>
                  <a:pt x="29158" y="38878"/>
                </a:cubicBezTo>
                <a:cubicBezTo>
                  <a:pt x="29019" y="38878"/>
                  <a:pt x="-22241" y="31960"/>
                  <a:pt x="0" y="9719"/>
                </a:cubicBezTo>
                <a:cubicBezTo>
                  <a:pt x="61808" y="-52089"/>
                  <a:pt x="38663" y="57887"/>
                  <a:pt x="29158" y="38878"/>
                </a:cubicBezTo>
                <a:cubicBezTo>
                  <a:pt x="20962" y="22485"/>
                  <a:pt x="50120" y="-6673"/>
                  <a:pt x="58316" y="9719"/>
                </a:cubicBezTo>
                <a:cubicBezTo>
                  <a:pt x="72774" y="38635"/>
                  <a:pt x="27136" y="27136"/>
                  <a:pt x="4859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cxnSp>
        <p:nvCxnSpPr>
          <p:cNvPr id="33" name="Gerader Verbinder 32">
            <a:extLst>
              <a:ext uri="{12F2A1FB-48BF-48C9-816C-B9B4E96D7D2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C4CFACD-04F5-4730-BAB7-C6CAD861D7E1}"/>
              </a:ext>
            </a:extLst>
          </p:cNvPr>
          <p:cNvCxnSpPr/>
          <p:nvPr/>
        </p:nvCxnSpPr>
        <p:spPr>
          <a:xfrm rot="10800000" flipV="1">
            <a:off x="933059" y="3429000"/>
            <a:ext cx="1959425" cy="0"/>
          </a:xfrm>
          <a:prstGeom prst="line">
            <a:avLst/>
          </a:prstGeom>
          <a:ln w="19050" cap="flat">
            <a:solidFill>
              <a:schemeClr val="accent6"/>
            </a:solidFill>
            <a:prstDash val="sysDot"/>
            <a:round/>
            <a:headEnd type="none" w="lg" len="sm"/>
            <a:tailEnd type="stealth" w="sm" len="med"/>
          </a:ln>
          <a:effectLst>
            <a:outerShdw dir="2700000">
              <a:srgbClr val="3F3F3F">
                <a:alpha val="39999"/>
              </a:srgbClr>
            </a:outerShdw>
          </a:effectLst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cxnSp>
        <p:nvCxnSpPr>
          <p:cNvPr id="34" name="Gerader Verbinder 33">
            <a:extLst>
              <a:ext uri="{3E6F2DB6-B445-438B-BC67-C23EDC1FBB7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4AE3D8-71FA-48E5-987E-C6D5462785BA}"/>
              </a:ext>
            </a:extLst>
          </p:cNvPr>
          <p:cNvCxnSpPr/>
          <p:nvPr/>
        </p:nvCxnSpPr>
        <p:spPr>
          <a:xfrm rot="10800000" flipV="1">
            <a:off x="936945" y="1397450"/>
            <a:ext cx="4091864" cy="0"/>
          </a:xfrm>
          <a:prstGeom prst="line">
            <a:avLst/>
          </a:prstGeom>
          <a:ln w="19050" cap="flat">
            <a:solidFill>
              <a:schemeClr val="accent6"/>
            </a:solidFill>
            <a:prstDash val="sysDot"/>
            <a:round/>
            <a:headEnd type="none" w="lg" len="sm"/>
            <a:tailEnd type="stealth" w="sm" len="med"/>
          </a:ln>
          <a:effectLst>
            <a:outerShdw dir="2700000">
              <a:srgbClr val="3F3F3F">
                <a:alpha val="39999"/>
              </a:srgbClr>
            </a:outerShdw>
          </a:effectLst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cxnSp>
        <p:nvCxnSpPr>
          <p:cNvPr id="35" name="Gerader Verbinder 34">
            <a:extLst>
              <a:ext uri="{4B842CF5-7FF1-45C2-835D-67AEB0D9CCF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E22C39B-D411-4CF2-9575-8E35DDB1FF03}"/>
              </a:ext>
            </a:extLst>
          </p:cNvPr>
          <p:cNvCxnSpPr/>
          <p:nvPr/>
        </p:nvCxnSpPr>
        <p:spPr>
          <a:xfrm rot="10800000" flipV="1">
            <a:off x="2888989" y="3407540"/>
            <a:ext cx="0" cy="1079896"/>
          </a:xfrm>
          <a:prstGeom prst="line">
            <a:avLst/>
          </a:prstGeom>
          <a:ln w="19050" cap="flat">
            <a:solidFill>
              <a:schemeClr val="accent6"/>
            </a:solidFill>
            <a:prstDash val="sysDot"/>
            <a:round/>
            <a:headEnd type="none" w="lg" len="sm"/>
            <a:tailEnd type="stealth" w="sm" len="med"/>
          </a:ln>
          <a:effectLst>
            <a:outerShdw dir="2700000">
              <a:srgbClr val="3F3F3F">
                <a:alpha val="39999"/>
              </a:srgbClr>
            </a:outerShdw>
          </a:effectLst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cxnSp>
        <p:nvCxnSpPr>
          <p:cNvPr id="36" name="Gerader Verbinder 35">
            <a:extLst>
              <a:ext uri="{E3F3B084-75E4-476F-B914-C8B58F1C3D0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93C25C6-2026-4A71-BD5E-E904F9C2B0F5}"/>
              </a:ext>
            </a:extLst>
          </p:cNvPr>
          <p:cNvCxnSpPr/>
          <p:nvPr/>
        </p:nvCxnSpPr>
        <p:spPr>
          <a:xfrm rot="10800000" flipH="1" flipV="1">
            <a:off x="5028809" y="1445275"/>
            <a:ext cx="0" cy="3042161"/>
          </a:xfrm>
          <a:prstGeom prst="line">
            <a:avLst/>
          </a:prstGeom>
          <a:ln w="19050" cap="flat">
            <a:solidFill>
              <a:schemeClr val="accent6"/>
            </a:solidFill>
            <a:prstDash val="sysDot"/>
            <a:round/>
            <a:headEnd type="none" w="lg" len="sm"/>
            <a:tailEnd type="stealth" w="sm" len="med"/>
          </a:ln>
          <a:effectLst>
            <a:outerShdw dir="2700000">
              <a:srgbClr val="3F3F3F">
                <a:alpha val="39999"/>
              </a:srgbClr>
            </a:outerShdw>
          </a:effectLst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  <p:sp>
        <p:nvSpPr>
          <p:cNvPr id="37" name="Textfeld 36">
            <a:extLst>
              <a:ext uri="{AF59243B-6E1A-42D1-9C5D-7CF8B354A54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3077F3D-01A6-4329-9A21-FF11E3A0B09D}"/>
              </a:ext>
            </a:extLst>
          </p:cNvPr>
          <p:cNvSpPr txBox="1"/>
          <p:nvPr/>
        </p:nvSpPr>
        <p:spPr>
          <a:xfrm>
            <a:off x="6353060" y="4375204"/>
            <a:ext cx="1905000" cy="30855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dirty="0"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icksand"/>
              </a:rPr>
              <a:t>Day of the Year</a:t>
            </a:r>
          </a:p>
        </p:txBody>
      </p:sp>
      <p:sp>
        <p:nvSpPr>
          <p:cNvPr id="38" name="Textfeld 37">
            <a:extLst>
              <a:ext uri="{F6E4A875-C90F-4CEA-9D58-5DC2D954577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554EF03-6E54-4D2C-A75A-18819860EF37}"/>
              </a:ext>
            </a:extLst>
          </p:cNvPr>
          <p:cNvSpPr txBox="1"/>
          <p:nvPr/>
        </p:nvSpPr>
        <p:spPr>
          <a:xfrm rot="16200000">
            <a:off x="-1282207" y="1982657"/>
            <a:ext cx="4149194" cy="30855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dirty="0"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icksand"/>
              </a:rPr>
              <a:t>Sum of Daily Temperature at 14 UTC</a:t>
            </a:r>
          </a:p>
        </p:txBody>
      </p:sp>
      <p:sp>
        <p:nvSpPr>
          <p:cNvPr id="39" name="Textfeld 38">
            <a:extLst>
              <a:ext uri="{9A281E47-9B30-4A4C-A964-4B1EEF92C27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565132-F3EF-4A95-ACC5-9F25802F7A67}"/>
              </a:ext>
            </a:extLst>
          </p:cNvPr>
          <p:cNvSpPr txBox="1"/>
          <p:nvPr/>
        </p:nvSpPr>
        <p:spPr>
          <a:xfrm>
            <a:off x="2556138" y="4495800"/>
            <a:ext cx="1905000" cy="30855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dirty="0"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BB809A"/>
                </a:solidFill>
                <a:effectLst/>
                <a:uLnTx/>
                <a:uFillTx/>
                <a:latin typeface="Quicksand"/>
              </a:rPr>
              <a:t>Season Start</a:t>
            </a:r>
          </a:p>
        </p:txBody>
      </p:sp>
      <p:sp>
        <p:nvSpPr>
          <p:cNvPr id="40" name="Textfeld 39">
            <a:extLst>
              <a:ext uri="{5E84E758-C04F-4F22-B3BF-C43FD7F03FC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3A73F3C-02B6-4422-81E5-548B5A34A8FD}"/>
              </a:ext>
            </a:extLst>
          </p:cNvPr>
          <p:cNvSpPr txBox="1"/>
          <p:nvPr/>
        </p:nvSpPr>
        <p:spPr>
          <a:xfrm>
            <a:off x="4771996" y="4476750"/>
            <a:ext cx="1207760" cy="30855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dirty="0"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BB809A"/>
                </a:solidFill>
                <a:effectLst/>
                <a:uLnTx/>
                <a:uFillTx/>
                <a:latin typeface="Quicksand"/>
              </a:rPr>
              <a:t>Season End</a:t>
            </a:r>
          </a:p>
        </p:txBody>
      </p:sp>
      <p:sp>
        <p:nvSpPr>
          <p:cNvPr id="41" name="Textfeld 40">
            <a:extLst>
              <a:ext uri="{9DADB621-A069-47CB-B514-7EE97253274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E5BA110-E8C6-4246-B79F-DA823CE47FAE}"/>
              </a:ext>
            </a:extLst>
          </p:cNvPr>
          <p:cNvSpPr txBox="1"/>
          <p:nvPr/>
        </p:nvSpPr>
        <p:spPr>
          <a:xfrm rot="16200000">
            <a:off x="-1048624" y="2408297"/>
            <a:ext cx="3625262" cy="308552"/>
          </a:xfrm>
          <a:prstGeom prst="rect">
            <a:avLst/>
          </a:prstGeom>
          <a:solidFill>
            <a:schemeClr val="bg1"/>
          </a:solidFill>
        </p:spPr>
        <p:txBody>
          <a:bodyPr vert="horz" lIns="95250" tIns="47625" rIns="95250" bIns="47625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dirty="0"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BB809A"/>
                </a:solidFill>
                <a:effectLst/>
                <a:uLnTx/>
                <a:uFillTx/>
                <a:latin typeface="Quicksand"/>
              </a:rPr>
              <a:t>Critical Thresholds for Temperature Sum</a:t>
            </a:r>
          </a:p>
        </p:txBody>
      </p:sp>
      <p:sp>
        <p:nvSpPr>
          <p:cNvPr id="42" name="Freihandform 41">
            <a:extLst>
              <a:ext uri="{B2C97528-DDE5-4A84-88E8-A6EB5BD21FA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AA96EB0-C251-42F9-8CB7-57D7BA1F455F}"/>
              </a:ext>
            </a:extLst>
          </p:cNvPr>
          <p:cNvSpPr/>
          <p:nvPr/>
        </p:nvSpPr>
        <p:spPr>
          <a:xfrm>
            <a:off x="1073020" y="3426200"/>
            <a:ext cx="1800808" cy="923730"/>
          </a:xfrm>
          <a:custGeom>
            <a:avLst/>
            <a:gdLst/>
            <a:ahLst/>
            <a:cxnLst/>
            <a:rect l="0" t="0" r="r" b="b"/>
            <a:pathLst>
              <a:path w="1800808" h="923731">
                <a:moveTo>
                  <a:pt x="0" y="923731"/>
                </a:moveTo>
                <a:cubicBezTo>
                  <a:pt x="0" y="923731"/>
                  <a:pt x="104322" y="727788"/>
                  <a:pt x="111967" y="727788"/>
                </a:cubicBezTo>
                <a:cubicBezTo>
                  <a:pt x="136325" y="727788"/>
                  <a:pt x="262437" y="829245"/>
                  <a:pt x="289249" y="802433"/>
                </a:cubicBezTo>
                <a:cubicBezTo>
                  <a:pt x="334971" y="756711"/>
                  <a:pt x="341346" y="666361"/>
                  <a:pt x="382555" y="625151"/>
                </a:cubicBezTo>
                <a:cubicBezTo>
                  <a:pt x="412444" y="595262"/>
                  <a:pt x="581816" y="764486"/>
                  <a:pt x="597159" y="718457"/>
                </a:cubicBezTo>
                <a:cubicBezTo>
                  <a:pt x="628416" y="624688"/>
                  <a:pt x="673088" y="538608"/>
                  <a:pt x="718457" y="447869"/>
                </a:cubicBezTo>
                <a:cubicBezTo>
                  <a:pt x="724192" y="436400"/>
                  <a:pt x="714964" y="410547"/>
                  <a:pt x="727788" y="410547"/>
                </a:cubicBezTo>
                <a:cubicBezTo>
                  <a:pt x="760289" y="410547"/>
                  <a:pt x="893401" y="510846"/>
                  <a:pt x="923731" y="541176"/>
                </a:cubicBezTo>
                <a:cubicBezTo>
                  <a:pt x="929479" y="546924"/>
                  <a:pt x="947509" y="601373"/>
                  <a:pt x="961053" y="587829"/>
                </a:cubicBezTo>
                <a:cubicBezTo>
                  <a:pt x="981179" y="567703"/>
                  <a:pt x="1043324" y="391886"/>
                  <a:pt x="1063690" y="391886"/>
                </a:cubicBezTo>
                <a:cubicBezTo>
                  <a:pt x="1090893" y="391886"/>
                  <a:pt x="1233753" y="511072"/>
                  <a:pt x="1250302" y="494522"/>
                </a:cubicBezTo>
                <a:cubicBezTo>
                  <a:pt x="1333989" y="410835"/>
                  <a:pt x="1392562" y="283071"/>
                  <a:pt x="1464906" y="186612"/>
                </a:cubicBezTo>
                <a:cubicBezTo>
                  <a:pt x="1473252" y="175485"/>
                  <a:pt x="1469658" y="149290"/>
                  <a:pt x="1483567" y="149290"/>
                </a:cubicBezTo>
                <a:cubicBezTo>
                  <a:pt x="1501602" y="149290"/>
                  <a:pt x="1637033" y="275743"/>
                  <a:pt x="1651518" y="261257"/>
                </a:cubicBezTo>
                <a:cubicBezTo>
                  <a:pt x="1697834" y="214942"/>
                  <a:pt x="1725073" y="132809"/>
                  <a:pt x="1754155" y="74645"/>
                </a:cubicBezTo>
                <a:cubicBezTo>
                  <a:pt x="1762799" y="57358"/>
                  <a:pt x="1800808" y="-6948"/>
                  <a:pt x="1800808" y="9331"/>
                </a:cubicBezTo>
              </a:path>
            </a:pathLst>
          </a:custGeom>
          <a:noFill/>
          <a:ln w="19050" cap="flat">
            <a:solidFill>
              <a:schemeClr val="accent3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43" name="Freihandform 42">
            <a:extLst>
              <a:ext uri="{07D21EF4-EA8F-41F0-AEDB-F66BE6F9DDC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04C388B-5961-4638-865C-1DBB001DE70D}"/>
              </a:ext>
            </a:extLst>
          </p:cNvPr>
          <p:cNvSpPr/>
          <p:nvPr/>
        </p:nvSpPr>
        <p:spPr>
          <a:xfrm>
            <a:off x="5029200" y="20527"/>
            <a:ext cx="531844" cy="1380930"/>
          </a:xfrm>
          <a:custGeom>
            <a:avLst/>
            <a:gdLst/>
            <a:ahLst/>
            <a:cxnLst/>
            <a:rect l="0" t="0" r="r" b="b"/>
            <a:pathLst>
              <a:path w="531845" h="1380931">
                <a:moveTo>
                  <a:pt x="0" y="1380931"/>
                </a:moveTo>
                <a:cubicBezTo>
                  <a:pt x="0" y="1380931"/>
                  <a:pt x="16508" y="1355092"/>
                  <a:pt x="18661" y="1352939"/>
                </a:cubicBezTo>
                <a:cubicBezTo>
                  <a:pt x="72525" y="1299075"/>
                  <a:pt x="157702" y="1172752"/>
                  <a:pt x="167951" y="1101012"/>
                </a:cubicBezTo>
                <a:cubicBezTo>
                  <a:pt x="201927" y="863178"/>
                  <a:pt x="323877" y="855374"/>
                  <a:pt x="410547" y="653143"/>
                </a:cubicBezTo>
                <a:cubicBezTo>
                  <a:pt x="449135" y="563105"/>
                  <a:pt x="383175" y="436679"/>
                  <a:pt x="410547" y="354563"/>
                </a:cubicBezTo>
                <a:cubicBezTo>
                  <a:pt x="449474" y="237783"/>
                  <a:pt x="531845" y="122821"/>
                  <a:pt x="531845" y="0"/>
                </a:cubicBezTo>
              </a:path>
            </a:pathLst>
          </a:custGeom>
          <a:noFill/>
          <a:ln w="19050" cap="flat">
            <a:solidFill>
              <a:schemeClr val="accent3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44" name="Freihandform 43">
            <a:extLst>
              <a:ext uri="{5DFBEE99-7C6D-4D50-A5B0-0844CFE34D3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0E011C2-2E38-4BA4-B0A7-C26584EAAD7E}"/>
              </a:ext>
            </a:extLst>
          </p:cNvPr>
          <p:cNvSpPr/>
          <p:nvPr/>
        </p:nvSpPr>
        <p:spPr>
          <a:xfrm>
            <a:off x="2901820" y="2539792"/>
            <a:ext cx="1268963" cy="886408"/>
          </a:xfrm>
          <a:custGeom>
            <a:avLst/>
            <a:gdLst/>
            <a:ahLst/>
            <a:cxnLst/>
            <a:rect l="0" t="0" r="r" b="b"/>
            <a:pathLst>
              <a:path w="1268963" h="886408">
                <a:moveTo>
                  <a:pt x="18661" y="849086"/>
                </a:moveTo>
                <a:cubicBezTo>
                  <a:pt x="18661" y="849086"/>
                  <a:pt x="-9280" y="877128"/>
                  <a:pt x="0" y="886408"/>
                </a:cubicBezTo>
                <a:cubicBezTo>
                  <a:pt x="11846" y="898254"/>
                  <a:pt x="181320" y="849830"/>
                  <a:pt x="186612" y="830424"/>
                </a:cubicBezTo>
                <a:cubicBezTo>
                  <a:pt x="195683" y="797164"/>
                  <a:pt x="204597" y="581834"/>
                  <a:pt x="242596" y="569167"/>
                </a:cubicBezTo>
                <a:cubicBezTo>
                  <a:pt x="279335" y="556921"/>
                  <a:pt x="433343" y="558831"/>
                  <a:pt x="447869" y="522514"/>
                </a:cubicBezTo>
                <a:cubicBezTo>
                  <a:pt x="469140" y="469339"/>
                  <a:pt x="499958" y="258540"/>
                  <a:pt x="550506" y="233265"/>
                </a:cubicBezTo>
                <a:cubicBezTo>
                  <a:pt x="626070" y="195483"/>
                  <a:pt x="773029" y="275959"/>
                  <a:pt x="839755" y="242596"/>
                </a:cubicBezTo>
                <a:cubicBezTo>
                  <a:pt x="903274" y="210836"/>
                  <a:pt x="882496" y="97218"/>
                  <a:pt x="923731" y="55984"/>
                </a:cubicBezTo>
                <a:cubicBezTo>
                  <a:pt x="958157" y="21557"/>
                  <a:pt x="1315020" y="0"/>
                  <a:pt x="1240972" y="0"/>
                </a:cubicBezTo>
              </a:path>
            </a:pathLst>
          </a:cu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45" name="Freihandform 44">
            <a:extLst>
              <a:ext uri="{4DDEC540-E54B-4C2B-BE33-515AE6A8F66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6C5C2D2-C99E-4370-8CDC-86A646CCE59C}"/>
              </a:ext>
            </a:extLst>
          </p:cNvPr>
          <p:cNvSpPr/>
          <p:nvPr/>
        </p:nvSpPr>
        <p:spPr>
          <a:xfrm>
            <a:off x="4152900" y="1397450"/>
            <a:ext cx="885634" cy="1151439"/>
          </a:xfrm>
          <a:custGeom>
            <a:avLst/>
            <a:gdLst/>
            <a:ahLst/>
            <a:cxnLst/>
            <a:rect l="0" t="0" r="r" b="b"/>
            <a:pathLst>
              <a:path w="905069" h="1212980">
                <a:moveTo>
                  <a:pt x="0" y="1212980"/>
                </a:moveTo>
                <a:cubicBezTo>
                  <a:pt x="0" y="1212980"/>
                  <a:pt x="19394" y="1182294"/>
                  <a:pt x="27992" y="1166327"/>
                </a:cubicBezTo>
                <a:cubicBezTo>
                  <a:pt x="41952" y="1140400"/>
                  <a:pt x="133179" y="919770"/>
                  <a:pt x="149290" y="914400"/>
                </a:cubicBezTo>
                <a:cubicBezTo>
                  <a:pt x="202797" y="896564"/>
                  <a:pt x="451721" y="889320"/>
                  <a:pt x="475861" y="849086"/>
                </a:cubicBezTo>
                <a:cubicBezTo>
                  <a:pt x="518480" y="778055"/>
                  <a:pt x="491516" y="645061"/>
                  <a:pt x="485192" y="569167"/>
                </a:cubicBezTo>
                <a:cubicBezTo>
                  <a:pt x="484675" y="562968"/>
                  <a:pt x="479291" y="552473"/>
                  <a:pt x="485192" y="550506"/>
                </a:cubicBezTo>
                <a:cubicBezTo>
                  <a:pt x="518541" y="539390"/>
                  <a:pt x="757062" y="476218"/>
                  <a:pt x="765110" y="419878"/>
                </a:cubicBezTo>
                <a:cubicBezTo>
                  <a:pt x="770135" y="384704"/>
                  <a:pt x="740599" y="267107"/>
                  <a:pt x="765110" y="242596"/>
                </a:cubicBezTo>
                <a:cubicBezTo>
                  <a:pt x="780349" y="227357"/>
                  <a:pt x="809133" y="255872"/>
                  <a:pt x="830424" y="223935"/>
                </a:cubicBezTo>
                <a:cubicBezTo>
                  <a:pt x="873994" y="158581"/>
                  <a:pt x="857818" y="70876"/>
                  <a:pt x="905069" y="0"/>
                </a:cubicBezTo>
              </a:path>
            </a:pathLst>
          </a:cu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46" name="Gestreifter Pfeil nach rechts 45">
            <a:extLst>
              <a:ext uri="{18F95548-040E-4837-AD6B-ADD543146D3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00BF9DE-6949-4D9C-8EC5-37ABB82B3F95}"/>
              </a:ext>
            </a:extLst>
          </p:cNvPr>
          <p:cNvSpPr/>
          <p:nvPr/>
        </p:nvSpPr>
        <p:spPr>
          <a:xfrm rot="16200000">
            <a:off x="1138732" y="1390650"/>
            <a:ext cx="569166" cy="597160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800" dirty="0">
                <a:solidFill>
                  <a:srgbClr val="FFFFFF"/>
                </a:solidFill>
                <a:latin typeface="Quicksand"/>
              </a:defRPr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47" name="Gestreifter Pfeil nach rechts 46">
            <a:extLst>
              <a:ext uri="{C1CAFBBE-5BF5-499A-9907-5622857EC22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D510E55-4E8D-4D61-80CA-EA59EA69B8A0}"/>
              </a:ext>
            </a:extLst>
          </p:cNvPr>
          <p:cNvSpPr/>
          <p:nvPr/>
        </p:nvSpPr>
        <p:spPr>
          <a:xfrm rot="5400000" flipV="1">
            <a:off x="1138723" y="2870292"/>
            <a:ext cx="569166" cy="597160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rot="10800000"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800" dirty="0">
                <a:solidFill>
                  <a:srgbClr val="FFFFFF"/>
                </a:solidFill>
                <a:latin typeface="Quicksand"/>
              </a:defRPr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48" name="Textfeld 47">
            <a:extLst>
              <a:ext uri="{069AE571-ECC5-407A-B4B1-9E444180664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7C0275F-B7CD-4D0A-8E45-8F08C065D537}"/>
              </a:ext>
            </a:extLst>
          </p:cNvPr>
          <p:cNvSpPr txBox="1"/>
          <p:nvPr/>
        </p:nvSpPr>
        <p:spPr>
          <a:xfrm>
            <a:off x="1171775" y="2168128"/>
            <a:ext cx="1905000" cy="52185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dirty="0"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BB809A"/>
                </a:solidFill>
                <a:effectLst/>
                <a:uLnTx/>
                <a:uFillTx/>
                <a:latin typeface="Quicksand"/>
              </a:rPr>
              <a:t>Adjusted with Real-Time Data </a:t>
            </a:r>
          </a:p>
        </p:txBody>
      </p:sp>
      <p:sp>
        <p:nvSpPr>
          <p:cNvPr id="49" name="Gestreifter Pfeil nach rechts 48">
            <a:extLst>
              <a:ext uri="{F04C4520-344E-48D4-9154-2B2F050EA15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415BFD-218B-4768-A8FB-9B28CB2E701C}"/>
              </a:ext>
            </a:extLst>
          </p:cNvPr>
          <p:cNvSpPr/>
          <p:nvPr/>
        </p:nvSpPr>
        <p:spPr>
          <a:xfrm>
            <a:off x="4550168" y="4000500"/>
            <a:ext cx="430968" cy="345100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800" dirty="0">
                <a:solidFill>
                  <a:srgbClr val="FFFFFF"/>
                </a:solidFill>
                <a:latin typeface="Quicksand"/>
              </a:defRPr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50" name="Gestreifter Pfeil nach rechts 49">
            <a:extLst>
              <a:ext uri="{144019EB-A063-4154-8BAE-5B1A5181551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9B6226-8810-46C2-8995-498B8537D777}"/>
              </a:ext>
            </a:extLst>
          </p:cNvPr>
          <p:cNvSpPr/>
          <p:nvPr/>
        </p:nvSpPr>
        <p:spPr>
          <a:xfrm flipH="1">
            <a:off x="2911868" y="4000500"/>
            <a:ext cx="430968" cy="345100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800" dirty="0">
                <a:solidFill>
                  <a:srgbClr val="FFFFFF"/>
                </a:solidFill>
                <a:latin typeface="Quicksand"/>
              </a:defRPr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6890084" y="4804352"/>
            <a:ext cx="29960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dirty="0"/>
              <a:t>Work &amp; Slide: Simon Adamov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506284965"/>
      </p:ext>
      <p:ext uri="{B44AD135-EA8D-4190-8B39-43FB77EACA08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1699365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4" grpId="0" animBg="1"/>
      <p:bldP spid="35" grpId="0" animBg="1"/>
      <p:bldP spid="36" grpId="0" animBg="1"/>
      <p:bldP spid="38" grpId="0" autoUpdateAnimBg="0"/>
      <p:bldP spid="39" grpId="0" autoUpdateAnimBg="0"/>
      <p:bldP spid="40" grpId="0" autoUpdateAnimBg="0"/>
      <p:bldP spid="41" grpId="0" animBg="1" autoUpdateAnimBg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utoUpdateAnimBg="0"/>
      <p:bldP spid="49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ED2A1539-1256-4456-8453-3565AC94952E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B2E22DA-8D29-407A-8991-ED93D0BD8C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235514"/>
            <a:ext cx="8686799" cy="4885945"/>
          </a:xfrm>
          <a:prstGeom prst="rect">
            <a:avLst/>
          </a:prstGeom>
          <a:noFill/>
        </p:spPr>
      </p:pic>
      <p:sp>
        <p:nvSpPr>
          <p:cNvPr id="3" name="Textfeld 2"/>
          <p:cNvSpPr txBox="1"/>
          <p:nvPr/>
        </p:nvSpPr>
        <p:spPr>
          <a:xfrm>
            <a:off x="6890085" y="4804352"/>
            <a:ext cx="22539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dirty="0"/>
              <a:t>Work &amp; Slide: Simon Adamov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001491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5"/>
          </p:nvPr>
        </p:nvSpPr>
        <p:spPr>
          <a:xfrm>
            <a:off x="949234" y="966651"/>
            <a:ext cx="7758522" cy="3518263"/>
          </a:xfrm>
        </p:spPr>
        <p:txBody>
          <a:bodyPr/>
          <a:lstStyle/>
          <a:p>
            <a:r>
              <a:rPr lang="de-CH" dirty="0" err="1"/>
              <a:t>Use</a:t>
            </a:r>
            <a:r>
              <a:rPr lang="de-CH" dirty="0"/>
              <a:t> </a:t>
            </a:r>
            <a:r>
              <a:rPr lang="de-CH" dirty="0" err="1"/>
              <a:t>concentration</a:t>
            </a:r>
            <a:r>
              <a:rPr lang="de-CH" dirty="0"/>
              <a:t> </a:t>
            </a:r>
            <a:r>
              <a:rPr lang="de-CH" dirty="0" err="1"/>
              <a:t>difference</a:t>
            </a:r>
            <a:r>
              <a:rPr lang="de-CH" dirty="0"/>
              <a:t> Model – Observation </a:t>
            </a:r>
            <a:r>
              <a:rPr lang="de-CH" i="1" dirty="0" err="1"/>
              <a:t>somehow</a:t>
            </a:r>
            <a:r>
              <a:rPr lang="de-CH" i="1" dirty="0"/>
              <a:t>…</a:t>
            </a:r>
            <a:br>
              <a:rPr lang="de-CH" i="1" dirty="0"/>
            </a:br>
            <a:r>
              <a:rPr lang="de-CH" i="1" dirty="0"/>
              <a:t>=&gt; </a:t>
            </a:r>
            <a:r>
              <a:rPr lang="de-CH" dirty="0"/>
              <a:t>14-18 </a:t>
            </a:r>
            <a:r>
              <a:rPr lang="de-CH" dirty="0" err="1"/>
              <a:t>stations</a:t>
            </a:r>
            <a:r>
              <a:rPr lang="de-CH" dirty="0"/>
              <a:t> in </a:t>
            </a:r>
            <a:r>
              <a:rPr lang="de-CH" dirty="0" err="1"/>
              <a:t>Switzerland</a:t>
            </a:r>
            <a:r>
              <a:rPr lang="de-CH" dirty="0"/>
              <a:t> (+ </a:t>
            </a:r>
            <a:r>
              <a:rPr lang="de-CH" dirty="0" err="1"/>
              <a:t>AutoPollen</a:t>
            </a:r>
            <a:r>
              <a:rPr lang="de-CH" dirty="0"/>
              <a:t> </a:t>
            </a:r>
            <a:r>
              <a:rPr lang="de-CH" dirty="0" err="1"/>
              <a:t>network</a:t>
            </a:r>
            <a:r>
              <a:rPr lang="de-CH" dirty="0"/>
              <a:t>!)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pPr marL="0" indent="0">
              <a:buNone/>
            </a:pPr>
            <a:endParaRPr lang="de-CH" dirty="0"/>
          </a:p>
          <a:p>
            <a:r>
              <a:rPr lang="de-CH" dirty="0"/>
              <a:t>Attribution…? =&gt; Bias </a:t>
            </a:r>
            <a:r>
              <a:rPr lang="de-CH" dirty="0" err="1"/>
              <a:t>correction</a:t>
            </a:r>
            <a:r>
              <a:rPr lang="de-CH" dirty="0"/>
              <a:t> </a:t>
            </a:r>
          </a:p>
          <a:p>
            <a:r>
              <a:rPr lang="de-CH" dirty="0"/>
              <a:t>Chosen </a:t>
            </a:r>
            <a:r>
              <a:rPr lang="de-CH" dirty="0" err="1"/>
              <a:t>technical</a:t>
            </a:r>
            <a:r>
              <a:rPr lang="de-CH" dirty="0"/>
              <a:t> </a:t>
            </a:r>
            <a:r>
              <a:rPr lang="de-CH" dirty="0" err="1"/>
              <a:t>option</a:t>
            </a:r>
            <a:r>
              <a:rPr lang="de-CH" dirty="0"/>
              <a:t> (after </a:t>
            </a:r>
            <a:r>
              <a:rPr lang="de-CH" dirty="0" err="1"/>
              <a:t>many</a:t>
            </a:r>
            <a:r>
              <a:rPr lang="de-CH" dirty="0"/>
              <a:t> </a:t>
            </a:r>
            <a:r>
              <a:rPr lang="de-CH" dirty="0" err="1"/>
              <a:t>tests</a:t>
            </a:r>
            <a:r>
              <a:rPr lang="de-CH" dirty="0"/>
              <a:t>): </a:t>
            </a:r>
            <a:br>
              <a:rPr lang="de-CH" dirty="0"/>
            </a:br>
            <a:r>
              <a:rPr lang="de-CH" dirty="0" err="1"/>
              <a:t>apply</a:t>
            </a:r>
            <a:r>
              <a:rPr lang="de-CH" dirty="0"/>
              <a:t> </a:t>
            </a:r>
            <a:r>
              <a:rPr lang="de-CH" dirty="0" err="1"/>
              <a:t>every</a:t>
            </a:r>
            <a:r>
              <a:rPr lang="de-CH" dirty="0"/>
              <a:t> </a:t>
            </a:r>
            <a:r>
              <a:rPr lang="de-CH" dirty="0" err="1"/>
              <a:t>hour</a:t>
            </a:r>
            <a:r>
              <a:rPr lang="de-CH" dirty="0"/>
              <a:t> in </a:t>
            </a:r>
            <a:r>
              <a:rPr lang="de-CH" dirty="0" err="1"/>
              <a:t>the</a:t>
            </a:r>
            <a:r>
              <a:rPr lang="de-CH" dirty="0"/>
              <a:t> KENDA </a:t>
            </a:r>
            <a:r>
              <a:rPr lang="de-CH" dirty="0" err="1"/>
              <a:t>cycle</a:t>
            </a:r>
            <a:r>
              <a:rPr lang="de-CH" dirty="0"/>
              <a:t> </a:t>
            </a:r>
            <a:br>
              <a:rPr lang="de-CH" dirty="0"/>
            </a:br>
            <a:r>
              <a:rPr lang="de-CH" dirty="0">
                <a:solidFill>
                  <a:srgbClr val="FF0000"/>
                </a:solidFill>
              </a:rPr>
              <a:t>(</a:t>
            </a:r>
            <a:r>
              <a:rPr lang="de-CH" dirty="0" err="1">
                <a:solidFill>
                  <a:srgbClr val="FF0000"/>
                </a:solidFill>
              </a:rPr>
              <a:t>obs</a:t>
            </a:r>
            <a:r>
              <a:rPr lang="de-CH" dirty="0">
                <a:solidFill>
                  <a:srgbClr val="FF0000"/>
                </a:solidFill>
              </a:rPr>
              <a:t>/</a:t>
            </a:r>
            <a:r>
              <a:rPr lang="de-CH" dirty="0" err="1">
                <a:solidFill>
                  <a:srgbClr val="FF0000"/>
                </a:solidFill>
              </a:rPr>
              <a:t>mod</a:t>
            </a:r>
            <a:r>
              <a:rPr lang="de-CH" dirty="0">
                <a:solidFill>
                  <a:srgbClr val="FF0000"/>
                </a:solidFill>
              </a:rPr>
              <a:t> </a:t>
            </a:r>
            <a:r>
              <a:rPr lang="de-CH" baseline="-25000" dirty="0">
                <a:solidFill>
                  <a:srgbClr val="FF0000"/>
                </a:solidFill>
              </a:rPr>
              <a:t>past 120h</a:t>
            </a:r>
            <a:r>
              <a:rPr lang="de-CH" dirty="0">
                <a:solidFill>
                  <a:srgbClr val="FF0000"/>
                </a:solidFill>
              </a:rPr>
              <a:t>)^1/24 </a:t>
            </a:r>
            <a:r>
              <a:rPr lang="de-CH" dirty="0" err="1">
                <a:solidFill>
                  <a:srgbClr val="92D050"/>
                </a:solidFill>
              </a:rPr>
              <a:t>to</a:t>
            </a:r>
            <a:r>
              <a:rPr lang="de-CH" dirty="0">
                <a:solidFill>
                  <a:srgbClr val="92D050"/>
                </a:solidFill>
              </a:rPr>
              <a:t> </a:t>
            </a:r>
            <a:r>
              <a:rPr lang="de-CH" dirty="0" err="1">
                <a:solidFill>
                  <a:srgbClr val="92D050"/>
                </a:solidFill>
              </a:rPr>
              <a:t>the</a:t>
            </a:r>
            <a:r>
              <a:rPr lang="de-CH" dirty="0">
                <a:solidFill>
                  <a:srgbClr val="92D050"/>
                </a:solidFill>
              </a:rPr>
              <a:t> </a:t>
            </a:r>
            <a:r>
              <a:rPr lang="de-CH" dirty="0" err="1">
                <a:solidFill>
                  <a:srgbClr val="92D050"/>
                </a:solidFill>
              </a:rPr>
              <a:t>tuning</a:t>
            </a:r>
            <a:r>
              <a:rPr lang="de-CH" dirty="0">
                <a:solidFill>
                  <a:srgbClr val="92D050"/>
                </a:solidFill>
              </a:rPr>
              <a:t> </a:t>
            </a:r>
            <a:r>
              <a:rPr lang="de-CH" dirty="0" err="1">
                <a:solidFill>
                  <a:srgbClr val="92D050"/>
                </a:solidFill>
              </a:rPr>
              <a:t>factor</a:t>
            </a:r>
            <a:r>
              <a:rPr lang="de-CH" dirty="0">
                <a:solidFill>
                  <a:srgbClr val="92D050"/>
                </a:solidFill>
              </a:rPr>
              <a:t> at </a:t>
            </a:r>
            <a:r>
              <a:rPr lang="de-CH" dirty="0" err="1">
                <a:solidFill>
                  <a:srgbClr val="92D050"/>
                </a:solidFill>
              </a:rPr>
              <a:t>each</a:t>
            </a:r>
            <a:r>
              <a:rPr lang="de-CH" dirty="0">
                <a:solidFill>
                  <a:srgbClr val="92D050"/>
                </a:solidFill>
              </a:rPr>
              <a:t> </a:t>
            </a:r>
            <a:r>
              <a:rPr lang="de-CH" dirty="0" err="1">
                <a:solidFill>
                  <a:srgbClr val="92D050"/>
                </a:solidFill>
              </a:rPr>
              <a:t>station</a:t>
            </a:r>
            <a:r>
              <a:rPr lang="de-CH" dirty="0">
                <a:solidFill>
                  <a:srgbClr val="92D050"/>
                </a:solidFill>
              </a:rPr>
              <a:t> </a:t>
            </a:r>
            <a:r>
              <a:rPr lang="de-CH" dirty="0">
                <a:solidFill>
                  <a:srgbClr val="0070C0"/>
                </a:solidFill>
              </a:rPr>
              <a:t>+ </a:t>
            </a:r>
            <a:r>
              <a:rPr lang="de-CH" dirty="0" err="1">
                <a:solidFill>
                  <a:srgbClr val="0070C0"/>
                </a:solidFill>
              </a:rPr>
              <a:t>interpolate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onto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grid</a:t>
            </a:r>
            <a:endParaRPr lang="de-CH" dirty="0">
              <a:solidFill>
                <a:srgbClr val="0070C0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Use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real-time </a:t>
            </a:r>
            <a:r>
              <a:rPr lang="de-CH" dirty="0" err="1"/>
              <a:t>pollen</a:t>
            </a:r>
            <a:r>
              <a:rPr lang="de-CH" dirty="0"/>
              <a:t> </a:t>
            </a:r>
            <a:r>
              <a:rPr lang="de-CH" dirty="0" err="1"/>
              <a:t>data</a:t>
            </a:r>
            <a:r>
              <a:rPr lang="de-CH" dirty="0"/>
              <a:t> (2): Tuning </a:t>
            </a:r>
            <a:endParaRPr lang="en-US" dirty="0"/>
          </a:p>
        </p:txBody>
      </p:sp>
      <p:pic>
        <p:nvPicPr>
          <p:cNvPr id="51" name="Grafik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581150"/>
            <a:ext cx="3176291" cy="163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0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6876277" y="4133855"/>
            <a:ext cx="2055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/>
              <a:t>Adamov &amp; Pauling,</a:t>
            </a:r>
          </a:p>
          <a:p>
            <a:r>
              <a:rPr lang="de-CH" sz="1400" dirty="0" err="1"/>
              <a:t>Aerobiologia</a:t>
            </a:r>
            <a:r>
              <a:rPr lang="de-CH" sz="1400" dirty="0"/>
              <a:t>, </a:t>
            </a:r>
            <a:r>
              <a:rPr lang="de-CH" sz="1400" dirty="0" err="1"/>
              <a:t>submitted</a:t>
            </a:r>
            <a:endParaRPr lang="en-US" sz="1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40540"/>
            <a:ext cx="6324600" cy="500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35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/>
          <p:cNvGrpSpPr/>
          <p:nvPr/>
        </p:nvGrpSpPr>
        <p:grpSpPr>
          <a:xfrm>
            <a:off x="2362200" y="971550"/>
            <a:ext cx="4800600" cy="3810000"/>
            <a:chOff x="2362200" y="971550"/>
            <a:chExt cx="3920074" cy="2958469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2200" y="971550"/>
              <a:ext cx="3920074" cy="1112388"/>
            </a:xfrm>
            <a:prstGeom prst="rect">
              <a:avLst/>
            </a:prstGeom>
          </p:spPr>
        </p:pic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12160" y="2161696"/>
              <a:ext cx="2124361" cy="543441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32480" y="2804484"/>
              <a:ext cx="2083069" cy="529265"/>
            </a:xfrm>
            <a:prstGeom prst="rect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06976" y="3433096"/>
              <a:ext cx="2108304" cy="496923"/>
            </a:xfrm>
            <a:prstGeom prst="rect">
              <a:avLst/>
            </a:prstGeom>
          </p:spPr>
        </p:pic>
      </p:grpSp>
      <p:sp>
        <p:nvSpPr>
          <p:cNvPr id="3" name="Titel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de-CH" dirty="0" err="1"/>
              <a:t>Results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2676606" y="3592830"/>
            <a:ext cx="5116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/>
              <a:t>Hazel</a:t>
            </a:r>
            <a:endParaRPr lang="en-US" sz="1000" dirty="0"/>
          </a:p>
        </p:txBody>
      </p:sp>
      <p:sp>
        <p:nvSpPr>
          <p:cNvPr id="7" name="Textfeld 6"/>
          <p:cNvSpPr txBox="1"/>
          <p:nvPr/>
        </p:nvSpPr>
        <p:spPr>
          <a:xfrm>
            <a:off x="2590800" y="4312999"/>
            <a:ext cx="6607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/>
              <a:t>Grasses</a:t>
            </a:r>
            <a:endParaRPr lang="en-US" sz="1000" dirty="0"/>
          </a:p>
        </p:txBody>
      </p:sp>
      <p:sp>
        <p:nvSpPr>
          <p:cNvPr id="8" name="Textfeld 7"/>
          <p:cNvSpPr txBox="1"/>
          <p:nvPr/>
        </p:nvSpPr>
        <p:spPr>
          <a:xfrm>
            <a:off x="2683348" y="1944529"/>
            <a:ext cx="4828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/>
              <a:t>Alder</a:t>
            </a:r>
            <a:endParaRPr lang="en-US" sz="1000" dirty="0"/>
          </a:p>
        </p:txBody>
      </p:sp>
      <p:sp>
        <p:nvSpPr>
          <p:cNvPr id="9" name="Textfeld 8"/>
          <p:cNvSpPr txBox="1"/>
          <p:nvPr/>
        </p:nvSpPr>
        <p:spPr>
          <a:xfrm>
            <a:off x="2683348" y="2749550"/>
            <a:ext cx="4764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/>
              <a:t>Birch</a:t>
            </a:r>
            <a:endParaRPr lang="en-US" sz="1000" dirty="0"/>
          </a:p>
        </p:txBody>
      </p:sp>
      <p:sp>
        <p:nvSpPr>
          <p:cNvPr id="13" name="Textfeld 12"/>
          <p:cNvSpPr txBox="1"/>
          <p:nvPr/>
        </p:nvSpPr>
        <p:spPr>
          <a:xfrm>
            <a:off x="7042759" y="4141599"/>
            <a:ext cx="2055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/>
              <a:t>Adamov &amp; Pauling,</a:t>
            </a:r>
          </a:p>
          <a:p>
            <a:r>
              <a:rPr lang="de-CH" sz="1400" dirty="0" err="1"/>
              <a:t>Aerobiologia</a:t>
            </a:r>
            <a:r>
              <a:rPr lang="de-CH" sz="1400" dirty="0"/>
              <a:t>, </a:t>
            </a:r>
            <a:r>
              <a:rPr lang="de-CH" sz="1400" dirty="0" err="1"/>
              <a:t>submitted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80181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rPr lang="de-CH" dirty="0"/>
              <a:t>The </a:t>
            </a:r>
            <a:r>
              <a:rPr lang="de-CH" dirty="0" err="1"/>
              <a:t>whole</a:t>
            </a:r>
            <a:r>
              <a:rPr lang="de-CH" dirty="0"/>
              <a:t> </a:t>
            </a:r>
            <a:r>
              <a:rPr lang="de-CH" dirty="0" err="1"/>
              <a:t>information</a:t>
            </a:r>
            <a:r>
              <a:rPr lang="de-CH" dirty="0"/>
              <a:t> </a:t>
            </a:r>
            <a:r>
              <a:rPr lang="de-CH" dirty="0" err="1"/>
              <a:t>chain</a:t>
            </a:r>
            <a:r>
              <a:rPr lang="de-CH" dirty="0"/>
              <a:t> </a:t>
            </a:r>
            <a:r>
              <a:rPr lang="de-CH" dirty="0" err="1"/>
              <a:t>needs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be</a:t>
            </a:r>
            <a:r>
              <a:rPr lang="de-CH" dirty="0"/>
              <a:t> </a:t>
            </a:r>
            <a:r>
              <a:rPr lang="de-CH" dirty="0" err="1"/>
              <a:t>updated</a:t>
            </a:r>
            <a:r>
              <a:rPr lang="de-CH" dirty="0"/>
              <a:t> (</a:t>
            </a:r>
            <a:r>
              <a:rPr lang="de-CH" dirty="0" err="1"/>
              <a:t>from</a:t>
            </a:r>
            <a:r>
              <a:rPr lang="de-CH" dirty="0"/>
              <a:t> </a:t>
            </a:r>
            <a:r>
              <a:rPr lang="de-CH" dirty="0" err="1"/>
              <a:t>measurement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distrivbution</a:t>
            </a:r>
            <a:r>
              <a:rPr lang="de-CH" dirty="0"/>
              <a:t> </a:t>
            </a:r>
            <a:r>
              <a:rPr lang="de-CH" dirty="0" err="1"/>
              <a:t>channels</a:t>
            </a:r>
            <a:r>
              <a:rPr lang="de-CH" dirty="0"/>
              <a:t>) </a:t>
            </a:r>
          </a:p>
          <a:p>
            <a:endParaRPr lang="de-CH" dirty="0"/>
          </a:p>
          <a:p>
            <a:r>
              <a:rPr lang="de-CH" dirty="0"/>
              <a:t>Real-time </a:t>
            </a:r>
            <a:r>
              <a:rPr lang="de-CH" dirty="0" err="1"/>
              <a:t>pollen</a:t>
            </a:r>
            <a:r>
              <a:rPr lang="de-CH" dirty="0"/>
              <a:t> </a:t>
            </a:r>
            <a:r>
              <a:rPr lang="de-CH" dirty="0" err="1"/>
              <a:t>data</a:t>
            </a:r>
            <a:r>
              <a:rPr lang="de-CH" dirty="0"/>
              <a:t> </a:t>
            </a:r>
            <a:r>
              <a:rPr lang="de-CH" dirty="0" err="1"/>
              <a:t>used</a:t>
            </a:r>
            <a:r>
              <a:rPr lang="de-CH" dirty="0"/>
              <a:t> in COSMO-ART =&gt; </a:t>
            </a:r>
            <a:r>
              <a:rPr lang="de-CH" dirty="0">
                <a:solidFill>
                  <a:srgbClr val="FF0000"/>
                </a:solidFill>
              </a:rPr>
              <a:t>substantial </a:t>
            </a:r>
            <a:r>
              <a:rPr lang="de-CH" dirty="0" err="1">
                <a:solidFill>
                  <a:srgbClr val="FF0000"/>
                </a:solidFill>
              </a:rPr>
              <a:t>improvements</a:t>
            </a:r>
            <a:r>
              <a:rPr lang="de-CH" dirty="0">
                <a:solidFill>
                  <a:srgbClr val="FF0000"/>
                </a:solidFill>
              </a:rPr>
              <a:t> </a:t>
            </a:r>
            <a:r>
              <a:rPr lang="de-CH" dirty="0" err="1"/>
              <a:t>for</a:t>
            </a:r>
            <a:r>
              <a:rPr lang="de-CH" dirty="0"/>
              <a:t> Alder, Birch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Poaceae</a:t>
            </a:r>
            <a:r>
              <a:rPr lang="de-CH" dirty="0"/>
              <a:t>, not </a:t>
            </a:r>
            <a:r>
              <a:rPr lang="de-CH" dirty="0" err="1"/>
              <a:t>with</a:t>
            </a:r>
            <a:r>
              <a:rPr lang="de-CH" dirty="0"/>
              <a:t> </a:t>
            </a:r>
            <a:r>
              <a:rPr lang="de-CH" dirty="0" err="1"/>
              <a:t>hazel</a:t>
            </a:r>
            <a:r>
              <a:rPr lang="de-CH" dirty="0"/>
              <a:t> (</a:t>
            </a:r>
            <a:r>
              <a:rPr lang="de-CH" dirty="0" err="1"/>
              <a:t>yet</a:t>
            </a:r>
            <a:r>
              <a:rPr lang="de-CH" dirty="0"/>
              <a:t>) </a:t>
            </a:r>
          </a:p>
          <a:p>
            <a:endParaRPr lang="de-CH" dirty="0"/>
          </a:p>
          <a:p>
            <a:r>
              <a:rPr lang="de-CH" dirty="0"/>
              <a:t>Was </a:t>
            </a:r>
            <a:r>
              <a:rPr lang="de-CH" dirty="0" err="1"/>
              <a:t>used</a:t>
            </a:r>
            <a:r>
              <a:rPr lang="de-CH" dirty="0"/>
              <a:t> </a:t>
            </a:r>
            <a:r>
              <a:rPr lang="de-CH" dirty="0" err="1"/>
              <a:t>operationally</a:t>
            </a:r>
            <a:r>
              <a:rPr lang="de-CH" dirty="0"/>
              <a:t> </a:t>
            </a:r>
            <a:r>
              <a:rPr lang="de-CH" dirty="0" err="1"/>
              <a:t>already</a:t>
            </a:r>
            <a:r>
              <a:rPr lang="de-CH" dirty="0"/>
              <a:t> in 2022 </a:t>
            </a:r>
            <a:r>
              <a:rPr lang="de-CH" dirty="0" err="1"/>
              <a:t>by</a:t>
            </a:r>
            <a:r>
              <a:rPr lang="de-CH" dirty="0"/>
              <a:t> MeteoSwiss</a:t>
            </a:r>
          </a:p>
          <a:p>
            <a:endParaRPr lang="de-CH" dirty="0"/>
          </a:p>
          <a:p>
            <a:r>
              <a:rPr lang="de-CH" dirty="0"/>
              <a:t>COSMO-ART </a:t>
            </a:r>
            <a:r>
              <a:rPr lang="de-CH" dirty="0">
                <a:sym typeface="Wingdings" panose="05000000000000000000" pitchFamily="2" charset="2"/>
              </a:rPr>
              <a:t> ICON-ART</a:t>
            </a:r>
            <a:endParaRPr lang="de-CH" dirty="0"/>
          </a:p>
          <a:p>
            <a:endParaRPr lang="de-CH" dirty="0"/>
          </a:p>
          <a:p>
            <a:r>
              <a:rPr lang="de-CH" dirty="0"/>
              <a:t>Model </a:t>
            </a:r>
            <a:r>
              <a:rPr lang="de-CH" dirty="0" err="1"/>
              <a:t>domain</a:t>
            </a:r>
            <a:r>
              <a:rPr lang="de-CH" dirty="0"/>
              <a:t> Alps </a:t>
            </a:r>
            <a:r>
              <a:rPr lang="de-CH" dirty="0" err="1"/>
              <a:t>run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MeteoSwiss (COSMO </a:t>
            </a:r>
            <a:r>
              <a:rPr lang="de-CH" dirty="0">
                <a:sym typeface="Wingdings" panose="05000000000000000000" pitchFamily="2" charset="2"/>
              </a:rPr>
              <a:t> ICON)</a:t>
            </a:r>
            <a:endParaRPr lang="de-CH" dirty="0"/>
          </a:p>
          <a:p>
            <a:r>
              <a:rPr lang="de-CH" dirty="0"/>
              <a:t>Model </a:t>
            </a:r>
            <a:r>
              <a:rPr lang="de-CH" dirty="0" err="1"/>
              <a:t>domain</a:t>
            </a:r>
            <a:r>
              <a:rPr lang="de-CH" dirty="0"/>
              <a:t> Europe </a:t>
            </a:r>
            <a:r>
              <a:rPr lang="de-CH" dirty="0" err="1"/>
              <a:t>run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DWD (ICON)</a:t>
            </a:r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sz="1200" dirty="0"/>
              <a:t>	https://www.dwd.de/DE/leistungen/pollen/pollenforschung.html</a:t>
            </a:r>
            <a:endParaRPr lang="en-US" sz="1200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pPr marL="0" indent="0">
              <a:buNone/>
            </a:pPr>
            <a:endParaRPr lang="de-CH" dirty="0"/>
          </a:p>
          <a:p>
            <a:endParaRPr lang="de-CH" dirty="0"/>
          </a:p>
          <a:p>
            <a:pPr marL="0" indent="0">
              <a:buNone/>
            </a:pPr>
            <a:endParaRPr lang="de-CH" dirty="0"/>
          </a:p>
          <a:p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de-CH" dirty="0"/>
              <a:t>Take </a:t>
            </a:r>
            <a:r>
              <a:rPr lang="de-CH" dirty="0" err="1"/>
              <a:t>home</a:t>
            </a:r>
            <a:r>
              <a:rPr lang="de-CH" dirty="0"/>
              <a:t> </a:t>
            </a:r>
            <a:r>
              <a:rPr lang="de-CH" dirty="0" err="1"/>
              <a:t>messages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746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/>
          </p:nvPr>
        </p:nvSpPr>
        <p:spPr>
          <a:xfrm>
            <a:off x="1179829" y="1276065"/>
            <a:ext cx="2750726" cy="3104403"/>
          </a:xfrm>
        </p:spPr>
        <p:txBody>
          <a:bodyPr/>
          <a:lstStyle/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https://silam.fmi.fi/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used e.g. by Copernicus CAMS</a:t>
            </a:r>
          </a:p>
          <a:p>
            <a:pPr marL="0" indent="0">
              <a:buNone/>
            </a:pPr>
            <a:r>
              <a:rPr lang="en-US" sz="1200" dirty="0"/>
              <a:t>https://atmosphere.copernicus.eu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de-CH" dirty="0"/>
              <a:t>Other </a:t>
            </a:r>
            <a:r>
              <a:rPr lang="de-CH" dirty="0" err="1"/>
              <a:t>pollen</a:t>
            </a:r>
            <a:r>
              <a:rPr lang="de-CH" dirty="0"/>
              <a:t> </a:t>
            </a:r>
            <a:r>
              <a:rPr lang="de-CH" dirty="0" err="1"/>
              <a:t>dispersion</a:t>
            </a:r>
            <a:r>
              <a:rPr lang="de-CH" dirty="0"/>
              <a:t> </a:t>
            </a:r>
            <a:r>
              <a:rPr lang="de-CH" dirty="0" err="1"/>
              <a:t>module</a:t>
            </a:r>
            <a:r>
              <a:rPr lang="de-CH" dirty="0"/>
              <a:t> </a:t>
            </a:r>
            <a:r>
              <a:rPr lang="de-CH" dirty="0" err="1"/>
              <a:t>available</a:t>
            </a:r>
            <a:r>
              <a:rPr lang="de-CH" dirty="0"/>
              <a:t> in Europe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6873" y="1182217"/>
            <a:ext cx="3925800" cy="349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557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95072" y="131482"/>
            <a:ext cx="8772143" cy="4830661"/>
          </a:xfrm>
        </p:spPr>
        <p:txBody>
          <a:bodyPr/>
          <a:lstStyle/>
          <a:p>
            <a:r>
              <a:rPr lang="fr-CH" dirty="0"/>
              <a:t>Our publications on </a:t>
            </a:r>
            <a:r>
              <a:rPr lang="fr-CH" dirty="0" err="1"/>
              <a:t>automatic</a:t>
            </a:r>
            <a:r>
              <a:rPr lang="fr-CH" dirty="0"/>
              <a:t> pollen monitoring</a:t>
            </a:r>
          </a:p>
          <a:p>
            <a:pPr>
              <a:spcBef>
                <a:spcPts val="400"/>
              </a:spcBef>
            </a:pPr>
            <a:endParaRPr lang="fr-CH" sz="900" dirty="0"/>
          </a:p>
          <a:p>
            <a:pPr>
              <a:spcBef>
                <a:spcPts val="400"/>
              </a:spcBef>
            </a:pPr>
            <a:r>
              <a:rPr lang="lt-LT" sz="900" dirty="0"/>
              <a:t>Kawashima </a:t>
            </a:r>
            <a:r>
              <a:rPr lang="fr-CH" sz="900" dirty="0"/>
              <a:t>S, et al</a:t>
            </a:r>
            <a:r>
              <a:rPr lang="lt-LT" sz="900" dirty="0"/>
              <a:t>. </a:t>
            </a:r>
            <a:r>
              <a:rPr lang="fr-CH" sz="900" dirty="0"/>
              <a:t>2007. </a:t>
            </a:r>
            <a:r>
              <a:rPr lang="lt-LT" sz="900" dirty="0"/>
              <a:t>An algorithm and a device for counting airborne pollen automatically using laser optics. </a:t>
            </a:r>
            <a:r>
              <a:rPr lang="lt-LT" sz="900" dirty="0">
                <a:hlinkClick r:id="rId2"/>
              </a:rPr>
              <a:t>https://doi.org/10.1016/j.atmosenv.2007.09.019</a:t>
            </a:r>
            <a:endParaRPr lang="lt-LT" sz="900" dirty="0"/>
          </a:p>
          <a:p>
            <a:pPr>
              <a:spcBef>
                <a:spcPts val="400"/>
              </a:spcBef>
            </a:pPr>
            <a:r>
              <a:rPr lang="lt-LT" sz="900" dirty="0"/>
              <a:t>Crouzy B</a:t>
            </a:r>
            <a:r>
              <a:rPr lang="fr-CH" sz="900" dirty="0"/>
              <a:t>, et al</a:t>
            </a:r>
            <a:r>
              <a:rPr lang="lt-LT" sz="900" dirty="0"/>
              <a:t>. 2016. All-optical automatic pollen identification: towards an operational system. </a:t>
            </a:r>
            <a:r>
              <a:rPr lang="lt-LT" sz="900" dirty="0">
                <a:hlinkClick r:id="rId3"/>
              </a:rPr>
              <a:t>https://doi.org/10.1016/j.atmosenv.2016.05.062</a:t>
            </a:r>
            <a:endParaRPr lang="fr-CH" sz="900" dirty="0"/>
          </a:p>
          <a:p>
            <a:pPr>
              <a:spcBef>
                <a:spcPts val="400"/>
              </a:spcBef>
            </a:pPr>
            <a:r>
              <a:rPr lang="lt-LT" sz="900" dirty="0"/>
              <a:t>Kawashima S, </a:t>
            </a:r>
            <a:r>
              <a:rPr lang="fr-CH" sz="900" dirty="0"/>
              <a:t>et al</a:t>
            </a:r>
            <a:r>
              <a:rPr lang="lt-LT" sz="900" dirty="0"/>
              <a:t>. 2017. Automated pollen monitoring system using laser optics for observing seasonal changes </a:t>
            </a:r>
            <a:r>
              <a:rPr lang="fr-CH" sz="900" dirty="0"/>
              <a:t>…</a:t>
            </a:r>
            <a:r>
              <a:rPr lang="lt-LT" sz="900" dirty="0"/>
              <a:t> </a:t>
            </a:r>
            <a:r>
              <a:rPr lang="lt-LT" sz="900" dirty="0">
                <a:hlinkClick r:id="rId4"/>
              </a:rPr>
              <a:t>https://doi.org/10.1007/s10453-017-9474-6</a:t>
            </a:r>
            <a:endParaRPr lang="lt-LT" sz="900" dirty="0"/>
          </a:p>
          <a:p>
            <a:pPr>
              <a:spcBef>
                <a:spcPts val="400"/>
              </a:spcBef>
            </a:pPr>
            <a:r>
              <a:rPr lang="lt-LT" sz="900" dirty="0"/>
              <a:t>Fernández-Rodríguez S, </a:t>
            </a:r>
            <a:r>
              <a:rPr lang="fr-CH" sz="900" dirty="0"/>
              <a:t>et al</a:t>
            </a:r>
            <a:r>
              <a:rPr lang="lt-LT" sz="900" dirty="0"/>
              <a:t>. 2018. Comparison of fungal spores concentrations measured with wideband integrated </a:t>
            </a:r>
            <a:r>
              <a:rPr lang="fr-CH" sz="900" dirty="0"/>
              <a:t>…</a:t>
            </a:r>
            <a:r>
              <a:rPr lang="lt-LT" sz="900" dirty="0"/>
              <a:t> </a:t>
            </a:r>
            <a:r>
              <a:rPr lang="lt-LT" sz="900" dirty="0">
                <a:hlinkClick r:id="rId5"/>
              </a:rPr>
              <a:t>https://doi.org/10.1016/j.atmosenv.2017.11.038</a:t>
            </a:r>
            <a:endParaRPr lang="lt-LT" sz="900" dirty="0"/>
          </a:p>
          <a:p>
            <a:pPr>
              <a:spcBef>
                <a:spcPts val="400"/>
              </a:spcBef>
            </a:pPr>
            <a:r>
              <a:rPr lang="lt-LT" sz="900" dirty="0"/>
              <a:t>Šaulienė I, </a:t>
            </a:r>
            <a:r>
              <a:rPr lang="fr-CH" sz="900" dirty="0"/>
              <a:t>et al</a:t>
            </a:r>
            <a:r>
              <a:rPr lang="lt-LT" sz="900" dirty="0"/>
              <a:t>. 2019. Automatic pollen recognition with the Rapid-E particle counter: the first-level procedure</a:t>
            </a:r>
            <a:r>
              <a:rPr lang="fr-CH" sz="900" dirty="0"/>
              <a:t>…</a:t>
            </a:r>
            <a:r>
              <a:rPr lang="lt-LT" sz="900" dirty="0"/>
              <a:t> </a:t>
            </a:r>
            <a:r>
              <a:rPr lang="lt-LT" sz="900" dirty="0">
                <a:hlinkClick r:id="rId6"/>
              </a:rPr>
              <a:t>https://doi.org/10.5194/amt-12-3435-2019</a:t>
            </a:r>
            <a:endParaRPr lang="lt-LT" sz="900" dirty="0"/>
          </a:p>
          <a:p>
            <a:pPr>
              <a:spcBef>
                <a:spcPts val="400"/>
              </a:spcBef>
            </a:pPr>
            <a:r>
              <a:rPr lang="lt-LT" sz="900" dirty="0"/>
              <a:t>Oteros J, </a:t>
            </a:r>
            <a:r>
              <a:rPr lang="fr-CH" sz="900" dirty="0"/>
              <a:t>et al</a:t>
            </a:r>
            <a:r>
              <a:rPr lang="lt-LT" sz="900" dirty="0"/>
              <a:t>. 2019. Building an automatic pollen monitoring network (ePIN): Selection of optimal sites by clustering </a:t>
            </a:r>
            <a:r>
              <a:rPr lang="fr-CH" sz="900" dirty="0"/>
              <a:t>…</a:t>
            </a:r>
            <a:r>
              <a:rPr lang="lt-LT" sz="900" dirty="0"/>
              <a:t> </a:t>
            </a:r>
            <a:r>
              <a:rPr lang="lt-LT" sz="900" dirty="0">
                <a:hlinkClick r:id="rId7"/>
              </a:rPr>
              <a:t>https://doi.org/10.1016/j.scitotenv.2019.06.131</a:t>
            </a:r>
            <a:endParaRPr lang="lt-LT" sz="900" dirty="0"/>
          </a:p>
          <a:p>
            <a:pPr>
              <a:spcBef>
                <a:spcPts val="400"/>
              </a:spcBef>
            </a:pPr>
            <a:r>
              <a:rPr lang="lt-LT" sz="900" dirty="0"/>
              <a:t>Huffman JA, </a:t>
            </a:r>
            <a:r>
              <a:rPr lang="fr-CH" sz="900" dirty="0"/>
              <a:t>et al</a:t>
            </a:r>
            <a:r>
              <a:rPr lang="lt-LT" sz="900" dirty="0"/>
              <a:t>. 2019. Real-time sensing of bioaerosols: Review and current perspectives. </a:t>
            </a:r>
            <a:r>
              <a:rPr lang="lt-LT" sz="900" dirty="0">
                <a:hlinkClick r:id="rId8"/>
              </a:rPr>
              <a:t>https://doi.org/10.1080/02786826.2019.1664724</a:t>
            </a:r>
            <a:endParaRPr lang="lt-LT" sz="900" dirty="0"/>
          </a:p>
          <a:p>
            <a:pPr>
              <a:spcBef>
                <a:spcPts val="400"/>
              </a:spcBef>
            </a:pPr>
            <a:r>
              <a:rPr lang="lt-LT" sz="900" dirty="0"/>
              <a:t>Chappuis C, </a:t>
            </a:r>
            <a:r>
              <a:rPr lang="fr-CH" sz="900" dirty="0"/>
              <a:t>et al</a:t>
            </a:r>
            <a:r>
              <a:rPr lang="lt-LT" sz="900" dirty="0"/>
              <a:t>. 2019. Automatic pollen monitoring: first insights from real-time data</a:t>
            </a:r>
            <a:r>
              <a:rPr lang="fr-CH" sz="900" dirty="0"/>
              <a:t>. </a:t>
            </a:r>
            <a:r>
              <a:rPr lang="lt-LT" sz="900" dirty="0">
                <a:hlinkClick r:id="rId9"/>
              </a:rPr>
              <a:t>https://doi.org/10.1007/s10453-019-09619-6</a:t>
            </a:r>
            <a:endParaRPr lang="lt-LT" sz="900" dirty="0"/>
          </a:p>
          <a:p>
            <a:pPr>
              <a:spcBef>
                <a:spcPts val="400"/>
              </a:spcBef>
            </a:pPr>
            <a:r>
              <a:rPr lang="lt-LT" sz="900" dirty="0"/>
              <a:t>Sauvageat E, </a:t>
            </a:r>
            <a:r>
              <a:rPr lang="fr-CH" sz="900" dirty="0"/>
              <a:t>et al</a:t>
            </a:r>
            <a:r>
              <a:rPr lang="lt-LT" sz="900" dirty="0"/>
              <a:t>. 2020. Real-time pollen monitoring using digital holography. </a:t>
            </a:r>
            <a:r>
              <a:rPr lang="lt-LT" sz="900" dirty="0">
                <a:hlinkClick r:id="rId10"/>
              </a:rPr>
              <a:t>https://doi.org/10.5194/amt-13-1539-2020</a:t>
            </a:r>
            <a:endParaRPr lang="lt-LT" sz="900" dirty="0"/>
          </a:p>
          <a:p>
            <a:pPr>
              <a:spcBef>
                <a:spcPts val="400"/>
              </a:spcBef>
            </a:pPr>
            <a:r>
              <a:rPr lang="lt-LT" sz="900" dirty="0"/>
              <a:t>Clot B, </a:t>
            </a:r>
            <a:r>
              <a:rPr lang="fr-CH" sz="900" dirty="0"/>
              <a:t>et al</a:t>
            </a:r>
            <a:r>
              <a:rPr lang="lt-LT" sz="900" dirty="0"/>
              <a:t>. 2020. The EUMETNET AutoPollen Programme: establishing a prototype automatic pollen monitoring network </a:t>
            </a:r>
            <a:r>
              <a:rPr lang="fr-CH" sz="900" dirty="0"/>
              <a:t>..</a:t>
            </a:r>
            <a:r>
              <a:rPr lang="lt-LT" sz="900" dirty="0"/>
              <a:t>. </a:t>
            </a:r>
            <a:r>
              <a:rPr lang="lt-LT" sz="900" dirty="0">
                <a:hlinkClick r:id="rId11"/>
              </a:rPr>
              <a:t>https://doi.org/10.1007/s10453-020-09666-4</a:t>
            </a:r>
            <a:endParaRPr lang="lt-LT" sz="900" dirty="0"/>
          </a:p>
          <a:p>
            <a:pPr>
              <a:spcBef>
                <a:spcPts val="400"/>
              </a:spcBef>
            </a:pPr>
            <a:r>
              <a:rPr lang="lt-LT" sz="900" dirty="0"/>
              <a:t>Tummon F, </a:t>
            </a:r>
            <a:r>
              <a:rPr lang="fr-CH" sz="900" dirty="0"/>
              <a:t>et al</a:t>
            </a:r>
            <a:r>
              <a:rPr lang="lt-LT" sz="900" dirty="0"/>
              <a:t>. 2021. The need for Pan-European automatic pollen and fungal spore monitoring: a Stakeholder Workshop Position Paper. </a:t>
            </a:r>
            <a:r>
              <a:rPr lang="lt-LT" sz="900" dirty="0">
                <a:hlinkClick r:id="rId12"/>
              </a:rPr>
              <a:t>http://doi.org/10.1002/clt2.12015</a:t>
            </a:r>
            <a:endParaRPr lang="lt-LT" sz="900" dirty="0"/>
          </a:p>
          <a:p>
            <a:pPr>
              <a:spcBef>
                <a:spcPts val="400"/>
              </a:spcBef>
            </a:pPr>
            <a:r>
              <a:rPr lang="lt-LT" sz="900" dirty="0"/>
              <a:t>Adamov S, </a:t>
            </a:r>
            <a:r>
              <a:rPr lang="fr-CH" sz="900" dirty="0"/>
              <a:t>et al</a:t>
            </a:r>
            <a:r>
              <a:rPr lang="lt-LT" sz="900" dirty="0"/>
              <a:t>. 2021. On the measurement uncertainty of Hirst-type volumetric pollen and spore samplers. </a:t>
            </a:r>
            <a:r>
              <a:rPr lang="lt-LT" sz="900" dirty="0">
                <a:hlinkClick r:id="rId13"/>
              </a:rPr>
              <a:t>https://doi.org/10.1007/s10453-021-09724-5</a:t>
            </a:r>
            <a:endParaRPr lang="lt-LT" sz="900" dirty="0"/>
          </a:p>
          <a:p>
            <a:pPr>
              <a:spcBef>
                <a:spcPts val="400"/>
              </a:spcBef>
            </a:pPr>
            <a:r>
              <a:rPr lang="lt-LT" sz="900" dirty="0"/>
              <a:t>Tummon F, </a:t>
            </a:r>
            <a:r>
              <a:rPr lang="fr-CH" sz="900" dirty="0"/>
              <a:t>et al</a:t>
            </a:r>
            <a:r>
              <a:rPr lang="lt-LT" sz="900" dirty="0"/>
              <a:t>. </a:t>
            </a:r>
            <a:r>
              <a:rPr lang="fr-CH" sz="900" dirty="0"/>
              <a:t>2021.</a:t>
            </a:r>
            <a:r>
              <a:rPr lang="lt-LT" sz="900" dirty="0"/>
              <a:t>A</a:t>
            </a:r>
            <a:r>
              <a:rPr lang="fr-CH" sz="900" dirty="0"/>
              <a:t> first</a:t>
            </a:r>
            <a:r>
              <a:rPr lang="lt-LT" sz="900" dirty="0"/>
              <a:t> evaluation of multiple automatic pollen monitors</a:t>
            </a:r>
            <a:r>
              <a:rPr lang="fr-CH" sz="900" dirty="0"/>
              <a:t> </a:t>
            </a:r>
            <a:r>
              <a:rPr lang="fr-CH" sz="900" dirty="0" err="1"/>
              <a:t>run</a:t>
            </a:r>
            <a:r>
              <a:rPr lang="fr-CH" sz="900" dirty="0"/>
              <a:t> in </a:t>
            </a:r>
            <a:r>
              <a:rPr lang="fr-CH" sz="900" dirty="0" err="1"/>
              <a:t>parallel</a:t>
            </a:r>
            <a:r>
              <a:rPr lang="lt-LT" sz="900" dirty="0"/>
              <a:t>. </a:t>
            </a:r>
            <a:r>
              <a:rPr lang="lt-LT" sz="900" dirty="0">
                <a:hlinkClick r:id="rId14"/>
              </a:rPr>
              <a:t>https://doi.org/10.1007/s10453-021-09729-0</a:t>
            </a:r>
            <a:endParaRPr lang="lt-LT" sz="900" dirty="0"/>
          </a:p>
          <a:p>
            <a:pPr>
              <a:spcBef>
                <a:spcPts val="400"/>
              </a:spcBef>
            </a:pPr>
            <a:r>
              <a:rPr lang="lt-LT" sz="900" dirty="0"/>
              <a:t>Lieberherr G, </a:t>
            </a:r>
            <a:r>
              <a:rPr lang="fr-CH" sz="900" dirty="0"/>
              <a:t>et al</a:t>
            </a:r>
            <a:r>
              <a:rPr lang="lt-LT" sz="900" dirty="0"/>
              <a:t>. 2021. Assessment of real-time bioaerosol particle counters using reference chamber experiments</a:t>
            </a:r>
            <a:r>
              <a:rPr lang="fr-CH" sz="900" dirty="0"/>
              <a:t>.</a:t>
            </a:r>
            <a:r>
              <a:rPr lang="lt-LT" sz="900" dirty="0"/>
              <a:t> </a:t>
            </a:r>
            <a:r>
              <a:rPr lang="lt-LT" sz="900" dirty="0">
                <a:hlinkClick r:id="rId15"/>
              </a:rPr>
              <a:t>https://doi.org/10.5194/amt-14-7693-2021</a:t>
            </a:r>
            <a:endParaRPr lang="fr-CH" sz="900" dirty="0"/>
          </a:p>
          <a:p>
            <a:pPr>
              <a:spcBef>
                <a:spcPts val="400"/>
              </a:spcBef>
            </a:pPr>
            <a:r>
              <a:rPr lang="fr-CH" sz="900" dirty="0"/>
              <a:t>Buters J, et al. 2022. </a:t>
            </a:r>
            <a:r>
              <a:rPr lang="en-US" sz="900" dirty="0"/>
              <a:t>Automatic Detection of airborne Pollen: An Overview. </a:t>
            </a:r>
            <a:r>
              <a:rPr lang="en-US" sz="900" dirty="0">
                <a:hlinkClick r:id="rId16"/>
              </a:rPr>
              <a:t>https://doi.org/10.1007/s10453-022-09750-x</a:t>
            </a:r>
            <a:endParaRPr lang="fr-CH" sz="900" dirty="0"/>
          </a:p>
          <a:p>
            <a:pPr>
              <a:spcBef>
                <a:spcPts val="400"/>
              </a:spcBef>
            </a:pPr>
            <a:r>
              <a:rPr lang="lt-LT" sz="900" dirty="0"/>
              <a:t>Crouzy B, </a:t>
            </a:r>
            <a:r>
              <a:rPr lang="fr-CH" sz="900" dirty="0"/>
              <a:t>et al</a:t>
            </a:r>
            <a:r>
              <a:rPr lang="lt-LT" sz="900" dirty="0"/>
              <a:t>. 2022. False Positives: Handling them operationally for automatic pollen monitoring.</a:t>
            </a:r>
            <a:r>
              <a:rPr lang="fr-CH" sz="900" dirty="0"/>
              <a:t> </a:t>
            </a:r>
            <a:r>
              <a:rPr lang="fr-CH" sz="900" dirty="0">
                <a:hlinkClick r:id="rId17"/>
              </a:rPr>
              <a:t>https://doi.org/10.1007/s10453-022-09765-4</a:t>
            </a:r>
            <a:endParaRPr lang="fr-CH" sz="900" dirty="0"/>
          </a:p>
          <a:p>
            <a:pPr>
              <a:spcBef>
                <a:spcPts val="400"/>
              </a:spcBef>
            </a:pPr>
            <a:r>
              <a:rPr lang="lt-LT" sz="900" dirty="0"/>
              <a:t>Tummon</a:t>
            </a:r>
            <a:r>
              <a:rPr lang="fr-CH" sz="900" dirty="0"/>
              <a:t> </a:t>
            </a:r>
            <a:r>
              <a:rPr lang="lt-LT" sz="900" dirty="0"/>
              <a:t>F, </a:t>
            </a:r>
            <a:r>
              <a:rPr lang="fr-CH" sz="900" dirty="0"/>
              <a:t>et al</a:t>
            </a:r>
            <a:r>
              <a:rPr lang="lt-LT" sz="900" dirty="0"/>
              <a:t>. 2022. Towards standardisation of automatic pollen and fungal spore monitoring: Best practises and guidelines. </a:t>
            </a:r>
            <a:r>
              <a:rPr lang="lt-LT" sz="900" dirty="0">
                <a:hlinkClick r:id="rId18"/>
              </a:rPr>
              <a:t>https://doi.org/10.1007/s10453-022-09755-6</a:t>
            </a:r>
            <a:endParaRPr lang="fr-CH" sz="900" dirty="0"/>
          </a:p>
          <a:p>
            <a:pPr>
              <a:spcBef>
                <a:spcPts val="400"/>
              </a:spcBef>
            </a:pPr>
            <a:r>
              <a:rPr lang="lt-LT" sz="900" dirty="0"/>
              <a:t>Maya-Manzano</a:t>
            </a:r>
            <a:r>
              <a:rPr lang="fr-CH" sz="900" dirty="0"/>
              <a:t> J., et al.</a:t>
            </a:r>
            <a:r>
              <a:rPr lang="lt-LT" sz="900" dirty="0"/>
              <a:t> 2022</a:t>
            </a:r>
            <a:r>
              <a:rPr lang="fr-CH" sz="900" dirty="0"/>
              <a:t>.</a:t>
            </a:r>
            <a:r>
              <a:rPr lang="en-US" sz="900" dirty="0"/>
              <a:t> Towards European automatic </a:t>
            </a:r>
            <a:r>
              <a:rPr lang="en-US" sz="900" dirty="0" err="1"/>
              <a:t>bioaerosol</a:t>
            </a:r>
            <a:r>
              <a:rPr lang="en-US" sz="900" dirty="0"/>
              <a:t> monitoring: Comparison of 9 automatic pollen … </a:t>
            </a:r>
            <a:r>
              <a:rPr lang="lt-LT" sz="900" dirty="0">
                <a:hlinkClick r:id="rId19"/>
              </a:rPr>
              <a:t>https://doi.org/10.1016/j.scitotenv.2022.161220</a:t>
            </a:r>
            <a:endParaRPr lang="fr-CH" sz="900" dirty="0"/>
          </a:p>
          <a:p>
            <a:pPr>
              <a:spcBef>
                <a:spcPts val="400"/>
              </a:spcBef>
            </a:pPr>
            <a:r>
              <a:rPr lang="lt-LT" sz="900" dirty="0"/>
              <a:t>Erb S, </a:t>
            </a:r>
            <a:r>
              <a:rPr lang="fr-CH" sz="900" dirty="0"/>
              <a:t>et al</a:t>
            </a:r>
            <a:r>
              <a:rPr lang="lt-LT" sz="900" dirty="0"/>
              <a:t>. 202</a:t>
            </a:r>
            <a:r>
              <a:rPr lang="fr-CH" sz="900" dirty="0"/>
              <a:t>3</a:t>
            </a:r>
            <a:r>
              <a:rPr lang="lt-LT" sz="900" dirty="0"/>
              <a:t>. </a:t>
            </a:r>
            <a:r>
              <a:rPr lang="en-US" sz="900" dirty="0"/>
              <a:t>Automatic real-time monitoring of fungal spores: the case of Alternaria spp. </a:t>
            </a:r>
            <a:r>
              <a:rPr lang="lt-LT" sz="900" dirty="0">
                <a:hlinkClick r:id="rId20"/>
              </a:rPr>
              <a:t>https://doi.org/10.1007/s10453-023-09780-z</a:t>
            </a:r>
            <a:endParaRPr lang="fr-CH" sz="900" dirty="0"/>
          </a:p>
          <a:p>
            <a:pPr>
              <a:spcBef>
                <a:spcPts val="400"/>
              </a:spcBef>
            </a:pPr>
            <a:r>
              <a:rPr lang="fr-CH" sz="900" dirty="0"/>
              <a:t>Beggs PJ, et al. 2023. </a:t>
            </a:r>
            <a:r>
              <a:rPr lang="en-US" sz="900" dirty="0"/>
              <a:t>Climate change, airborne allergens, and three translational mitigation approaches. </a:t>
            </a:r>
            <a:r>
              <a:rPr lang="en-US" sz="900" dirty="0">
                <a:hlinkClick r:id="rId21"/>
              </a:rPr>
              <a:t>https://doi.org/10.1016/j.ebiom.2023.104478</a:t>
            </a:r>
            <a:endParaRPr lang="en-US" sz="900" dirty="0"/>
          </a:p>
          <a:p>
            <a:pPr>
              <a:spcBef>
                <a:spcPts val="400"/>
              </a:spcBef>
            </a:pPr>
            <a:endParaRPr lang="lt-LT" sz="900" dirty="0"/>
          </a:p>
        </p:txBody>
      </p:sp>
    </p:spTree>
    <p:extLst>
      <p:ext uri="{BB962C8B-B14F-4D97-AF65-F5344CB8AC3E}">
        <p14:creationId xmlns:p14="http://schemas.microsoft.com/office/powerpoint/2010/main" val="842211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91664" y="131482"/>
            <a:ext cx="8775551" cy="4830661"/>
          </a:xfrm>
        </p:spPr>
        <p:txBody>
          <a:bodyPr/>
          <a:lstStyle/>
          <a:p>
            <a:r>
              <a:rPr lang="fr-CH" sz="2400" dirty="0"/>
              <a:t>The Pollen Team @MeteoSwiss</a:t>
            </a:r>
          </a:p>
          <a:p>
            <a:endParaRPr lang="fr-CH" sz="2400" dirty="0"/>
          </a:p>
          <a:p>
            <a:endParaRPr lang="fr-CH" sz="2400" dirty="0"/>
          </a:p>
          <a:p>
            <a:endParaRPr lang="fr-CH" sz="2400" dirty="0"/>
          </a:p>
          <a:p>
            <a:endParaRPr lang="fr-CH" sz="2400" dirty="0"/>
          </a:p>
          <a:p>
            <a:endParaRPr lang="fr-CH" sz="2400" dirty="0"/>
          </a:p>
          <a:p>
            <a:endParaRPr lang="fr-CH" sz="2400" dirty="0"/>
          </a:p>
          <a:p>
            <a:endParaRPr lang="fr-CH" sz="2400" dirty="0"/>
          </a:p>
          <a:p>
            <a:endParaRPr lang="fr-CH" sz="2400" dirty="0"/>
          </a:p>
          <a:p>
            <a:endParaRPr lang="fr-CH" sz="2400" dirty="0"/>
          </a:p>
          <a:p>
            <a:pPr algn="r"/>
            <a:r>
              <a:rPr lang="fr-CH" sz="2400" dirty="0"/>
              <a:t>The Payerne pollen station</a:t>
            </a:r>
          </a:p>
          <a:p>
            <a:endParaRPr lang="lt-LT" sz="900" dirty="0"/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66083" y="888380"/>
            <a:ext cx="910961" cy="1007835"/>
            <a:chOff x="1982445" y="1032478"/>
            <a:chExt cx="1555465" cy="167498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96874" y="1032478"/>
              <a:ext cx="1137461" cy="124019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982445" y="2272677"/>
              <a:ext cx="1555465" cy="43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B. Clot</a:t>
              </a:r>
            </a:p>
          </p:txBody>
        </p:sp>
      </p:grp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800095" y="2298199"/>
            <a:ext cx="976415" cy="1012519"/>
            <a:chOff x="275096" y="1032478"/>
            <a:chExt cx="1667228" cy="168277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394" y="1032478"/>
              <a:ext cx="1246632" cy="124663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75096" y="2280462"/>
              <a:ext cx="1667228" cy="434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S. </a:t>
              </a:r>
              <a:r>
                <a:rPr lang="en-GB" sz="1100" dirty="0" err="1"/>
                <a:t>Adamov</a:t>
              </a:r>
              <a:endParaRPr lang="en-GB" sz="1100" dirty="0"/>
            </a:p>
          </p:txBody>
        </p:sp>
      </p:grp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935184" y="888380"/>
            <a:ext cx="910961" cy="1006441"/>
            <a:chOff x="5165684" y="814984"/>
            <a:chExt cx="1555465" cy="167267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4475" y="814984"/>
              <a:ext cx="1237884" cy="1237884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165684" y="2052869"/>
              <a:ext cx="1555465" cy="434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B. </a:t>
              </a:r>
              <a:r>
                <a:rPr lang="en-GB" sz="1100" dirty="0" err="1"/>
                <a:t>Crouzy</a:t>
              </a:r>
              <a:endParaRPr lang="en-GB" sz="1100" dirty="0"/>
            </a:p>
          </p:txBody>
        </p:sp>
      </p:grp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2654336" y="888380"/>
            <a:ext cx="1078438" cy="1006441"/>
            <a:chOff x="7168097" y="814984"/>
            <a:chExt cx="1841432" cy="167267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69872" y="814984"/>
              <a:ext cx="1237884" cy="1237884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168097" y="2052868"/>
              <a:ext cx="1841432" cy="434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G. </a:t>
              </a:r>
              <a:r>
                <a:rPr lang="en-GB" sz="1100" dirty="0" err="1"/>
                <a:t>Lieberherr</a:t>
              </a:r>
              <a:endParaRPr lang="en-GB" sz="1100" dirty="0"/>
            </a:p>
          </p:txBody>
        </p:sp>
      </p:grp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977044" y="2298199"/>
            <a:ext cx="910961" cy="998710"/>
            <a:chOff x="2460232" y="2638858"/>
            <a:chExt cx="1555465" cy="1659821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19023" y="2638858"/>
              <a:ext cx="1237884" cy="1237884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2460232" y="3863892"/>
              <a:ext cx="1555465" cy="434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A. Pauling</a:t>
              </a:r>
            </a:p>
          </p:txBody>
        </p:sp>
      </p:grp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114490" y="2298199"/>
            <a:ext cx="910961" cy="1006441"/>
            <a:chOff x="696921" y="2686104"/>
            <a:chExt cx="1555465" cy="167267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5712" y="2686104"/>
              <a:ext cx="1237884" cy="1237884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96921" y="3923989"/>
              <a:ext cx="1555465" cy="434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R. Gehrig</a:t>
              </a:r>
            </a:p>
          </p:txBody>
        </p:sp>
      </p:grpSp>
      <p:grpSp>
        <p:nvGrpSpPr>
          <p:cNvPr id="22" name="Group 21"/>
          <p:cNvGrpSpPr>
            <a:grpSpLocks noChangeAspect="1"/>
          </p:cNvGrpSpPr>
          <p:nvPr/>
        </p:nvGrpSpPr>
        <p:grpSpPr>
          <a:xfrm>
            <a:off x="1792652" y="888380"/>
            <a:ext cx="942581" cy="999879"/>
            <a:chOff x="4079632" y="3210015"/>
            <a:chExt cx="1609456" cy="1661764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93379" y="3210015"/>
              <a:ext cx="1226644" cy="1226644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4079632" y="4436992"/>
              <a:ext cx="1609456" cy="434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F. </a:t>
              </a:r>
              <a:r>
                <a:rPr lang="en-GB" sz="1100" dirty="0" err="1"/>
                <a:t>Tummon</a:t>
              </a:r>
              <a:endParaRPr lang="en-GB" sz="1100" dirty="0"/>
            </a:p>
          </p:txBody>
        </p:sp>
      </p:grp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1858270" y="3654407"/>
            <a:ext cx="959655" cy="1013416"/>
            <a:chOff x="714338" y="3191458"/>
            <a:chExt cx="1476392" cy="1559106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2325" y="3191458"/>
              <a:ext cx="1160418" cy="116255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714338" y="4348086"/>
              <a:ext cx="1476392" cy="402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F. </a:t>
              </a:r>
              <a:r>
                <a:rPr lang="en-GB" sz="1100" dirty="0" err="1"/>
                <a:t>Vuillemin</a:t>
              </a:r>
              <a:endParaRPr lang="en-GB" sz="1100" dirty="0"/>
            </a:p>
          </p:txBody>
        </p:sp>
      </p:grpSp>
      <p:grpSp>
        <p:nvGrpSpPr>
          <p:cNvPr id="28" name="Group 27"/>
          <p:cNvGrpSpPr>
            <a:grpSpLocks noChangeAspect="1"/>
          </p:cNvGrpSpPr>
          <p:nvPr/>
        </p:nvGrpSpPr>
        <p:grpSpPr>
          <a:xfrm>
            <a:off x="2628608" y="3654409"/>
            <a:ext cx="1223801" cy="1006054"/>
            <a:chOff x="1953450" y="3204787"/>
            <a:chExt cx="1882770" cy="1547776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16531" y="3204787"/>
              <a:ext cx="1156612" cy="1156612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1953450" y="4350086"/>
              <a:ext cx="1882770" cy="402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A.M. </a:t>
              </a:r>
              <a:r>
                <a:rPr lang="en-GB" sz="1100" dirty="0" err="1"/>
                <a:t>Rachoud</a:t>
              </a:r>
              <a:endParaRPr lang="en-GB" sz="1100" dirty="0"/>
            </a:p>
          </p:txBody>
        </p:sp>
      </p:grpSp>
      <p:grpSp>
        <p:nvGrpSpPr>
          <p:cNvPr id="31" name="Group 30"/>
          <p:cNvGrpSpPr>
            <a:grpSpLocks noChangeAspect="1"/>
          </p:cNvGrpSpPr>
          <p:nvPr/>
        </p:nvGrpSpPr>
        <p:grpSpPr>
          <a:xfrm>
            <a:off x="114489" y="3654409"/>
            <a:ext cx="910961" cy="1009111"/>
            <a:chOff x="3740646" y="3244990"/>
            <a:chExt cx="1401478" cy="1552480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6961" y="3244990"/>
              <a:ext cx="1150003" cy="1150003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3740646" y="4394993"/>
              <a:ext cx="1401478" cy="402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C. </a:t>
              </a:r>
              <a:r>
                <a:rPr lang="en-GB" sz="1100" dirty="0" err="1"/>
                <a:t>Sallin</a:t>
              </a:r>
              <a:endParaRPr lang="en-GB" sz="1100" dirty="0"/>
            </a:p>
          </p:txBody>
        </p:sp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932455" y="3654407"/>
            <a:ext cx="1047101" cy="1006070"/>
            <a:chOff x="5220527" y="3244990"/>
            <a:chExt cx="1610924" cy="1547803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0988" y="3244990"/>
              <a:ext cx="1150003" cy="115000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5220527" y="4390315"/>
              <a:ext cx="1610924" cy="402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M.J. Graber</a:t>
              </a:r>
            </a:p>
          </p:txBody>
        </p:sp>
      </p:grpSp>
      <p:grpSp>
        <p:nvGrpSpPr>
          <p:cNvPr id="37" name="Group 36"/>
          <p:cNvGrpSpPr>
            <a:grpSpLocks noChangeAspect="1"/>
          </p:cNvGrpSpPr>
          <p:nvPr/>
        </p:nvGrpSpPr>
        <p:grpSpPr>
          <a:xfrm>
            <a:off x="3671704" y="888380"/>
            <a:ext cx="910961" cy="985603"/>
            <a:chOff x="2808787" y="1051701"/>
            <a:chExt cx="1401478" cy="1516313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14154" y="1051701"/>
              <a:ext cx="1132874" cy="1132874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2808787" y="2165537"/>
              <a:ext cx="1401478" cy="402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S. Erb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699656" y="3654408"/>
            <a:ext cx="959655" cy="1004127"/>
            <a:chOff x="4825885" y="3673596"/>
            <a:chExt cx="959655" cy="1004127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30470" y="3673596"/>
              <a:ext cx="750486" cy="750486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825885" y="4416113"/>
              <a:ext cx="95965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/>
                <a:t>R. Bersier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0356" y="1910210"/>
            <a:ext cx="3734033" cy="280052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476" t="9723" r="23441" b="31828"/>
          <a:stretch/>
        </p:blipFill>
        <p:spPr>
          <a:xfrm>
            <a:off x="5461958" y="0"/>
            <a:ext cx="3405774" cy="232484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545270313"/>
      </p:ext>
    </p:extLst>
  </p:cSld>
  <p:clrMapOvr>
    <a:masterClrMapping/>
  </p:clrMapOvr>
</p:sld>
</file>

<file path=ppt/theme/theme1.xml><?xml version="1.0" encoding="utf-8"?>
<a:theme xmlns:a="http://schemas.openxmlformats.org/drawingml/2006/main" name="1_Kreuzraster komplett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7D6E5F"/>
      </a:lt2>
      <a:accent1>
        <a:srgbClr val="FF0000"/>
      </a:accent1>
      <a:accent2>
        <a:srgbClr val="7D6E5F"/>
      </a:accent2>
      <a:accent3>
        <a:srgbClr val="5A735F"/>
      </a:accent3>
      <a:accent4>
        <a:srgbClr val="000000"/>
      </a:accent4>
      <a:accent5>
        <a:srgbClr val="DAEDEF"/>
      </a:accent5>
      <a:accent6>
        <a:srgbClr val="FAB45F"/>
      </a:accent6>
      <a:hlink>
        <a:srgbClr val="000000"/>
      </a:hlink>
      <a:folHlink>
        <a:srgbClr val="0000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en_Format_16-9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7D6E5F"/>
      </a:lt2>
      <a:accent1>
        <a:srgbClr val="FF0000"/>
      </a:accent1>
      <a:accent2>
        <a:srgbClr val="7D6E5F"/>
      </a:accent2>
      <a:accent3>
        <a:srgbClr val="5A735F"/>
      </a:accent3>
      <a:accent4>
        <a:srgbClr val="000000"/>
      </a:accent4>
      <a:accent5>
        <a:srgbClr val="DAEDEF"/>
      </a:accent5>
      <a:accent6>
        <a:srgbClr val="FAB45F"/>
      </a:accent6>
      <a:hlink>
        <a:srgbClr val="000000"/>
      </a:hlink>
      <a:folHlink>
        <a:srgbClr val="0000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en_Format_16-9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7D6E5F"/>
      </a:lt2>
      <a:accent1>
        <a:srgbClr val="FF0000"/>
      </a:accent1>
      <a:accent2>
        <a:srgbClr val="7D6E5F"/>
      </a:accent2>
      <a:accent3>
        <a:srgbClr val="5A735F"/>
      </a:accent3>
      <a:accent4>
        <a:srgbClr val="000000"/>
      </a:accent4>
      <a:accent5>
        <a:srgbClr val="DAEDEF"/>
      </a:accent5>
      <a:accent6>
        <a:srgbClr val="FAB45F"/>
      </a:accent6>
      <a:hlink>
        <a:srgbClr val="000000"/>
      </a:hlink>
      <a:folHlink>
        <a:srgbClr val="0000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en_Format_16-9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7D6E5F"/>
      </a:lt2>
      <a:accent1>
        <a:srgbClr val="FF0000"/>
      </a:accent1>
      <a:accent2>
        <a:srgbClr val="7D6E5F"/>
      </a:accent2>
      <a:accent3>
        <a:srgbClr val="5A735F"/>
      </a:accent3>
      <a:accent4>
        <a:srgbClr val="000000"/>
      </a:accent4>
      <a:accent5>
        <a:srgbClr val="DAEDEF"/>
      </a:accent5>
      <a:accent6>
        <a:srgbClr val="FAB45F"/>
      </a:accent6>
      <a:hlink>
        <a:srgbClr val="000000"/>
      </a:hlink>
      <a:folHlink>
        <a:srgbClr val="0000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en_Format_16-9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7D6E5F"/>
      </a:lt2>
      <a:accent1>
        <a:srgbClr val="FF0000"/>
      </a:accent1>
      <a:accent2>
        <a:srgbClr val="7D6E5F"/>
      </a:accent2>
      <a:accent3>
        <a:srgbClr val="5A735F"/>
      </a:accent3>
      <a:accent4>
        <a:srgbClr val="000000"/>
      </a:accent4>
      <a:accent5>
        <a:srgbClr val="DAEDEF"/>
      </a:accent5>
      <a:accent6>
        <a:srgbClr val="FAB45F"/>
      </a:accent6>
      <a:hlink>
        <a:srgbClr val="000000"/>
      </a:hlink>
      <a:folHlink>
        <a:srgbClr val="0000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en_Format_16-9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7D6E5F"/>
      </a:lt2>
      <a:accent1>
        <a:srgbClr val="FF0000"/>
      </a:accent1>
      <a:accent2>
        <a:srgbClr val="7D6E5F"/>
      </a:accent2>
      <a:accent3>
        <a:srgbClr val="5A735F"/>
      </a:accent3>
      <a:accent4>
        <a:srgbClr val="000000"/>
      </a:accent4>
      <a:accent5>
        <a:srgbClr val="DAEDEF"/>
      </a:accent5>
      <a:accent6>
        <a:srgbClr val="FAB45F"/>
      </a:accent6>
      <a:hlink>
        <a:srgbClr val="000000"/>
      </a:hlink>
      <a:folHlink>
        <a:srgbClr val="0000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en_Format_16-9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7D6E5F"/>
      </a:lt2>
      <a:accent1>
        <a:srgbClr val="FF0000"/>
      </a:accent1>
      <a:accent2>
        <a:srgbClr val="7D6E5F"/>
      </a:accent2>
      <a:accent3>
        <a:srgbClr val="5A735F"/>
      </a:accent3>
      <a:accent4>
        <a:srgbClr val="000000"/>
      </a:accent4>
      <a:accent5>
        <a:srgbClr val="DAEDEF"/>
      </a:accent5>
      <a:accent6>
        <a:srgbClr val="FAB45F"/>
      </a:accent6>
      <a:hlink>
        <a:srgbClr val="000000"/>
      </a:hlink>
      <a:folHlink>
        <a:srgbClr val="0000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711EB1397DA214C991D0114E1C6705F" ma:contentTypeVersion="1" ma:contentTypeDescription="Ein neues Dokument erstellen." ma:contentTypeScope="" ma:versionID="4f497952251489acb7320a0ddcdc69ee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5e9f62132f8a72b8ccdf838efe357e2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Geplantes Startdatum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Geplantes Enddatum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 ma:readOnly="tru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B470CE0D-FADF-4C0F-90CA-E3B937E9A86B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EE9CD66-01A1-48D3-A44D-6CE4965594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F031FF-B88D-427D-A541-B3BADEC17D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en_Format_16-9</Template>
  <TotalTime>8</TotalTime>
  <Words>1480</Words>
  <Application>Microsoft Office PowerPoint</Application>
  <PresentationFormat>Affichage à l'écran (16:9)</PresentationFormat>
  <Paragraphs>198</Paragraphs>
  <Slides>19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19</vt:i4>
      </vt:variant>
    </vt:vector>
  </HeadingPairs>
  <TitlesOfParts>
    <vt:vector size="32" baseType="lpstr">
      <vt:lpstr>Arial</vt:lpstr>
      <vt:lpstr>Quicksand</vt:lpstr>
      <vt:lpstr>Roboto Light</vt:lpstr>
      <vt:lpstr>Symbol</vt:lpstr>
      <vt:lpstr>Times</vt:lpstr>
      <vt:lpstr>Wingdings</vt:lpstr>
      <vt:lpstr>1_Kreuzraster komplett</vt:lpstr>
      <vt:lpstr>2_en_Format_16-9</vt:lpstr>
      <vt:lpstr>4_en_Format_16-9</vt:lpstr>
      <vt:lpstr>3_en_Format_16-9</vt:lpstr>
      <vt:lpstr>5_en_Format_16-9</vt:lpstr>
      <vt:lpstr>en_Format_16-9</vt:lpstr>
      <vt:lpstr>1_en_Format_16-9</vt:lpstr>
      <vt:lpstr>De SwissPollen au modèle de dispersion et prévision pollinique en Suisse</vt:lpstr>
      <vt:lpstr>Benefits of automatic pollen monitoring</vt:lpstr>
      <vt:lpstr>Project Swiss automatic pollen monitoring network</vt:lpstr>
      <vt:lpstr>Swisens Poleno</vt:lpstr>
      <vt:lpstr>Bioaerosol classification using deep learning</vt:lpstr>
      <vt:lpstr>Optimization of the network representativity: 14 18+ sites</vt:lpstr>
      <vt:lpstr>Validation and calibration @ Federal Institute of Metrology METAS</vt:lpstr>
      <vt:lpstr>Pollen information on meteoswiss.ch and   pollenetallergie.ch </vt:lpstr>
      <vt:lpstr>Adaptation of the forecasting model COSMO</vt:lpstr>
      <vt:lpstr>The COSMO-ART pollen module</vt:lpstr>
      <vt:lpstr>Use of real-time pollen data (1): Phenology </vt:lpstr>
      <vt:lpstr>Présentation PowerPoint</vt:lpstr>
      <vt:lpstr>Use of real-time pollen data (2): Tuning </vt:lpstr>
      <vt:lpstr>Présentation PowerPoint</vt:lpstr>
      <vt:lpstr>Results</vt:lpstr>
      <vt:lpstr>Take home messages</vt:lpstr>
      <vt:lpstr>Other pollen dispersion module available in Europe</vt:lpstr>
      <vt:lpstr>Présentation PowerPoint</vt:lpstr>
      <vt:lpstr>Présentation PowerPoint</vt:lpstr>
    </vt:vector>
  </TitlesOfParts>
  <Company>MeteoSwiss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Clot Bernard</dc:creator>
  <cp:lastModifiedBy>Arnaud Deschamps</cp:lastModifiedBy>
  <cp:revision>314</cp:revision>
  <cp:lastPrinted>2020-11-16T09:57:29Z</cp:lastPrinted>
  <dcterms:created xsi:type="dcterms:W3CDTF">2020-11-11T13:08:32Z</dcterms:created>
  <dcterms:modified xsi:type="dcterms:W3CDTF">2023-03-28T06:51:45Z</dcterms:modified>
</cp:coreProperties>
</file>