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938" r:id="rId2"/>
    <p:sldId id="919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9AC80-B7FB-4AD1-A93A-3F41CC622E06}" type="datetimeFigureOut">
              <a:rPr lang="fr-FR" smtClean="0"/>
              <a:t>17/03/2023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41626-79AD-4A3B-9BD4-6468B45DE5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74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E16231-1F04-4023-9D2C-3CF4A93A6B4D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500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12 foyers </a:t>
            </a:r>
            <a:r>
              <a:rPr lang="fr-FR"/>
              <a:t>14 communes</a:t>
            </a:r>
            <a:endParaRPr lang="fr-FR" sz="1800" kern="1400" dirty="0">
              <a:ln>
                <a:noFill/>
              </a:ln>
              <a:solidFill>
                <a:srgbClr val="000000"/>
              </a:solidFill>
              <a:effectLst/>
              <a:latin typeface="Minion Pro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AC8E9-1CF6-4B28-86B1-DB865657185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941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1AF66-6BC7-4B08-BA39-E04579189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B22D20-533F-4554-8A67-AEB39BEF4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60B64-69A2-42B9-9F15-4B2C122DA4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656B4A-D70C-471B-B4A6-45410E953FFE}" type="datetimeFigureOut">
              <a:rPr lang="fr-FR" smtClean="0"/>
              <a:t>17/03/2023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AA1967-6B3A-4887-860A-AB8FC3EDA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18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5">
            <a:extLst>
              <a:ext uri="{FF2B5EF4-FFF2-40B4-BE49-F238E27FC236}">
                <a16:creationId xmlns:a16="http://schemas.microsoft.com/office/drawing/2014/main" id="{89687875-2D2D-4872-BC6E-7591E688AB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39700" y="-82549"/>
            <a:ext cx="12512675" cy="4547458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8A5777BD-FAF7-4943-B247-4DBE09242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205" y="3067136"/>
            <a:ext cx="8783596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Filson Pro Medium" panose="02000000000000000000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83763D2B-EBCA-4587-9892-F92B73EB3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0205" y="4586717"/>
            <a:ext cx="8783595" cy="69453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67A8C9FE-E068-4E84-99CD-29FC9529F0E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570205" y="5403063"/>
            <a:ext cx="8783595" cy="694538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1">
                <a:latin typeface="Source Sans Pro Light" panose="020B04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197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89406-6280-4BF5-9C73-83BDFC0C7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0F9378-33FD-4D1A-8193-EF9380313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C021A6-3259-415F-AED5-E5B63AF62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109BDC-A09C-4E67-8140-7A0BFCE52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35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EC0D4E-2F63-4E2B-B611-54CCA9C5B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F4A810-6507-462D-A538-F011AE0C8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C6FC2A-0593-4814-A461-DD57E4FC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D93DD0-2C34-4618-85B2-EACC8113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41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4E2D7-ED2E-40DF-8267-090DBE1E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7EB975-A12B-4B92-A358-7E51B6892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24E03B-2B37-4ADB-8037-51D21424F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87681C-92F7-44D7-BAD6-F43052E1A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85985F-80D3-4B46-B2EC-FE020770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4416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461CEC-FDBA-4BB1-822D-6EDC7E4AF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B72207-687D-413F-8E02-682967AE7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AFC3F9-455F-41DA-8A17-D5ED8D2B0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FE5B80-4EE7-4B58-A771-70CCCDB39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189CC6A-673D-4E62-B541-3F6FB2085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BD1A9F8-3713-464E-AA58-AD10638FA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B595BE6-6E64-460A-AD55-78A4958AD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13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C2C5F3-50CB-4F34-B467-84D78A5C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DC5499-C16E-4B2B-8E0E-7ADDCC664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FA4581E-82E0-4DD8-9241-72B788FAC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43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8AD59E-E79F-46DD-9891-3348C4A91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DA4C08-B8AF-4D9F-A279-3CA62A08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0928708F-7153-4017-910D-C3280028A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2783"/>
            <a:ext cx="105156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28A43B-8324-4E49-9E70-438AA2999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74" y="558527"/>
            <a:ext cx="3396252" cy="339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5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7D273D-9D7C-4ADA-B2B1-92BF2021C3C3}"/>
              </a:ext>
            </a:extLst>
          </p:cNvPr>
          <p:cNvSpPr/>
          <p:nvPr/>
        </p:nvSpPr>
        <p:spPr>
          <a:xfrm>
            <a:off x="0" y="928914"/>
            <a:ext cx="12274550" cy="4891315"/>
          </a:xfrm>
          <a:prstGeom prst="rect">
            <a:avLst/>
          </a:prstGeom>
          <a:solidFill>
            <a:schemeClr val="tx1">
              <a:lumMod val="95000"/>
              <a:lumOff val="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011FB352-6E4E-4E1E-8BE2-12B5BD75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9051"/>
            <a:ext cx="10515600" cy="1325563"/>
          </a:xfrm>
        </p:spPr>
        <p:txBody>
          <a:bodyPr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643B5592-855E-44BA-8CBE-B58F800F952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704202" y="4624614"/>
            <a:ext cx="8783595" cy="986063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C53C12-BFF1-4EC1-91AF-354C709DE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04" y="850707"/>
            <a:ext cx="2504190" cy="250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04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plante, feuille, fougère&#10;&#10;Description générée automatiquement">
            <a:extLst>
              <a:ext uri="{FF2B5EF4-FFF2-40B4-BE49-F238E27FC236}">
                <a16:creationId xmlns:a16="http://schemas.microsoft.com/office/drawing/2014/main" id="{45E31707-9AF6-4FB6-8E41-643ECFF75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141" y="-685802"/>
            <a:ext cx="6262573" cy="941000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7929B9-D0EC-4174-B1DA-6DFFC891DF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85802"/>
            <a:ext cx="6147142" cy="9220714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D315241C-BADE-47ED-9E54-C2DD5A29A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71" y="488150"/>
            <a:ext cx="10515600" cy="694538"/>
          </a:xfrm>
        </p:spPr>
        <p:txBody>
          <a:bodyPr anchor="b" anchorCtr="0">
            <a:normAutofit/>
          </a:bodyPr>
          <a:lstStyle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D6EDDBCF-0F85-4BBB-912F-3E72BA901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571" y="1182688"/>
            <a:ext cx="8783595" cy="694538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AACCEFF5-4221-4B99-8D33-66102D8EF80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99571" y="1999034"/>
            <a:ext cx="8783595" cy="694538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b="1">
                <a:latin typeface="Source Sans Pro Light" panose="020B04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88D865A-3309-49A6-8DEA-756EC6A2D2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9571" y="2815380"/>
            <a:ext cx="5275262" cy="3404946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067C6D09-6A33-49F3-8683-2831886EBA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40796" y="2815380"/>
            <a:ext cx="5275262" cy="3404946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094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736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8AD59E-E79F-46DD-9891-3348C4A91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DA4C08-B8AF-4D9F-A279-3CA62A08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00E941-DACE-4013-9752-226450A7F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439" y="918169"/>
            <a:ext cx="5019121" cy="502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81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74866C5-BA88-4DE8-88C5-E9BBE2DDB3D9}"/>
              </a:ext>
            </a:extLst>
          </p:cNvPr>
          <p:cNvSpPr/>
          <p:nvPr/>
        </p:nvSpPr>
        <p:spPr>
          <a:xfrm>
            <a:off x="0" y="928914"/>
            <a:ext cx="12274550" cy="4891315"/>
          </a:xfrm>
          <a:prstGeom prst="rect">
            <a:avLst/>
          </a:pr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8AD59E-E79F-46DD-9891-3348C4A91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DA4C08-B8AF-4D9F-A279-3CA62A08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A120092-4311-472C-BC16-14F3D4E87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49879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0F2953-3CA3-4378-BACB-1DC12AF15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216" y="810521"/>
            <a:ext cx="3537568" cy="353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70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DB35B5-32D8-4FEE-A8E3-5AC5FB7A3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93E086-A209-4E2A-B6DE-B03D3ED8D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3B2938-5AE0-47FB-A8D4-C20DC1276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0CAACE-74EA-4D25-9A86-29739964C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75426B-1AB0-4FE8-B434-1282B1AE4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935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230898-7E1D-4BAF-9F36-AC7E97006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7E02C4E-906E-4EE1-A301-9E9148275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9A1BB9-346B-4B25-99E1-3C758FA4B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87EB56-CBD5-4E8E-83FD-0319864A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A66602-4C75-4572-B717-7A12D076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37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3C81804-4EBD-4A02-AF74-596AF519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0A9053-1525-4768-A864-07867E68C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7DD2AB-A61A-4852-A309-9BE1376BC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0048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56B4A-D70C-471B-B4A6-45410E953FFE}" type="datetimeFigureOut">
              <a:rPr lang="fr-FR" smtClean="0"/>
              <a:t>17/03/2023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511EC6-B320-4444-96DA-220BA158D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DBEBE-31B8-48B7-9A57-94FA8D81ED19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525851-0938-49EF-8F55-FECEE8EE3F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7" y="6311900"/>
            <a:ext cx="1606946" cy="48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5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Filson Pro Medium" panose="02000000000000000000" pitchFamily="50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2A0B0"/>
              </a:buClr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D96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fld id="{35A0516A-6994-4AEA-ACD8-B52772E106AA}" type="slidenum">
              <a:rPr lang="fr-FR" altLang="fr-FR" sz="1200" b="0">
                <a:latin typeface="Calibri" pitchFamily="34" charset="0"/>
              </a:rPr>
              <a:pPr>
                <a:spcBef>
                  <a:spcPct val="0"/>
                </a:spcBef>
                <a:buClrTx/>
              </a:pPr>
              <a:t>1</a:t>
            </a:fld>
            <a:endParaRPr lang="fr-FR" altLang="fr-FR" sz="1200" b="0">
              <a:latin typeface="Calibri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602FF6-15F9-4072-ACBC-D60FA0E93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" b="2462"/>
          <a:stretch/>
        </p:blipFill>
        <p:spPr>
          <a:xfrm>
            <a:off x="859577" y="-62344"/>
            <a:ext cx="9808423" cy="6969931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636CBA0B-7701-44D5-B06A-5A1D9CE18BC1}"/>
              </a:ext>
            </a:extLst>
          </p:cNvPr>
          <p:cNvGrpSpPr/>
          <p:nvPr/>
        </p:nvGrpSpPr>
        <p:grpSpPr>
          <a:xfrm>
            <a:off x="0" y="453"/>
            <a:ext cx="3375546" cy="2423073"/>
            <a:chOff x="0" y="453"/>
            <a:chExt cx="3969833" cy="297737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2187AC-81C3-4F67-B604-3B672F802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53"/>
              <a:ext cx="3969833" cy="2977375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A5D7169-C9AC-4D8F-A109-EC9682ACFE07}"/>
                </a:ext>
              </a:extLst>
            </p:cNvPr>
            <p:cNvSpPr txBox="1"/>
            <p:nvPr/>
          </p:nvSpPr>
          <p:spPr>
            <a:xfrm>
              <a:off x="0" y="2531748"/>
              <a:ext cx="2319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Animations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BDC5238-5BDD-4179-8F88-C3B387AFEE56}"/>
              </a:ext>
            </a:extLst>
          </p:cNvPr>
          <p:cNvGrpSpPr/>
          <p:nvPr/>
        </p:nvGrpSpPr>
        <p:grpSpPr>
          <a:xfrm>
            <a:off x="0" y="2366447"/>
            <a:ext cx="3375546" cy="2176586"/>
            <a:chOff x="7927584" y="7550"/>
            <a:chExt cx="4264416" cy="297737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4D097CF-FDAF-4048-9AD4-F669C7D1D6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95" r="9340"/>
            <a:stretch/>
          </p:blipFill>
          <p:spPr>
            <a:xfrm>
              <a:off x="7927584" y="7550"/>
              <a:ext cx="4264416" cy="2977375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60C30BC-3601-4838-8514-4843F4618C8D}"/>
                </a:ext>
              </a:extLst>
            </p:cNvPr>
            <p:cNvSpPr txBox="1"/>
            <p:nvPr/>
          </p:nvSpPr>
          <p:spPr>
            <a:xfrm>
              <a:off x="7927584" y="2522244"/>
              <a:ext cx="2319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Sensibilisations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8867A8C-A8F1-4EB1-A929-FD59755FD267}"/>
              </a:ext>
            </a:extLst>
          </p:cNvPr>
          <p:cNvGrpSpPr/>
          <p:nvPr/>
        </p:nvGrpSpPr>
        <p:grpSpPr>
          <a:xfrm>
            <a:off x="-1" y="4549906"/>
            <a:ext cx="3387158" cy="2357681"/>
            <a:chOff x="-1" y="4281257"/>
            <a:chExt cx="3969833" cy="2653835"/>
          </a:xfrm>
        </p:grpSpPr>
        <p:pic>
          <p:nvPicPr>
            <p:cNvPr id="16" name="Image 15" descr="Z:\PHOTOS\Fredon\rencontre_ambroisie\IMG_4449.JPG">
              <a:extLst>
                <a:ext uri="{FF2B5EF4-FFF2-40B4-BE49-F238E27FC236}">
                  <a16:creationId xmlns:a16="http://schemas.microsoft.com/office/drawing/2014/main" id="{5918D170-62F6-4D05-A6CE-2E4C66AB2461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4281257"/>
              <a:ext cx="3969833" cy="26538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8FCF834-8B34-47C7-943D-CCB10FF38F07}"/>
                </a:ext>
              </a:extLst>
            </p:cNvPr>
            <p:cNvSpPr txBox="1"/>
            <p:nvPr/>
          </p:nvSpPr>
          <p:spPr>
            <a:xfrm>
              <a:off x="115230" y="6497350"/>
              <a:ext cx="2319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Rencontres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7D6097B-C5B6-442F-9679-84145EC5F3C9}"/>
              </a:ext>
            </a:extLst>
          </p:cNvPr>
          <p:cNvGrpSpPr/>
          <p:nvPr/>
        </p:nvGrpSpPr>
        <p:grpSpPr>
          <a:xfrm>
            <a:off x="8850576" y="-62344"/>
            <a:ext cx="4295443" cy="2382581"/>
            <a:chOff x="7967494" y="3648740"/>
            <a:chExt cx="5470031" cy="3198312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86C59F4A-31D6-4E4B-90FE-0B779DC2D24B}"/>
                </a:ext>
              </a:extLst>
            </p:cNvPr>
            <p:cNvGrpSpPr/>
            <p:nvPr/>
          </p:nvGrpSpPr>
          <p:grpSpPr>
            <a:xfrm>
              <a:off x="7967494" y="3648740"/>
              <a:ext cx="4264416" cy="3198312"/>
              <a:chOff x="7927584" y="3680460"/>
              <a:chExt cx="4264416" cy="3198312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A1A5C451-C00C-41D3-9301-D10985B9D0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7584" y="3680460"/>
                <a:ext cx="4264416" cy="3198312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75300B3-8B44-4B97-95A8-98FD958B1601}"/>
                  </a:ext>
                </a:extLst>
              </p:cNvPr>
              <p:cNvSpPr txBox="1"/>
              <p:nvPr/>
            </p:nvSpPr>
            <p:spPr>
              <a:xfrm>
                <a:off x="8076503" y="6498543"/>
                <a:ext cx="23194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chemeClr val="bg1"/>
                    </a:solidFill>
                  </a:rPr>
                  <a:t>Formations</a:t>
                </a:r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13B5854-DA7F-4F66-AE22-2DBA73EECA93}"/>
                </a:ext>
              </a:extLst>
            </p:cNvPr>
            <p:cNvSpPr txBox="1"/>
            <p:nvPr/>
          </p:nvSpPr>
          <p:spPr>
            <a:xfrm>
              <a:off x="11118070" y="6574294"/>
              <a:ext cx="2319455" cy="247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dirty="0">
                  <a:solidFill>
                    <a:schemeClr val="bg1"/>
                  </a:solidFill>
                </a:rPr>
                <a:t>Source Photo SRAL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A1FF8565-E569-43C1-A83A-096B4DAA2B6D}"/>
              </a:ext>
            </a:extLst>
          </p:cNvPr>
          <p:cNvSpPr txBox="1"/>
          <p:nvPr/>
        </p:nvSpPr>
        <p:spPr>
          <a:xfrm>
            <a:off x="3322332" y="1664896"/>
            <a:ext cx="53219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</a:rPr>
              <a:t>Des enjeux : </a:t>
            </a:r>
          </a:p>
          <a:p>
            <a:pPr marL="685800" indent="-685800" algn="ctr">
              <a:buFontTx/>
              <a:buChar char="-"/>
            </a:pPr>
            <a:r>
              <a:rPr lang="fr-FR" sz="4000" b="1" dirty="0">
                <a:solidFill>
                  <a:schemeClr val="bg1"/>
                </a:solidFill>
              </a:rPr>
              <a:t>Sanitaires</a:t>
            </a:r>
          </a:p>
          <a:p>
            <a:pPr marL="685800" indent="-685800" algn="ctr">
              <a:buFontTx/>
              <a:buChar char="-"/>
            </a:pPr>
            <a:r>
              <a:rPr lang="fr-FR" sz="4000" b="1" dirty="0">
                <a:solidFill>
                  <a:schemeClr val="bg1"/>
                </a:solidFill>
              </a:rPr>
              <a:t>Environnementaux</a:t>
            </a:r>
          </a:p>
          <a:p>
            <a:pPr marL="685800" indent="-685800" algn="ctr">
              <a:buFontTx/>
              <a:buChar char="-"/>
            </a:pPr>
            <a:r>
              <a:rPr lang="fr-FR" sz="4000" b="1" dirty="0">
                <a:solidFill>
                  <a:schemeClr val="bg1"/>
                </a:solidFill>
              </a:rPr>
              <a:t>Sociétaux</a:t>
            </a:r>
          </a:p>
          <a:p>
            <a:pPr marL="685800" indent="-685800" algn="ctr">
              <a:buFontTx/>
              <a:buChar char="-"/>
            </a:pPr>
            <a:r>
              <a:rPr lang="fr-FR" sz="4000" b="1" dirty="0">
                <a:solidFill>
                  <a:schemeClr val="bg1"/>
                </a:solidFill>
              </a:rPr>
              <a:t>Agricoles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509CCE-6B71-4D3F-9385-21F36D629A9B}"/>
              </a:ext>
            </a:extLst>
          </p:cNvPr>
          <p:cNvSpPr/>
          <p:nvPr/>
        </p:nvSpPr>
        <p:spPr>
          <a:xfrm>
            <a:off x="8850576" y="2319587"/>
            <a:ext cx="3321446" cy="2186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2ABE5B9-A7DF-437E-A261-B9610A5DCE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8247" y="2661730"/>
            <a:ext cx="2618681" cy="99797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87D53A6-8F55-463D-A7C7-863FE5BF56C3}"/>
              </a:ext>
            </a:extLst>
          </p:cNvPr>
          <p:cNvSpPr txBox="1"/>
          <p:nvPr/>
        </p:nvSpPr>
        <p:spPr>
          <a:xfrm>
            <a:off x="8967517" y="4122107"/>
            <a:ext cx="167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Surveillance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D200A8-3F64-4E7A-B1EC-825250BBD9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2187" y="4499867"/>
            <a:ext cx="3504707" cy="263086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2E1B7BD2-9B61-4C68-AFCE-703E66A44852}"/>
              </a:ext>
            </a:extLst>
          </p:cNvPr>
          <p:cNvSpPr txBox="1"/>
          <p:nvPr/>
        </p:nvSpPr>
        <p:spPr>
          <a:xfrm>
            <a:off x="8814419" y="6528402"/>
            <a:ext cx="2500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Accompagnement lutte</a:t>
            </a:r>
          </a:p>
        </p:txBody>
      </p:sp>
      <p:sp>
        <p:nvSpPr>
          <p:cNvPr id="7" name="AutoShape 2" descr="Conseil départemental de l'Essonne — Wikipédia">
            <a:extLst>
              <a:ext uri="{FF2B5EF4-FFF2-40B4-BE49-F238E27FC236}">
                <a16:creationId xmlns:a16="http://schemas.microsoft.com/office/drawing/2014/main" id="{60FA0F1B-FC02-4F42-8448-21EEEBF278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F7CDA17-D897-4E40-A563-158EDD7032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80449" y="4702168"/>
            <a:ext cx="1073893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8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BB317B1-F1E1-E35E-AC8D-8D4AED41A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636" y="963666"/>
            <a:ext cx="7291788" cy="515643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5A6F253-E21F-4F8F-AA3A-F3CB2EB9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327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Présence de l’ambroisie à feuilles d’armoise en Ile-de-France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fr-FR" noProof="0" smtClean="0"/>
              <a:pPr/>
              <a:t>2</a:t>
            </a:fld>
            <a:endParaRPr lang="fr-FR" noProof="0" dirty="0"/>
          </a:p>
        </p:txBody>
      </p:sp>
      <p:pic>
        <p:nvPicPr>
          <p:cNvPr id="7" name="Image 6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id="{02E3D58B-9B55-469B-BE68-5BB1808DF0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080" y="729191"/>
            <a:ext cx="2536556" cy="179717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9EA489-8202-44D2-894D-0ED333F69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575" y="1042879"/>
            <a:ext cx="2044954" cy="11698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00CB17-2002-4F47-A5D9-5DF0A92E39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2" r="20357"/>
          <a:stretch/>
        </p:blipFill>
        <p:spPr>
          <a:xfrm>
            <a:off x="1225052" y="2615441"/>
            <a:ext cx="2376055" cy="3322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991648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-FREDON">
  <a:themeElements>
    <a:clrScheme name="FREDON-COULEURS">
      <a:dk1>
        <a:sysClr val="windowText" lastClr="000000"/>
      </a:dk1>
      <a:lt1>
        <a:sysClr val="window" lastClr="FFFFFF"/>
      </a:lt1>
      <a:dk2>
        <a:srgbClr val="576B35"/>
      </a:dk2>
      <a:lt2>
        <a:srgbClr val="E7E6E6"/>
      </a:lt2>
      <a:accent1>
        <a:srgbClr val="D6970A"/>
      </a:accent1>
      <a:accent2>
        <a:srgbClr val="538135"/>
      </a:accent2>
      <a:accent3>
        <a:srgbClr val="0C4E67"/>
      </a:accent3>
      <a:accent4>
        <a:srgbClr val="007C8E"/>
      </a:accent4>
      <a:accent5>
        <a:srgbClr val="EEBA00"/>
      </a:accent5>
      <a:accent6>
        <a:srgbClr val="E17A0C"/>
      </a:accent6>
      <a:hlink>
        <a:srgbClr val="BFBFBF"/>
      </a:hlink>
      <a:folHlink>
        <a:srgbClr val="C55A11"/>
      </a:folHlink>
    </a:clrScheme>
    <a:fontScheme name="FREDON-POLICES">
      <a:majorFont>
        <a:latin typeface="Filson Pro 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MASQUE-POWERPOINT</Template>
  <TotalTime>72</TotalTime>
  <Words>34</Words>
  <Application>Microsoft Office PowerPoint</Application>
  <PresentationFormat>Grand écran</PresentationFormat>
  <Paragraphs>19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Filson Pro Medium</vt:lpstr>
      <vt:lpstr>Minion Pro</vt:lpstr>
      <vt:lpstr>Source Sans Pro</vt:lpstr>
      <vt:lpstr>Source Sans Pro Light</vt:lpstr>
      <vt:lpstr>THEME-FREDON</vt:lpstr>
      <vt:lpstr>Présentation PowerPoint</vt:lpstr>
      <vt:lpstr>Présence de l’ambroisie à feuilles d’armoise en Ile-de-France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Arnaud Deschamps</cp:lastModifiedBy>
  <cp:revision>8</cp:revision>
  <dcterms:created xsi:type="dcterms:W3CDTF">2023-03-15T09:16:50Z</dcterms:created>
  <dcterms:modified xsi:type="dcterms:W3CDTF">2023-03-17T11:16:21Z</dcterms:modified>
</cp:coreProperties>
</file>