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7.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8.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9.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10.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11.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1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26" r:id="rId4"/>
    <p:sldMasterId id="2147483731" r:id="rId5"/>
    <p:sldMasterId id="2147483747" r:id="rId6"/>
    <p:sldMasterId id="2147483752" r:id="rId7"/>
    <p:sldMasterId id="2147483759" r:id="rId8"/>
    <p:sldMasterId id="2147483764" r:id="rId9"/>
    <p:sldMasterId id="2147483769" r:id="rId10"/>
    <p:sldMasterId id="2147483780" r:id="rId11"/>
    <p:sldMasterId id="2147483786" r:id="rId12"/>
    <p:sldMasterId id="2147483798" r:id="rId13"/>
    <p:sldMasterId id="2147483802" r:id="rId14"/>
    <p:sldMasterId id="2147483818" r:id="rId15"/>
    <p:sldMasterId id="2147483827" r:id="rId16"/>
    <p:sldMasterId id="2147483833" r:id="rId17"/>
  </p:sldMasterIdLst>
  <p:notesMasterIdLst>
    <p:notesMasterId r:id="rId33"/>
  </p:notesMasterIdLst>
  <p:handoutMasterIdLst>
    <p:handoutMasterId r:id="rId34"/>
  </p:handoutMasterIdLst>
  <p:sldIdLst>
    <p:sldId id="378" r:id="rId18"/>
    <p:sldId id="374" r:id="rId19"/>
    <p:sldId id="369" r:id="rId20"/>
    <p:sldId id="405" r:id="rId21"/>
    <p:sldId id="370" r:id="rId22"/>
    <p:sldId id="368" r:id="rId23"/>
    <p:sldId id="375" r:id="rId24"/>
    <p:sldId id="376" r:id="rId25"/>
    <p:sldId id="373" r:id="rId26"/>
    <p:sldId id="403" r:id="rId27"/>
    <p:sldId id="402" r:id="rId28"/>
    <p:sldId id="404" r:id="rId29"/>
    <p:sldId id="397" r:id="rId30"/>
    <p:sldId id="406" r:id="rId31"/>
    <p:sldId id="377" r:id="rId32"/>
  </p:sldIdLst>
  <p:sldSz cx="9144000" cy="5143500" type="screen16x9"/>
  <p:notesSz cx="7315200" cy="9601200"/>
  <p:defaultTextStyle>
    <a:defPPr>
      <a:defRPr lang="de-CH"/>
    </a:defPPr>
    <a:lvl1pPr algn="l" rtl="0" eaLnBrk="0" fontAlgn="base" hangingPunct="0">
      <a:spcBef>
        <a:spcPct val="0"/>
      </a:spcBef>
      <a:spcAft>
        <a:spcPct val="0"/>
      </a:spcAft>
      <a:defRPr sz="2100" kern="1200">
        <a:solidFill>
          <a:schemeClr val="tx1"/>
        </a:solidFill>
        <a:latin typeface="Arial" charset="0"/>
        <a:ea typeface="+mn-ea"/>
        <a:cs typeface="+mn-cs"/>
      </a:defRPr>
    </a:lvl1pPr>
    <a:lvl2pPr marL="457200" algn="l" rtl="0" eaLnBrk="0" fontAlgn="base" hangingPunct="0">
      <a:spcBef>
        <a:spcPct val="0"/>
      </a:spcBef>
      <a:spcAft>
        <a:spcPct val="0"/>
      </a:spcAft>
      <a:defRPr sz="2100" kern="1200">
        <a:solidFill>
          <a:schemeClr val="tx1"/>
        </a:solidFill>
        <a:latin typeface="Arial" charset="0"/>
        <a:ea typeface="+mn-ea"/>
        <a:cs typeface="+mn-cs"/>
      </a:defRPr>
    </a:lvl2pPr>
    <a:lvl3pPr marL="914400" algn="l" rtl="0" eaLnBrk="0" fontAlgn="base" hangingPunct="0">
      <a:spcBef>
        <a:spcPct val="0"/>
      </a:spcBef>
      <a:spcAft>
        <a:spcPct val="0"/>
      </a:spcAft>
      <a:defRPr sz="2100" kern="1200">
        <a:solidFill>
          <a:schemeClr val="tx1"/>
        </a:solidFill>
        <a:latin typeface="Arial" charset="0"/>
        <a:ea typeface="+mn-ea"/>
        <a:cs typeface="+mn-cs"/>
      </a:defRPr>
    </a:lvl3pPr>
    <a:lvl4pPr marL="1371600" algn="l" rtl="0" eaLnBrk="0" fontAlgn="base" hangingPunct="0">
      <a:spcBef>
        <a:spcPct val="0"/>
      </a:spcBef>
      <a:spcAft>
        <a:spcPct val="0"/>
      </a:spcAft>
      <a:defRPr sz="2100" kern="1200">
        <a:solidFill>
          <a:schemeClr val="tx1"/>
        </a:solidFill>
        <a:latin typeface="Arial" charset="0"/>
        <a:ea typeface="+mn-ea"/>
        <a:cs typeface="+mn-cs"/>
      </a:defRPr>
    </a:lvl4pPr>
    <a:lvl5pPr marL="1828800" algn="l" rtl="0" eaLnBrk="0" fontAlgn="base" hangingPunct="0">
      <a:spcBef>
        <a:spcPct val="0"/>
      </a:spcBef>
      <a:spcAft>
        <a:spcPct val="0"/>
      </a:spcAft>
      <a:defRPr sz="2100" kern="1200">
        <a:solidFill>
          <a:schemeClr val="tx1"/>
        </a:solidFill>
        <a:latin typeface="Arial" charset="0"/>
        <a:ea typeface="+mn-ea"/>
        <a:cs typeface="+mn-cs"/>
      </a:defRPr>
    </a:lvl5pPr>
    <a:lvl6pPr marL="2286000" algn="l" defTabSz="914400" rtl="0" eaLnBrk="1" latinLnBrk="0" hangingPunct="1">
      <a:defRPr sz="2100" kern="1200">
        <a:solidFill>
          <a:schemeClr val="tx1"/>
        </a:solidFill>
        <a:latin typeface="Arial" charset="0"/>
        <a:ea typeface="+mn-ea"/>
        <a:cs typeface="+mn-cs"/>
      </a:defRPr>
    </a:lvl6pPr>
    <a:lvl7pPr marL="2743200" algn="l" defTabSz="914400" rtl="0" eaLnBrk="1" latinLnBrk="0" hangingPunct="1">
      <a:defRPr sz="2100" kern="1200">
        <a:solidFill>
          <a:schemeClr val="tx1"/>
        </a:solidFill>
        <a:latin typeface="Arial" charset="0"/>
        <a:ea typeface="+mn-ea"/>
        <a:cs typeface="+mn-cs"/>
      </a:defRPr>
    </a:lvl7pPr>
    <a:lvl8pPr marL="3200400" algn="l" defTabSz="914400" rtl="0" eaLnBrk="1" latinLnBrk="0" hangingPunct="1">
      <a:defRPr sz="2100" kern="1200">
        <a:solidFill>
          <a:schemeClr val="tx1"/>
        </a:solidFill>
        <a:latin typeface="Arial" charset="0"/>
        <a:ea typeface="+mn-ea"/>
        <a:cs typeface="+mn-cs"/>
      </a:defRPr>
    </a:lvl8pPr>
    <a:lvl9pPr marL="3657600" algn="l" defTabSz="914400" rtl="0" eaLnBrk="1" latinLnBrk="0" hangingPunct="1">
      <a:defRPr sz="21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19">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urrer Bettina" initials="dub"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7E"/>
    <a:srgbClr val="F0494A"/>
    <a:srgbClr val="FF0000"/>
    <a:srgbClr val="003399"/>
    <a:srgbClr val="000066"/>
    <a:srgbClr val="0000CC"/>
    <a:srgbClr val="000099"/>
    <a:srgbClr val="640000"/>
    <a:srgbClr val="39B1DB"/>
    <a:srgbClr val="60B4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62" autoAdjust="0"/>
    <p:restoredTop sz="96023" autoAdjust="0"/>
  </p:normalViewPr>
  <p:slideViewPr>
    <p:cSldViewPr snapToGrid="0" showGuides="1">
      <p:cViewPr varScale="1">
        <p:scale>
          <a:sx n="139" d="100"/>
          <a:sy n="139" d="100"/>
        </p:scale>
        <p:origin x="672" y="102"/>
      </p:cViewPr>
      <p:guideLst>
        <p:guide orient="horz" pos="2160"/>
        <p:guide pos="2880"/>
        <p:guide orient="horz" pos="161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78" d="100"/>
          <a:sy n="78" d="100"/>
        </p:scale>
        <p:origin x="-3318" y="-108"/>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tableStyles" Target="tableStyles.xml"/><Relationship Id="rId21" Type="http://schemas.openxmlformats.org/officeDocument/2006/relationships/slide" Target="slides/slide4.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3.xml"/><Relationship Id="rId29"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commentAuthors" Target="commentAuthors.xml"/><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t" anchorCtr="0" compatLnSpc="1">
            <a:prstTxWarp prst="textNoShape">
              <a:avLst/>
            </a:prstTxWarp>
          </a:bodyPr>
          <a:lstStyle>
            <a:lvl1pPr>
              <a:defRPr sz="1200">
                <a:latin typeface="Times" pitchFamily="18" charset="0"/>
              </a:defRPr>
            </a:lvl1pPr>
          </a:lstStyle>
          <a:p>
            <a:pPr>
              <a:defRPr/>
            </a:pPr>
            <a:endParaRPr lang="en-GB"/>
          </a:p>
        </p:txBody>
      </p:sp>
      <p:sp>
        <p:nvSpPr>
          <p:cNvPr id="20483" name="Rectangle 3"/>
          <p:cNvSpPr>
            <a:spLocks noGrp="1" noChangeArrowheads="1"/>
          </p:cNvSpPr>
          <p:nvPr>
            <p:ph type="dt" sz="quarter" idx="1"/>
          </p:nvPr>
        </p:nvSpPr>
        <p:spPr bwMode="auto">
          <a:xfrm>
            <a:off x="4145281" y="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t" anchorCtr="0" compatLnSpc="1">
            <a:prstTxWarp prst="textNoShape">
              <a:avLst/>
            </a:prstTxWarp>
          </a:bodyPr>
          <a:lstStyle>
            <a:lvl1pPr algn="r">
              <a:defRPr sz="1200">
                <a:latin typeface="Times" pitchFamily="18" charset="0"/>
              </a:defRPr>
            </a:lvl1pPr>
          </a:lstStyle>
          <a:p>
            <a:pPr>
              <a:defRPr/>
            </a:pPr>
            <a:endParaRPr lang="en-GB"/>
          </a:p>
        </p:txBody>
      </p:sp>
      <p:sp>
        <p:nvSpPr>
          <p:cNvPr id="20484" name="Rectangle 4"/>
          <p:cNvSpPr>
            <a:spLocks noGrp="1" noChangeArrowheads="1"/>
          </p:cNvSpPr>
          <p:nvPr>
            <p:ph type="ftr" sz="quarter" idx="2"/>
          </p:nvPr>
        </p:nvSpPr>
        <p:spPr bwMode="auto">
          <a:xfrm>
            <a:off x="0" y="912114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b" anchorCtr="0" compatLnSpc="1">
            <a:prstTxWarp prst="textNoShape">
              <a:avLst/>
            </a:prstTxWarp>
          </a:bodyPr>
          <a:lstStyle>
            <a:lvl1pPr>
              <a:defRPr sz="1200">
                <a:latin typeface="Times" pitchFamily="18" charset="0"/>
              </a:defRPr>
            </a:lvl1pPr>
          </a:lstStyle>
          <a:p>
            <a:pPr>
              <a:defRPr/>
            </a:pPr>
            <a:endParaRPr lang="en-GB"/>
          </a:p>
        </p:txBody>
      </p:sp>
      <p:sp>
        <p:nvSpPr>
          <p:cNvPr id="20485" name="Rectangle 5"/>
          <p:cNvSpPr>
            <a:spLocks noGrp="1" noChangeArrowheads="1"/>
          </p:cNvSpPr>
          <p:nvPr>
            <p:ph type="sldNum" sz="quarter" idx="3"/>
          </p:nvPr>
        </p:nvSpPr>
        <p:spPr bwMode="auto">
          <a:xfrm>
            <a:off x="4145281" y="912114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b" anchorCtr="0" compatLnSpc="1">
            <a:prstTxWarp prst="textNoShape">
              <a:avLst/>
            </a:prstTxWarp>
          </a:bodyPr>
          <a:lstStyle>
            <a:lvl1pPr algn="r">
              <a:defRPr sz="1200">
                <a:latin typeface="Times" pitchFamily="18" charset="0"/>
              </a:defRPr>
            </a:lvl1pPr>
          </a:lstStyle>
          <a:p>
            <a:pPr>
              <a:defRPr/>
            </a:pPr>
            <a:fld id="{5539B3AE-4F5B-4C8A-901D-39FC07883CC1}" type="slidenum">
              <a:rPr lang="en-GB"/>
              <a:pPr>
                <a:defRPr/>
              </a:pPr>
              <a:t>‹N°›</a:t>
            </a:fld>
            <a:endParaRPr lang="en-GB"/>
          </a:p>
        </p:txBody>
      </p:sp>
    </p:spTree>
    <p:extLst>
      <p:ext uri="{BB962C8B-B14F-4D97-AF65-F5344CB8AC3E}">
        <p14:creationId xmlns:p14="http://schemas.microsoft.com/office/powerpoint/2010/main" val="34238045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t" anchorCtr="0" compatLnSpc="1">
            <a:prstTxWarp prst="textNoShape">
              <a:avLst/>
            </a:prstTxWarp>
          </a:bodyPr>
          <a:lstStyle>
            <a:lvl1pPr>
              <a:defRPr sz="1200">
                <a:latin typeface="Times" pitchFamily="18" charset="0"/>
              </a:defRPr>
            </a:lvl1pPr>
          </a:lstStyle>
          <a:p>
            <a:pPr>
              <a:defRPr/>
            </a:pPr>
            <a:endParaRPr lang="de-CH"/>
          </a:p>
        </p:txBody>
      </p:sp>
      <p:sp>
        <p:nvSpPr>
          <p:cNvPr id="8195" name="Rectangle 3"/>
          <p:cNvSpPr>
            <a:spLocks noGrp="1" noChangeArrowheads="1"/>
          </p:cNvSpPr>
          <p:nvPr>
            <p:ph type="dt" idx="1"/>
          </p:nvPr>
        </p:nvSpPr>
        <p:spPr bwMode="auto">
          <a:xfrm>
            <a:off x="4145281" y="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t" anchorCtr="0" compatLnSpc="1">
            <a:prstTxWarp prst="textNoShape">
              <a:avLst/>
            </a:prstTxWarp>
          </a:bodyPr>
          <a:lstStyle>
            <a:lvl1pPr algn="r">
              <a:defRPr sz="1200">
                <a:latin typeface="Times" pitchFamily="18" charset="0"/>
              </a:defRPr>
            </a:lvl1pPr>
          </a:lstStyle>
          <a:p>
            <a:pPr>
              <a:defRPr/>
            </a:pPr>
            <a:endParaRPr lang="de-CH"/>
          </a:p>
        </p:txBody>
      </p:sp>
      <p:sp>
        <p:nvSpPr>
          <p:cNvPr id="10244" name="Rectangle 4"/>
          <p:cNvSpPr>
            <a:spLocks noGrp="1" noRot="1" noChangeAspect="1" noChangeArrowheads="1" noTextEdit="1"/>
          </p:cNvSpPr>
          <p:nvPr>
            <p:ph type="sldImg" idx="2"/>
          </p:nvPr>
        </p:nvSpPr>
        <p:spPr bwMode="auto">
          <a:xfrm>
            <a:off x="458788" y="720725"/>
            <a:ext cx="6397625" cy="3598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975362" y="4560572"/>
            <a:ext cx="5364480" cy="4320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t" anchorCtr="0" compatLnSpc="1">
            <a:prstTxWarp prst="textNoShape">
              <a:avLst/>
            </a:prstTxWarp>
          </a:bodyPr>
          <a:lstStyle/>
          <a:p>
            <a:pPr lvl="0"/>
            <a:r>
              <a:rPr lang="de-CH" noProof="0"/>
              <a:t>Mastertextformat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8198" name="Rectangle 6"/>
          <p:cNvSpPr>
            <a:spLocks noGrp="1" noChangeArrowheads="1"/>
          </p:cNvSpPr>
          <p:nvPr>
            <p:ph type="ftr" sz="quarter" idx="4"/>
          </p:nvPr>
        </p:nvSpPr>
        <p:spPr bwMode="auto">
          <a:xfrm>
            <a:off x="0" y="912114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b" anchorCtr="0" compatLnSpc="1">
            <a:prstTxWarp prst="textNoShape">
              <a:avLst/>
            </a:prstTxWarp>
          </a:bodyPr>
          <a:lstStyle>
            <a:lvl1pPr>
              <a:defRPr sz="1200">
                <a:latin typeface="Times" pitchFamily="18" charset="0"/>
              </a:defRPr>
            </a:lvl1pPr>
          </a:lstStyle>
          <a:p>
            <a:pPr>
              <a:defRPr/>
            </a:pPr>
            <a:endParaRPr lang="de-CH"/>
          </a:p>
        </p:txBody>
      </p:sp>
      <p:sp>
        <p:nvSpPr>
          <p:cNvPr id="8199" name="Rectangle 7"/>
          <p:cNvSpPr>
            <a:spLocks noGrp="1" noChangeArrowheads="1"/>
          </p:cNvSpPr>
          <p:nvPr>
            <p:ph type="sldNum" sz="quarter" idx="5"/>
          </p:nvPr>
        </p:nvSpPr>
        <p:spPr bwMode="auto">
          <a:xfrm>
            <a:off x="4145281" y="9121141"/>
            <a:ext cx="3169921"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94" tIns="47347" rIns="94694" bIns="47347" numCol="1" anchor="b" anchorCtr="0" compatLnSpc="1">
            <a:prstTxWarp prst="textNoShape">
              <a:avLst/>
            </a:prstTxWarp>
          </a:bodyPr>
          <a:lstStyle>
            <a:lvl1pPr algn="r">
              <a:defRPr sz="1200">
                <a:latin typeface="Times" pitchFamily="18" charset="0"/>
              </a:defRPr>
            </a:lvl1pPr>
          </a:lstStyle>
          <a:p>
            <a:pPr>
              <a:defRPr/>
            </a:pPr>
            <a:fld id="{A1435824-F435-405F-82FC-C5B86CD5CBFE}" type="slidenum">
              <a:rPr lang="de-CH"/>
              <a:pPr>
                <a:defRPr/>
              </a:pPr>
              <a:t>‹N°›</a:t>
            </a:fld>
            <a:endParaRPr lang="de-CH"/>
          </a:p>
        </p:txBody>
      </p:sp>
    </p:spTree>
    <p:extLst>
      <p:ext uri="{BB962C8B-B14F-4D97-AF65-F5344CB8AC3E}">
        <p14:creationId xmlns:p14="http://schemas.microsoft.com/office/powerpoint/2010/main" val="207055105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w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w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7.jpeg"/><Relationship Id="rId4" Type="http://schemas.openxmlformats.org/officeDocument/2006/relationships/image" Target="../media/image4.w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w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9.jpeg"/><Relationship Id="rId4" Type="http://schemas.openxmlformats.org/officeDocument/2006/relationships/image" Target="../media/image4.w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w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7.jpeg"/><Relationship Id="rId4" Type="http://schemas.openxmlformats.org/officeDocument/2006/relationships/image" Target="../media/image4.w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w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8.png"/><Relationship Id="rId1" Type="http://schemas.openxmlformats.org/officeDocument/2006/relationships/slideMaster" Target="../slideMasters/slideMaster5.xml"/><Relationship Id="rId5" Type="http://schemas.openxmlformats.org/officeDocument/2006/relationships/image" Target="../media/image7.jpeg"/><Relationship Id="rId4" Type="http://schemas.openxmlformats.org/officeDocument/2006/relationships/image" Target="../media/image4.w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w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6.xml"/><Relationship Id="rId5" Type="http://schemas.openxmlformats.org/officeDocument/2006/relationships/image" Target="../media/image9.jpeg"/><Relationship Id="rId4" Type="http://schemas.openxmlformats.org/officeDocument/2006/relationships/image" Target="../media/image4.w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w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wmf"/><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8.png"/><Relationship Id="rId1" Type="http://schemas.openxmlformats.org/officeDocument/2006/relationships/slideMaster" Target="../slideMasters/slideMaster7.xml"/><Relationship Id="rId5" Type="http://schemas.openxmlformats.org/officeDocument/2006/relationships/image" Target="../media/image7.jpeg"/><Relationship Id="rId4" Type="http://schemas.openxmlformats.org/officeDocument/2006/relationships/image" Target="../media/image4.wmf"/></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jpeg"/><Relationship Id="rId1" Type="http://schemas.openxmlformats.org/officeDocument/2006/relationships/slideMaster" Target="../slideMasters/slideMaster1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4.xml"/><Relationship Id="rId4" Type="http://schemas.openxmlformats.org/officeDocument/2006/relationships/image" Target="../media/image19.jpe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1" name="Bild 49"/>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20458"/>
          <a:stretch/>
        </p:blipFill>
        <p:spPr>
          <a:xfrm>
            <a:off x="66261" y="1863884"/>
            <a:ext cx="9011477" cy="3237017"/>
          </a:xfrm>
          <a:prstGeom prst="rect">
            <a:avLst/>
          </a:prstGeom>
        </p:spPr>
      </p:pic>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en-GB" noProof="0" dirty="0"/>
              <a:t>Subtitle Arial, 22 point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3600" b="0" i="0" u="none" strike="noStrike" kern="1200" cap="none" spc="0" normalizeH="0" baseline="0" dirty="0" smtClean="0">
                <a:ln>
                  <a:noFill/>
                </a:ln>
                <a:solidFill>
                  <a:srgbClr val="000000"/>
                </a:solidFill>
                <a:effectLst/>
                <a:uLnTx/>
                <a:uFillTx/>
                <a:latin typeface="+mj-lt"/>
                <a:ea typeface="+mj-ea"/>
                <a:cs typeface="+mj-cs"/>
              </a:defRPr>
            </a:lvl1pPr>
          </a:lstStyle>
          <a:p>
            <a:r>
              <a:rPr lang="en-GB" noProof="0" dirty="0"/>
              <a:t>Presentation Title Arial, 36 point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a:lnSpc>
                <a:spcPct val="105000"/>
              </a:lnSpc>
              <a:spcBef>
                <a:spcPct val="50000"/>
              </a:spcBef>
            </a:pPr>
            <a:r>
              <a:rPr lang="en-GB" sz="800" noProof="0" dirty="0"/>
              <a:t>Federal Department of Home Affairs FDHA</a:t>
            </a:r>
            <a:br>
              <a:rPr lang="en-GB" sz="800" noProof="0" dirty="0"/>
            </a:br>
            <a:r>
              <a:rPr lang="en-GB" sz="800" b="1" noProof="0" dirty="0"/>
              <a:t>Federal Office of Meteorology and Climatology  MeteoSwiss</a:t>
            </a:r>
            <a:endParaRPr lang="en-GB" sz="800" noProof="0" dirty="0"/>
          </a:p>
        </p:txBody>
      </p:sp>
      <p:grpSp>
        <p:nvGrpSpPr>
          <p:cNvPr id="3" name="Gruppieren 2"/>
          <p:cNvGrpSpPr/>
          <p:nvPr userDrawn="1"/>
        </p:nvGrpSpPr>
        <p:grpSpPr>
          <a:xfrm>
            <a:off x="924938" y="362579"/>
            <a:ext cx="2004962" cy="774471"/>
            <a:chOff x="924938" y="362579"/>
            <a:chExt cx="2004962" cy="774471"/>
          </a:xfrm>
        </p:grpSpPr>
        <p:pic>
          <p:nvPicPr>
            <p:cNvPr id="13"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76033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100" b="0" i="0" u="none" strike="noStrike" kern="0" cap="none" spc="0" normalizeH="0" baseline="0" noProof="0" dirty="0">
              <a:ln>
                <a:noFill/>
              </a:ln>
              <a:solidFill>
                <a:srgbClr val="B4A89C"/>
              </a:solidFill>
              <a:effectLst/>
              <a:uLnTx/>
              <a:uFillTx/>
              <a:latin typeface="Aria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81801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718343" y="1394459"/>
            <a:ext cx="7989413"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600"/>
            </a:lvl1pPr>
            <a:lvl2pPr marL="714375" indent="-257175">
              <a:buClrTx/>
              <a:buFont typeface="Symbol" panose="05050102010706020507" pitchFamily="18" charset="2"/>
              <a:buChar char="-"/>
              <a:defRPr sz="1600" baseline="0"/>
            </a:lvl2pPr>
            <a:lvl3pPr>
              <a:buClrTx/>
              <a:defRPr sz="1600"/>
            </a:lvl3pPr>
          </a:lstStyle>
          <a:p>
            <a:pPr lvl="0"/>
            <a:r>
              <a:rPr lang="en-GB" noProof="0" dirty="0" err="1"/>
              <a:t>Grundschrift</a:t>
            </a:r>
            <a:r>
              <a:rPr lang="en-GB" noProof="0" dirty="0"/>
              <a:t> </a:t>
            </a:r>
            <a:r>
              <a:rPr lang="en-GB" noProof="0" dirty="0" err="1"/>
              <a:t>mit</a:t>
            </a:r>
            <a:r>
              <a:rPr lang="en-GB" noProof="0" dirty="0"/>
              <a:t> </a:t>
            </a:r>
            <a:r>
              <a:rPr lang="en-GB" noProof="0" dirty="0" err="1"/>
              <a:t>Aufzählung</a:t>
            </a:r>
            <a:r>
              <a:rPr lang="en-GB" noProof="0" dirty="0"/>
              <a:t>, Arial normal, 16 </a:t>
            </a:r>
            <a:r>
              <a:rPr lang="en-GB" noProof="0" dirty="0" err="1"/>
              <a:t>Punkt</a:t>
            </a:r>
            <a:endParaRPr lang="en-GB" noProof="0" dirty="0"/>
          </a:p>
          <a:p>
            <a:pPr lvl="1"/>
            <a:r>
              <a:rPr lang="en-GB" noProof="0" dirty="0" err="1"/>
              <a:t>Ebene</a:t>
            </a:r>
            <a:r>
              <a:rPr lang="en-GB" noProof="0" dirty="0"/>
              <a:t> </a:t>
            </a:r>
            <a:r>
              <a:rPr lang="en-GB" noProof="0" dirty="0" err="1"/>
              <a:t>zwei</a:t>
            </a:r>
            <a:r>
              <a:rPr lang="en-GB" noProof="0" dirty="0"/>
              <a:t>, 16 </a:t>
            </a:r>
            <a:r>
              <a:rPr lang="en-GB" noProof="0" dirty="0" err="1"/>
              <a:t>Punkt</a:t>
            </a:r>
            <a:endParaRPr lang="en-GB" noProof="0" dirty="0"/>
          </a:p>
          <a:p>
            <a:pPr lvl="2"/>
            <a:endParaRPr lang="en-GB" noProof="0" dirty="0"/>
          </a:p>
        </p:txBody>
      </p:sp>
      <p:sp>
        <p:nvSpPr>
          <p:cNvPr id="14" name="Titel 3"/>
          <p:cNvSpPr>
            <a:spLocks noGrp="1"/>
          </p:cNvSpPr>
          <p:nvPr>
            <p:ph type="title" hasCustomPrompt="1"/>
          </p:nvPr>
        </p:nvSpPr>
        <p:spPr>
          <a:xfrm>
            <a:off x="718343" y="289430"/>
            <a:ext cx="7976764" cy="708082"/>
          </a:xfrm>
          <a:prstGeom prst="rect">
            <a:avLst/>
          </a:prstGeom>
        </p:spPr>
        <p:txBody>
          <a:bodyPr/>
          <a:lstStyle>
            <a:lvl1pPr>
              <a:defRPr sz="2800" b="0"/>
            </a:lvl1pPr>
          </a:lstStyle>
          <a:p>
            <a:r>
              <a:rPr lang="en-GB" noProof="0" dirty="0"/>
              <a:t>Title, Arial, normal, 28 point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sp>
        <p:nvSpPr>
          <p:cNvPr id="18" name="Rechteck 17"/>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pic>
        <p:nvPicPr>
          <p:cNvPr id="19" name="Bild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46832" y="4652211"/>
            <a:ext cx="1041960" cy="179529"/>
          </a:xfrm>
          <a:prstGeom prst="rect">
            <a:avLst/>
          </a:prstGeom>
        </p:spPr>
      </p:pic>
    </p:spTree>
    <p:extLst>
      <p:ext uri="{BB962C8B-B14F-4D97-AF65-F5344CB8AC3E}">
        <p14:creationId xmlns:p14="http://schemas.microsoft.com/office/powerpoint/2010/main" val="556533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a:stretch/>
        </p:blipFill>
        <p:spPr>
          <a:xfrm>
            <a:off x="75165" y="4068473"/>
            <a:ext cx="9037853" cy="1023496"/>
          </a:xfrm>
          <a:prstGeom prst="rect">
            <a:avLst/>
          </a:prstGeom>
        </p:spPr>
      </p:pic>
      <p:sp>
        <p:nvSpPr>
          <p:cNvPr id="13" name="Rechteck 12"/>
          <p:cNvSpPr/>
          <p:nvPr userDrawn="1"/>
        </p:nvSpPr>
        <p:spPr>
          <a:xfrm>
            <a:off x="1290227" y="3001610"/>
            <a:ext cx="2284015" cy="1077218"/>
          </a:xfrm>
          <a:prstGeom prst="rect">
            <a:avLst/>
          </a:prstGeom>
        </p:spPr>
        <p:txBody>
          <a:bodyPr wrap="square" lIns="0" tIns="0" rIns="0" bIns="0">
            <a:spAutoFit/>
          </a:bodyPr>
          <a:lstStyle/>
          <a:p>
            <a:r>
              <a:rPr lang="en-GB" sz="1400" b="1" noProof="0" dirty="0" err="1"/>
              <a:t>MeteoSvizzera</a:t>
            </a:r>
            <a:endParaRPr lang="en-GB" sz="1400" noProof="0" dirty="0"/>
          </a:p>
          <a:p>
            <a:r>
              <a:rPr lang="en-GB" sz="1400" noProof="0" dirty="0"/>
              <a:t>Via </a:t>
            </a:r>
            <a:r>
              <a:rPr lang="en-GB" sz="1400" noProof="0" dirty="0" err="1"/>
              <a:t>ai</a:t>
            </a:r>
            <a:r>
              <a:rPr lang="en-GB" sz="1400" noProof="0" dirty="0"/>
              <a:t> Monti 146</a:t>
            </a:r>
          </a:p>
          <a:p>
            <a:r>
              <a:rPr lang="en-GB" sz="1400" noProof="0" dirty="0"/>
              <a:t>CH-6605 Locarno-Monti</a:t>
            </a:r>
          </a:p>
          <a:p>
            <a:r>
              <a:rPr lang="en-GB" sz="1400" noProof="0" dirty="0"/>
              <a:t>T +41 58 460 92 22</a:t>
            </a:r>
          </a:p>
          <a:p>
            <a:r>
              <a:rPr lang="en-GB" sz="1400" noProof="0" dirty="0"/>
              <a:t>www.meteosvizzera.ch</a:t>
            </a: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noProof="0" dirty="0">
                <a:solidFill>
                  <a:srgbClr val="000000"/>
                </a:solidFill>
                <a:latin typeface="Arial" charset="0"/>
              </a:rPr>
              <a:t>MétéoSuisse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7bis, av. de la </a:t>
            </a:r>
            <a:r>
              <a:rPr lang="en-GB" sz="1400" noProof="0" dirty="0" err="1">
                <a:solidFill>
                  <a:srgbClr val="000000"/>
                </a:solidFill>
                <a:latin typeface="Arial" charset="0"/>
              </a:rPr>
              <a:t>Paix</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CH-1211 Genève 2</a:t>
            </a:r>
          </a:p>
          <a:p>
            <a:pPr defTabSz="914400" eaLnBrk="0" fontAlgn="base" hangingPunct="0">
              <a:spcBef>
                <a:spcPct val="0"/>
              </a:spcBef>
              <a:spcAft>
                <a:spcPct val="0"/>
              </a:spcAft>
            </a:pPr>
            <a:r>
              <a:rPr lang="en-GB" sz="1400" noProof="0" dirty="0">
                <a:solidFill>
                  <a:srgbClr val="000000"/>
                </a:solidFill>
                <a:latin typeface="Arial" charset="0"/>
              </a:rPr>
              <a:t>T +41 58 460 98 88</a:t>
            </a:r>
          </a:p>
          <a:p>
            <a:pPr defTabSz="914400" eaLnBrk="0" fontAlgn="base" hangingPunct="0">
              <a:spcBef>
                <a:spcPct val="0"/>
              </a:spcBef>
              <a:spcAft>
                <a:spcPct val="0"/>
              </a:spcAft>
            </a:pPr>
            <a:r>
              <a:rPr lang="en-GB" sz="1400" noProof="0" dirty="0">
                <a:solidFill>
                  <a:srgbClr val="000000"/>
                </a:solidFill>
                <a:latin typeface="Arial" charset="0"/>
              </a:rPr>
              <a:t>www.meteosuisse.ch</a:t>
            </a: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noProof="0" dirty="0">
                <a:solidFill>
                  <a:srgbClr val="000000"/>
                </a:solidFill>
                <a:latin typeface="Arial" charset="0"/>
              </a:rPr>
              <a:t>MétéoSuisse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err="1">
                <a:solidFill>
                  <a:srgbClr val="000000"/>
                </a:solidFill>
                <a:latin typeface="Arial" charset="0"/>
              </a:rPr>
              <a:t>Chemin</a:t>
            </a:r>
            <a:r>
              <a:rPr lang="en-GB" sz="1400" noProof="0" dirty="0">
                <a:solidFill>
                  <a:srgbClr val="000000"/>
                </a:solidFill>
                <a:latin typeface="Arial" charset="0"/>
              </a:rPr>
              <a:t> de </a:t>
            </a:r>
            <a:r>
              <a:rPr lang="en-GB" sz="1400" noProof="0" dirty="0" err="1">
                <a:solidFill>
                  <a:srgbClr val="000000"/>
                </a:solidFill>
                <a:latin typeface="Arial" charset="0"/>
              </a:rPr>
              <a:t>l‘Aérologie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CH-1530 </a:t>
            </a:r>
            <a:r>
              <a:rPr lang="en-GB" sz="1400" noProof="0" dirty="0" err="1">
                <a:solidFill>
                  <a:srgbClr val="000000"/>
                </a:solidFill>
                <a:latin typeface="Arial" charset="0"/>
              </a:rPr>
              <a:t>Payerne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T +41 58 460 94 44</a:t>
            </a:r>
          </a:p>
          <a:p>
            <a:pPr defTabSz="914400" eaLnBrk="0" fontAlgn="base" hangingPunct="0">
              <a:spcBef>
                <a:spcPct val="0"/>
              </a:spcBef>
              <a:spcAft>
                <a:spcPct val="0"/>
              </a:spcAft>
            </a:pPr>
            <a:r>
              <a:rPr lang="en-GB" sz="1400" noProof="0" dirty="0">
                <a:solidFill>
                  <a:srgbClr val="000000"/>
                </a:solidFill>
                <a:latin typeface="Arial" charset="0"/>
              </a:rPr>
              <a:t>www.meteosuisse.ch</a:t>
            </a:r>
          </a:p>
        </p:txBody>
      </p:sp>
      <p:sp>
        <p:nvSpPr>
          <p:cNvPr id="20" name="Rechteck 19"/>
          <p:cNvSpPr/>
          <p:nvPr userDrawn="1"/>
        </p:nvSpPr>
        <p:spPr>
          <a:xfrm>
            <a:off x="1277766" y="1449484"/>
            <a:ext cx="3441290" cy="1231106"/>
          </a:xfrm>
          <a:prstGeom prst="rect">
            <a:avLst/>
          </a:prstGeom>
        </p:spPr>
        <p:txBody>
          <a:bodyPr wrap="square" lIns="0" tIns="0" rIns="0" bIns="0">
            <a:spAutoFit/>
          </a:bodyPr>
          <a:lstStyle/>
          <a:p>
            <a:r>
              <a:rPr lang="en-GB" sz="1600" b="1" noProof="0" dirty="0"/>
              <a:t>MeteoSwiss</a:t>
            </a:r>
          </a:p>
          <a:p>
            <a:r>
              <a:rPr lang="en-GB" sz="1600" b="0" noProof="0" dirty="0"/>
              <a:t>Operation </a:t>
            </a:r>
            <a:r>
              <a:rPr lang="en-GB" sz="1600" b="0" noProof="0" dirty="0" err="1"/>
              <a:t>Center</a:t>
            </a:r>
            <a:r>
              <a:rPr lang="en-GB" sz="1600" b="0" noProof="0" dirty="0"/>
              <a:t> 1 </a:t>
            </a:r>
          </a:p>
          <a:p>
            <a:r>
              <a:rPr lang="en-GB" sz="1600" b="0" noProof="0" dirty="0"/>
              <a:t>CH-8058 Zurich-Airport </a:t>
            </a:r>
          </a:p>
          <a:p>
            <a:r>
              <a:rPr lang="en-GB" sz="1600" b="0" noProof="0" dirty="0"/>
              <a:t>T +41 58 460 91 11 www.meteoswiss.ch</a:t>
            </a:r>
          </a:p>
        </p:txBody>
      </p:sp>
      <p:sp>
        <p:nvSpPr>
          <p:cNvPr id="17"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a:lnSpc>
                <a:spcPct val="105000"/>
              </a:lnSpc>
              <a:spcBef>
                <a:spcPct val="50000"/>
              </a:spcBef>
            </a:pPr>
            <a:r>
              <a:rPr lang="en-GB" sz="800" noProof="0" dirty="0"/>
              <a:t>Federal Department of Home Affairs FDHA</a:t>
            </a:r>
            <a:br>
              <a:rPr lang="en-GB" sz="800" noProof="0" dirty="0"/>
            </a:br>
            <a:r>
              <a:rPr lang="en-GB" sz="800" b="1" noProof="0" dirty="0"/>
              <a:t>Federal Office of Meteorology and Climatology  MeteoSwiss</a:t>
            </a:r>
            <a:endParaRPr lang="en-GB" sz="800" noProof="0" dirty="0"/>
          </a:p>
        </p:txBody>
      </p:sp>
      <p:grpSp>
        <p:nvGrpSpPr>
          <p:cNvPr id="2" name="Gruppieren 1"/>
          <p:cNvGrpSpPr/>
          <p:nvPr userDrawn="1"/>
        </p:nvGrpSpPr>
        <p:grpSpPr>
          <a:xfrm>
            <a:off x="924938" y="362579"/>
            <a:ext cx="2004962" cy="774471"/>
            <a:chOff x="924938" y="362579"/>
            <a:chExt cx="2004962" cy="774471"/>
          </a:xfrm>
        </p:grpSpPr>
        <p:pic>
          <p:nvPicPr>
            <p:cNvPr id="14"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hteck 18"/>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sp>
        <p:nvSpPr>
          <p:cNvPr id="21" name="Rechteck 20"/>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pic>
        <p:nvPicPr>
          <p:cNvPr id="22" name="Bild 2"/>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2832105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842965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1" name="Bild 49"/>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20458"/>
          <a:stretch/>
        </p:blipFill>
        <p:spPr>
          <a:xfrm>
            <a:off x="66261" y="2578259"/>
            <a:ext cx="9011477" cy="3237017"/>
          </a:xfrm>
          <a:prstGeom prst="rect">
            <a:avLst/>
          </a:prstGeom>
        </p:spPr>
      </p:pic>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en-GB" noProof="0" dirty="0"/>
              <a:t>Subtitle Arial, 22 point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5200" b="0" i="0" u="none" strike="noStrike" kern="1200" cap="none" spc="0" normalizeH="0" baseline="0" dirty="0" smtClean="0">
                <a:ln>
                  <a:noFill/>
                </a:ln>
                <a:solidFill>
                  <a:srgbClr val="000000"/>
                </a:solidFill>
                <a:effectLst/>
                <a:uLnTx/>
                <a:uFillTx/>
                <a:latin typeface="+mj-lt"/>
                <a:ea typeface="+mj-ea"/>
                <a:cs typeface="+mj-cs"/>
              </a:defRPr>
            </a:lvl1pPr>
          </a:lstStyle>
          <a:p>
            <a:r>
              <a:rPr lang="en-GB" noProof="0" dirty="0"/>
              <a:t>Presentation Title Arial, 52 point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3" name="Gruppieren 2"/>
          <p:cNvGrpSpPr/>
          <p:nvPr userDrawn="1"/>
        </p:nvGrpSpPr>
        <p:grpSpPr>
          <a:xfrm>
            <a:off x="924938" y="362579"/>
            <a:ext cx="2004962" cy="774471"/>
            <a:chOff x="924938" y="362579"/>
            <a:chExt cx="2004962" cy="774471"/>
          </a:xfrm>
        </p:grpSpPr>
        <p:pic>
          <p:nvPicPr>
            <p:cNvPr id="13"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36719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defRPr/>
            </a:pPr>
            <a:endParaRPr lang="en-GB" sz="2100" kern="0" dirty="0">
              <a:solidFill>
                <a:srgbClr val="B4A89C"/>
              </a:solidFil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783357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847725" y="1394459"/>
            <a:ext cx="7831456"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800"/>
            </a:lvl1pPr>
            <a:lvl2pPr marL="714375" indent="-257175">
              <a:buClrTx/>
              <a:buFont typeface="Symbol" panose="05050102010706020507" pitchFamily="18" charset="2"/>
              <a:buChar char="-"/>
              <a:defRPr sz="1600" baseline="0"/>
            </a:lvl2pPr>
            <a:lvl3pPr>
              <a:buClrTx/>
              <a:defRPr sz="1600"/>
            </a:lvl3pPr>
          </a:lstStyle>
          <a:p>
            <a:pPr lvl="0"/>
            <a:r>
              <a:rPr lang="en-GB" noProof="0" dirty="0" err="1"/>
              <a:t>Grundschrift</a:t>
            </a:r>
            <a:r>
              <a:rPr lang="en-GB" noProof="0" dirty="0"/>
              <a:t> </a:t>
            </a:r>
            <a:r>
              <a:rPr lang="en-GB" noProof="0" dirty="0" err="1"/>
              <a:t>mit</a:t>
            </a:r>
            <a:r>
              <a:rPr lang="en-GB" noProof="0" dirty="0"/>
              <a:t> </a:t>
            </a:r>
            <a:r>
              <a:rPr lang="en-GB" noProof="0" dirty="0" err="1"/>
              <a:t>Aufzählung</a:t>
            </a:r>
            <a:r>
              <a:rPr lang="en-GB" noProof="0" dirty="0"/>
              <a:t>, Arial normal, 18 </a:t>
            </a:r>
            <a:r>
              <a:rPr lang="en-GB" noProof="0" dirty="0" err="1"/>
              <a:t>Punkt</a:t>
            </a:r>
            <a:endParaRPr lang="en-GB" noProof="0" dirty="0"/>
          </a:p>
          <a:p>
            <a:pPr lvl="1"/>
            <a:r>
              <a:rPr lang="en-GB" noProof="0" dirty="0" err="1"/>
              <a:t>Ebene</a:t>
            </a:r>
            <a:r>
              <a:rPr lang="en-GB" noProof="0" dirty="0"/>
              <a:t> </a:t>
            </a:r>
            <a:r>
              <a:rPr lang="en-GB" noProof="0" dirty="0" err="1"/>
              <a:t>zwei</a:t>
            </a:r>
            <a:r>
              <a:rPr lang="en-GB" noProof="0" dirty="0"/>
              <a:t>, 16 </a:t>
            </a:r>
            <a:r>
              <a:rPr lang="en-GB" noProof="0" dirty="0" err="1"/>
              <a:t>Punkt</a:t>
            </a:r>
            <a:endParaRPr lang="en-GB" noProof="0" dirty="0"/>
          </a:p>
          <a:p>
            <a:pPr lvl="2"/>
            <a:endParaRPr lang="en-GB" noProof="0" dirty="0"/>
          </a:p>
        </p:txBody>
      </p:sp>
      <p:sp>
        <p:nvSpPr>
          <p:cNvPr id="14" name="Titel 3"/>
          <p:cNvSpPr>
            <a:spLocks noGrp="1"/>
          </p:cNvSpPr>
          <p:nvPr>
            <p:ph type="title" hasCustomPrompt="1"/>
          </p:nvPr>
        </p:nvSpPr>
        <p:spPr>
          <a:xfrm>
            <a:off x="836086" y="255366"/>
            <a:ext cx="7850713" cy="708082"/>
          </a:xfrm>
          <a:prstGeom prst="rect">
            <a:avLst/>
          </a:prstGeom>
        </p:spPr>
        <p:txBody>
          <a:bodyPr/>
          <a:lstStyle>
            <a:lvl1pPr>
              <a:defRPr sz="2800" b="0"/>
            </a:lvl1pPr>
          </a:lstStyle>
          <a:p>
            <a:r>
              <a:rPr lang="en-GB" noProof="0" dirty="0"/>
              <a:t>Title, Arial, normal, 28 point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18" name="Rechteck 17"/>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19" name="Bild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4279447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a:stretch/>
        </p:blipFill>
        <p:spPr>
          <a:xfrm>
            <a:off x="75165" y="4068473"/>
            <a:ext cx="9037853" cy="1023496"/>
          </a:xfrm>
          <a:prstGeom prst="rect">
            <a:avLst/>
          </a:prstGeom>
        </p:spPr>
      </p:pic>
      <p:sp>
        <p:nvSpPr>
          <p:cNvPr id="13" name="Rechteck 12"/>
          <p:cNvSpPr/>
          <p:nvPr userDrawn="1"/>
        </p:nvSpPr>
        <p:spPr>
          <a:xfrm>
            <a:off x="1290227" y="3001610"/>
            <a:ext cx="2284015"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err="1">
                <a:solidFill>
                  <a:srgbClr val="000000"/>
                </a:solidFill>
              </a:rPr>
              <a:t>MeteoSvizzera</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Via </a:t>
            </a:r>
            <a:r>
              <a:rPr lang="en-GB" sz="1400" dirty="0" err="1">
                <a:solidFill>
                  <a:srgbClr val="000000"/>
                </a:solidFill>
              </a:rPr>
              <a:t>ai</a:t>
            </a:r>
            <a:r>
              <a:rPr lang="en-GB" sz="1400" dirty="0">
                <a:solidFill>
                  <a:srgbClr val="000000"/>
                </a:solidFill>
              </a:rPr>
              <a:t> Monti 146</a:t>
            </a:r>
          </a:p>
          <a:p>
            <a:pPr defTabSz="914400" eaLnBrk="0" fontAlgn="base" hangingPunct="0">
              <a:spcBef>
                <a:spcPct val="0"/>
              </a:spcBef>
              <a:spcAft>
                <a:spcPct val="0"/>
              </a:spcAft>
            </a:pPr>
            <a:r>
              <a:rPr lang="en-GB" sz="1400" dirty="0">
                <a:solidFill>
                  <a:srgbClr val="000000"/>
                </a:solidFill>
              </a:rPr>
              <a:t>CH-6605 Locarno-Monti</a:t>
            </a:r>
          </a:p>
          <a:p>
            <a:pPr defTabSz="914400" eaLnBrk="0" fontAlgn="base" hangingPunct="0">
              <a:spcBef>
                <a:spcPct val="0"/>
              </a:spcBef>
              <a:spcAft>
                <a:spcPct val="0"/>
              </a:spcAft>
            </a:pPr>
            <a:r>
              <a:rPr lang="en-GB" sz="1400" dirty="0">
                <a:solidFill>
                  <a:srgbClr val="000000"/>
                </a:solidFill>
              </a:rPr>
              <a:t>T +41 58 460 92 22</a:t>
            </a:r>
          </a:p>
          <a:p>
            <a:pPr defTabSz="914400" eaLnBrk="0" fontAlgn="base" hangingPunct="0">
              <a:spcBef>
                <a:spcPct val="0"/>
              </a:spcBef>
              <a:spcAft>
                <a:spcPct val="0"/>
              </a:spcAft>
            </a:pPr>
            <a:r>
              <a:rPr lang="en-GB" sz="1400" dirty="0">
                <a:solidFill>
                  <a:srgbClr val="000000"/>
                </a:solidFill>
              </a:rPr>
              <a:t>www.meteosvizzera.ch</a:t>
            </a: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7bis, av. de la </a:t>
            </a:r>
            <a:r>
              <a:rPr lang="en-GB" sz="1400" dirty="0" err="1">
                <a:solidFill>
                  <a:srgbClr val="000000"/>
                </a:solidFill>
              </a:rPr>
              <a:t>Paix</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CH-1211 Genève 2</a:t>
            </a:r>
          </a:p>
          <a:p>
            <a:pPr defTabSz="914400" eaLnBrk="0" fontAlgn="base" hangingPunct="0">
              <a:spcBef>
                <a:spcPct val="0"/>
              </a:spcBef>
              <a:spcAft>
                <a:spcPct val="0"/>
              </a:spcAft>
            </a:pPr>
            <a:r>
              <a:rPr lang="en-GB" sz="1400" dirty="0">
                <a:solidFill>
                  <a:srgbClr val="000000"/>
                </a:solidFill>
              </a:rPr>
              <a:t>T +41 58 460 98 88</a:t>
            </a:r>
          </a:p>
          <a:p>
            <a:pPr defTabSz="914400" eaLnBrk="0" fontAlgn="base" hangingPunct="0">
              <a:spcBef>
                <a:spcPct val="0"/>
              </a:spcBef>
              <a:spcAft>
                <a:spcPct val="0"/>
              </a:spcAft>
            </a:pPr>
            <a:r>
              <a:rPr lang="en-GB" sz="1400" dirty="0">
                <a:solidFill>
                  <a:srgbClr val="000000"/>
                </a:solidFill>
              </a:rPr>
              <a:t>www.meteosuisse.ch</a:t>
            </a: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err="1">
                <a:solidFill>
                  <a:srgbClr val="000000"/>
                </a:solidFill>
              </a:rPr>
              <a:t>Chemin</a:t>
            </a:r>
            <a:r>
              <a:rPr lang="en-GB" sz="1400" dirty="0">
                <a:solidFill>
                  <a:srgbClr val="000000"/>
                </a:solidFill>
              </a:rPr>
              <a:t> de </a:t>
            </a:r>
            <a:r>
              <a:rPr lang="en-GB" sz="1400" dirty="0" err="1">
                <a:solidFill>
                  <a:srgbClr val="000000"/>
                </a:solidFill>
              </a:rPr>
              <a:t>l‘Aérologie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CH-1530 </a:t>
            </a:r>
            <a:r>
              <a:rPr lang="en-GB" sz="1400" dirty="0" err="1">
                <a:solidFill>
                  <a:srgbClr val="000000"/>
                </a:solidFill>
              </a:rPr>
              <a:t>Payerne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T +41 58 460 94 44</a:t>
            </a:r>
          </a:p>
          <a:p>
            <a:pPr defTabSz="914400" eaLnBrk="0" fontAlgn="base" hangingPunct="0">
              <a:spcBef>
                <a:spcPct val="0"/>
              </a:spcBef>
              <a:spcAft>
                <a:spcPct val="0"/>
              </a:spcAft>
            </a:pPr>
            <a:r>
              <a:rPr lang="en-GB" sz="1400" dirty="0">
                <a:solidFill>
                  <a:srgbClr val="000000"/>
                </a:solidFill>
              </a:rPr>
              <a:t>www.meteosuisse.ch</a:t>
            </a:r>
          </a:p>
        </p:txBody>
      </p:sp>
      <p:sp>
        <p:nvSpPr>
          <p:cNvPr id="20" name="Rechteck 19"/>
          <p:cNvSpPr/>
          <p:nvPr userDrawn="1"/>
        </p:nvSpPr>
        <p:spPr>
          <a:xfrm>
            <a:off x="1277766" y="1449484"/>
            <a:ext cx="3441290" cy="1231106"/>
          </a:xfrm>
          <a:prstGeom prst="rect">
            <a:avLst/>
          </a:prstGeom>
        </p:spPr>
        <p:txBody>
          <a:bodyPr wrap="square" lIns="0" tIns="0" rIns="0" bIns="0">
            <a:spAutoFit/>
          </a:bodyPr>
          <a:lstStyle/>
          <a:p>
            <a:pPr defTabSz="914400" eaLnBrk="0" fontAlgn="base" hangingPunct="0">
              <a:spcBef>
                <a:spcPct val="0"/>
              </a:spcBef>
              <a:spcAft>
                <a:spcPct val="0"/>
              </a:spcAft>
            </a:pPr>
            <a:r>
              <a:rPr lang="en-GB" sz="1600" b="1" dirty="0">
                <a:solidFill>
                  <a:srgbClr val="000000"/>
                </a:solidFill>
              </a:rPr>
              <a:t>MeteoSwiss</a:t>
            </a:r>
          </a:p>
          <a:p>
            <a:pPr defTabSz="914400" eaLnBrk="0" fontAlgn="base" hangingPunct="0">
              <a:spcBef>
                <a:spcPct val="0"/>
              </a:spcBef>
              <a:spcAft>
                <a:spcPct val="0"/>
              </a:spcAft>
            </a:pPr>
            <a:r>
              <a:rPr lang="en-GB" sz="1600" dirty="0">
                <a:solidFill>
                  <a:srgbClr val="000000"/>
                </a:solidFill>
              </a:rPr>
              <a:t>Operation </a:t>
            </a:r>
            <a:r>
              <a:rPr lang="en-GB" sz="1600" dirty="0" err="1">
                <a:solidFill>
                  <a:srgbClr val="000000"/>
                </a:solidFill>
              </a:rPr>
              <a:t>Center</a:t>
            </a:r>
            <a:r>
              <a:rPr lang="en-GB" sz="1600" dirty="0">
                <a:solidFill>
                  <a:srgbClr val="000000"/>
                </a:solidFill>
              </a:rPr>
              <a:t> 1 </a:t>
            </a:r>
          </a:p>
          <a:p>
            <a:pPr defTabSz="914400" eaLnBrk="0" fontAlgn="base" hangingPunct="0">
              <a:spcBef>
                <a:spcPct val="0"/>
              </a:spcBef>
              <a:spcAft>
                <a:spcPct val="0"/>
              </a:spcAft>
            </a:pPr>
            <a:r>
              <a:rPr lang="en-GB" sz="1600" dirty="0">
                <a:solidFill>
                  <a:srgbClr val="000000"/>
                </a:solidFill>
              </a:rPr>
              <a:t>CH-8058 Zurich-Airport </a:t>
            </a:r>
          </a:p>
          <a:p>
            <a:pPr defTabSz="914400" eaLnBrk="0" fontAlgn="base" hangingPunct="0">
              <a:spcBef>
                <a:spcPct val="0"/>
              </a:spcBef>
              <a:spcAft>
                <a:spcPct val="0"/>
              </a:spcAft>
            </a:pPr>
            <a:r>
              <a:rPr lang="en-GB" sz="1600" dirty="0">
                <a:solidFill>
                  <a:srgbClr val="000000"/>
                </a:solidFill>
              </a:rPr>
              <a:t>T +41 58 460 91 11 www.meteoswiss.ch</a:t>
            </a:r>
          </a:p>
        </p:txBody>
      </p:sp>
      <p:sp>
        <p:nvSpPr>
          <p:cNvPr id="17"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2" name="Gruppieren 1"/>
          <p:cNvGrpSpPr/>
          <p:nvPr userDrawn="1"/>
        </p:nvGrpSpPr>
        <p:grpSpPr>
          <a:xfrm>
            <a:off x="924938" y="362579"/>
            <a:ext cx="2004962" cy="774471"/>
            <a:chOff x="924938" y="362579"/>
            <a:chExt cx="2004962" cy="774471"/>
          </a:xfrm>
        </p:grpSpPr>
        <p:pic>
          <p:nvPicPr>
            <p:cNvPr id="14"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hteck 18"/>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21" name="Rechteck 20"/>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22" name="Bild 2"/>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2512229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ma14="http://schemas.microsoft.com/office/mac/drawingml/2011/main" xmlns="" val="1"/>
            </a:ext>
          </a:extLst>
        </p:spPr>
        <p:txBody>
          <a:bodyPr lIns="34289" tIns="34290" rIns="34289" bIns="34290" anchor="ctr">
            <a:normAutofit/>
          </a:bodyPr>
          <a:lstStyle/>
          <a:p>
            <a:r>
              <a:rPr dirty="0"/>
              <a:t>Click to edit Master title style</a:t>
            </a:r>
          </a:p>
        </p:txBody>
      </p:sp>
      <p:sp>
        <p:nvSpPr>
          <p:cNvPr id="8" name="Text Placeholder 7"/>
          <p:cNvSpPr>
            <a:spLocks noGrp="1"/>
          </p:cNvSpPr>
          <p:nvPr>
            <p:ph type="body" sz="quarter" idx="10"/>
          </p:nvPr>
        </p:nvSpPr>
        <p:spPr>
          <a:xfrm>
            <a:off x="251520" y="951570"/>
            <a:ext cx="8641259" cy="3996668"/>
          </a:xfrm>
          <a:prstGeom prst="rect">
            <a:avLst/>
          </a:prstGeom>
        </p:spPr>
        <p:txBody>
          <a:bodyPr lIns="68580" tIns="34290" rIns="68580" bIns="3429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6641978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7803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1" name="Bild 49"/>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20458"/>
          <a:stretch/>
        </p:blipFill>
        <p:spPr>
          <a:xfrm>
            <a:off x="66261" y="1863884"/>
            <a:ext cx="9011477" cy="3237017"/>
          </a:xfrm>
          <a:prstGeom prst="rect">
            <a:avLst/>
          </a:prstGeom>
        </p:spPr>
      </p:pic>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en-GB" noProof="0" dirty="0"/>
              <a:t>Subtitle Arial, 22 point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5200" b="0" i="0" u="none" strike="noStrike" kern="1200" cap="none" spc="0" normalizeH="0" baseline="0" dirty="0" smtClean="0">
                <a:ln>
                  <a:noFill/>
                </a:ln>
                <a:solidFill>
                  <a:srgbClr val="000000"/>
                </a:solidFill>
                <a:effectLst/>
                <a:uLnTx/>
                <a:uFillTx/>
                <a:latin typeface="+mj-lt"/>
                <a:ea typeface="+mj-ea"/>
                <a:cs typeface="+mj-cs"/>
              </a:defRPr>
            </a:lvl1pPr>
          </a:lstStyle>
          <a:p>
            <a:r>
              <a:rPr lang="en-GB" noProof="0" dirty="0"/>
              <a:t>Presentation Title Arial, 52 point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a:lnSpc>
                <a:spcPct val="105000"/>
              </a:lnSpc>
              <a:spcBef>
                <a:spcPct val="50000"/>
              </a:spcBef>
            </a:pPr>
            <a:r>
              <a:rPr lang="en-GB" sz="800" noProof="0" dirty="0"/>
              <a:t>Federal Department of Home Affairs FDHA</a:t>
            </a:r>
            <a:br>
              <a:rPr lang="en-GB" sz="800" noProof="0" dirty="0"/>
            </a:br>
            <a:r>
              <a:rPr lang="en-GB" sz="800" b="1" noProof="0" dirty="0"/>
              <a:t>Federal Office of Meteorology and Climatology  MeteoSwiss</a:t>
            </a:r>
            <a:endParaRPr lang="en-GB" sz="800" noProof="0" dirty="0"/>
          </a:p>
        </p:txBody>
      </p:sp>
      <p:grpSp>
        <p:nvGrpSpPr>
          <p:cNvPr id="3" name="Gruppieren 2"/>
          <p:cNvGrpSpPr/>
          <p:nvPr userDrawn="1"/>
        </p:nvGrpSpPr>
        <p:grpSpPr>
          <a:xfrm>
            <a:off x="924938" y="362579"/>
            <a:ext cx="2004962" cy="774471"/>
            <a:chOff x="924938" y="362579"/>
            <a:chExt cx="2004962" cy="774471"/>
          </a:xfrm>
        </p:grpSpPr>
        <p:pic>
          <p:nvPicPr>
            <p:cNvPr id="13"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88055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100" b="0" i="0" u="none" strike="noStrike" kern="0" cap="none" spc="0" normalizeH="0" baseline="0" noProof="0" dirty="0">
              <a:ln>
                <a:noFill/>
              </a:ln>
              <a:solidFill>
                <a:srgbClr val="B4A89C"/>
              </a:solidFill>
              <a:effectLst/>
              <a:uLnTx/>
              <a:uFillTx/>
              <a:latin typeface="Aria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2797309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1187624" y="1203598"/>
            <a:ext cx="7527926"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600"/>
            </a:lvl1pPr>
            <a:lvl2pPr marL="714375" indent="-257175">
              <a:buClrTx/>
              <a:buFont typeface="Symbol" panose="05050102010706020507" pitchFamily="18" charset="2"/>
              <a:buChar char="-"/>
              <a:defRPr sz="1600" baseline="0"/>
            </a:lvl2pPr>
            <a:lvl3pPr>
              <a:buClrTx/>
              <a:defRPr sz="1600"/>
            </a:lvl3pPr>
          </a:lstStyle>
          <a:p>
            <a:pPr lvl="0"/>
            <a:r>
              <a:rPr lang="en-GB" noProof="0" dirty="0" err="1"/>
              <a:t>Grundschrift</a:t>
            </a:r>
            <a:r>
              <a:rPr lang="en-GB" noProof="0" dirty="0"/>
              <a:t> </a:t>
            </a:r>
            <a:r>
              <a:rPr lang="en-GB" noProof="0" dirty="0" err="1"/>
              <a:t>mit</a:t>
            </a:r>
            <a:r>
              <a:rPr lang="en-GB" noProof="0" dirty="0"/>
              <a:t> </a:t>
            </a:r>
            <a:r>
              <a:rPr lang="en-GB" noProof="0" dirty="0" err="1"/>
              <a:t>Aufzählung</a:t>
            </a:r>
            <a:r>
              <a:rPr lang="en-GB" noProof="0" dirty="0"/>
              <a:t>, Arial normal, 16 </a:t>
            </a:r>
            <a:r>
              <a:rPr lang="en-GB" noProof="0" dirty="0" err="1"/>
              <a:t>Punkt</a:t>
            </a:r>
            <a:endParaRPr lang="en-GB" noProof="0" dirty="0"/>
          </a:p>
          <a:p>
            <a:pPr lvl="1"/>
            <a:r>
              <a:rPr lang="en-GB" noProof="0" dirty="0" err="1"/>
              <a:t>Ebene</a:t>
            </a:r>
            <a:r>
              <a:rPr lang="en-GB" noProof="0" dirty="0"/>
              <a:t> </a:t>
            </a:r>
            <a:r>
              <a:rPr lang="en-GB" noProof="0" dirty="0" err="1"/>
              <a:t>zwei</a:t>
            </a:r>
            <a:r>
              <a:rPr lang="en-GB" noProof="0" dirty="0"/>
              <a:t>, 16 </a:t>
            </a:r>
            <a:r>
              <a:rPr lang="en-GB" noProof="0" dirty="0" err="1"/>
              <a:t>Punkt</a:t>
            </a:r>
            <a:endParaRPr lang="en-GB" noProof="0" dirty="0"/>
          </a:p>
          <a:p>
            <a:pPr lvl="2"/>
            <a:endParaRPr lang="en-GB" noProof="0" dirty="0"/>
          </a:p>
        </p:txBody>
      </p:sp>
      <p:sp>
        <p:nvSpPr>
          <p:cNvPr id="14" name="Titel 3"/>
          <p:cNvSpPr>
            <a:spLocks noGrp="1"/>
          </p:cNvSpPr>
          <p:nvPr>
            <p:ph type="title" hasCustomPrompt="1"/>
          </p:nvPr>
        </p:nvSpPr>
        <p:spPr>
          <a:xfrm>
            <a:off x="1186180" y="185710"/>
            <a:ext cx="7516008" cy="708082"/>
          </a:xfrm>
          <a:prstGeom prst="rect">
            <a:avLst/>
          </a:prstGeom>
        </p:spPr>
        <p:txBody>
          <a:bodyPr/>
          <a:lstStyle>
            <a:lvl1pPr>
              <a:defRPr sz="3200" b="0"/>
            </a:lvl1pPr>
          </a:lstStyle>
          <a:p>
            <a:r>
              <a:rPr lang="en-GB" noProof="0" dirty="0"/>
              <a:t>Title, Arial, normal, 32 point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sp>
        <p:nvSpPr>
          <p:cNvPr id="18" name="Rechteck 17"/>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pic>
        <p:nvPicPr>
          <p:cNvPr id="19" name="Bild 2"/>
          <p:cNvPicPr>
            <a:picLocks noChangeAspect="1"/>
          </p:cNvPicPr>
          <p:nvPr userDrawn="1"/>
        </p:nvPicPr>
        <p:blipFill rotWithShape="1">
          <a:blip r:embed="rId3" cstate="screen">
            <a:extLst>
              <a:ext uri="{28A0092B-C50C-407E-A947-70E740481C1C}">
                <a14:useLocalDpi xmlns:a14="http://schemas.microsoft.com/office/drawing/2010/main"/>
              </a:ext>
            </a:extLst>
          </a:blip>
          <a:srcRect l="8446" t="78006" r="10884"/>
          <a:stretch/>
        </p:blipFill>
        <p:spPr>
          <a:xfrm>
            <a:off x="1254674" y="4630190"/>
            <a:ext cx="1041960" cy="179529"/>
          </a:xfrm>
          <a:prstGeom prst="rect">
            <a:avLst/>
          </a:prstGeom>
        </p:spPr>
      </p:pic>
    </p:spTree>
    <p:extLst>
      <p:ext uri="{BB962C8B-B14F-4D97-AF65-F5344CB8AC3E}">
        <p14:creationId xmlns:p14="http://schemas.microsoft.com/office/powerpoint/2010/main" val="2134879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74924"/>
          <a:stretch/>
        </p:blipFill>
        <p:spPr>
          <a:xfrm>
            <a:off x="75165" y="4068473"/>
            <a:ext cx="9037853" cy="1023496"/>
          </a:xfrm>
          <a:prstGeom prst="rect">
            <a:avLst/>
          </a:prstGeom>
        </p:spPr>
      </p:pic>
      <p:sp>
        <p:nvSpPr>
          <p:cNvPr id="13" name="Rechteck 12"/>
          <p:cNvSpPr/>
          <p:nvPr userDrawn="1"/>
        </p:nvSpPr>
        <p:spPr>
          <a:xfrm>
            <a:off x="1290227" y="3001610"/>
            <a:ext cx="2284015" cy="1077218"/>
          </a:xfrm>
          <a:prstGeom prst="rect">
            <a:avLst/>
          </a:prstGeom>
        </p:spPr>
        <p:txBody>
          <a:bodyPr wrap="square" lIns="0" tIns="0" rIns="0" bIns="0">
            <a:spAutoFit/>
          </a:bodyPr>
          <a:lstStyle/>
          <a:p>
            <a:r>
              <a:rPr lang="en-GB" sz="1400" b="1" noProof="0" dirty="0" err="1"/>
              <a:t>MeteoSvizzera</a:t>
            </a:r>
            <a:endParaRPr lang="en-GB" sz="1400" noProof="0" dirty="0"/>
          </a:p>
          <a:p>
            <a:r>
              <a:rPr lang="en-GB" sz="1400" noProof="0" dirty="0"/>
              <a:t>Via </a:t>
            </a:r>
            <a:r>
              <a:rPr lang="en-GB" sz="1400" noProof="0" dirty="0" err="1"/>
              <a:t>ai</a:t>
            </a:r>
            <a:r>
              <a:rPr lang="en-GB" sz="1400" noProof="0" dirty="0"/>
              <a:t> Monti 146</a:t>
            </a:r>
          </a:p>
          <a:p>
            <a:r>
              <a:rPr lang="en-GB" sz="1400" noProof="0" dirty="0"/>
              <a:t>CH-6605 Locarno-Monti</a:t>
            </a:r>
          </a:p>
          <a:p>
            <a:r>
              <a:rPr lang="en-GB" sz="1400" noProof="0" dirty="0"/>
              <a:t>T +41 58 460 92 22</a:t>
            </a:r>
          </a:p>
          <a:p>
            <a:r>
              <a:rPr lang="en-GB" sz="1400" noProof="0" dirty="0"/>
              <a:t>www.meteosvizzera.ch</a:t>
            </a: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noProof="0" dirty="0">
                <a:solidFill>
                  <a:srgbClr val="000000"/>
                </a:solidFill>
                <a:latin typeface="Arial" charset="0"/>
              </a:rPr>
              <a:t>MétéoSuisse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7bis, av. de la </a:t>
            </a:r>
            <a:r>
              <a:rPr lang="en-GB" sz="1400" noProof="0" dirty="0" err="1">
                <a:solidFill>
                  <a:srgbClr val="000000"/>
                </a:solidFill>
                <a:latin typeface="Arial" charset="0"/>
              </a:rPr>
              <a:t>Paix</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CH-1211 Genève 2</a:t>
            </a:r>
          </a:p>
          <a:p>
            <a:pPr defTabSz="914400" eaLnBrk="0" fontAlgn="base" hangingPunct="0">
              <a:spcBef>
                <a:spcPct val="0"/>
              </a:spcBef>
              <a:spcAft>
                <a:spcPct val="0"/>
              </a:spcAft>
            </a:pPr>
            <a:r>
              <a:rPr lang="en-GB" sz="1400" noProof="0" dirty="0">
                <a:solidFill>
                  <a:srgbClr val="000000"/>
                </a:solidFill>
                <a:latin typeface="Arial" charset="0"/>
              </a:rPr>
              <a:t>T +41 58 460 98 88</a:t>
            </a:r>
          </a:p>
          <a:p>
            <a:pPr defTabSz="914400" eaLnBrk="0" fontAlgn="base" hangingPunct="0">
              <a:spcBef>
                <a:spcPct val="0"/>
              </a:spcBef>
              <a:spcAft>
                <a:spcPct val="0"/>
              </a:spcAft>
            </a:pPr>
            <a:r>
              <a:rPr lang="en-GB" sz="1400" noProof="0" dirty="0">
                <a:solidFill>
                  <a:srgbClr val="000000"/>
                </a:solidFill>
                <a:latin typeface="Arial" charset="0"/>
              </a:rPr>
              <a:t>www.meteosuisse.ch</a:t>
            </a: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noProof="0" dirty="0">
                <a:solidFill>
                  <a:srgbClr val="000000"/>
                </a:solidFill>
                <a:latin typeface="Arial" charset="0"/>
              </a:rPr>
              <a:t>MétéoSuisse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err="1">
                <a:solidFill>
                  <a:srgbClr val="000000"/>
                </a:solidFill>
                <a:latin typeface="Arial" charset="0"/>
              </a:rPr>
              <a:t>Chemin</a:t>
            </a:r>
            <a:r>
              <a:rPr lang="en-GB" sz="1400" noProof="0" dirty="0">
                <a:solidFill>
                  <a:srgbClr val="000000"/>
                </a:solidFill>
                <a:latin typeface="Arial" charset="0"/>
              </a:rPr>
              <a:t> de </a:t>
            </a:r>
            <a:r>
              <a:rPr lang="en-GB" sz="1400" noProof="0" dirty="0" err="1">
                <a:solidFill>
                  <a:srgbClr val="000000"/>
                </a:solidFill>
                <a:latin typeface="Arial" charset="0"/>
              </a:rPr>
              <a:t>l‘Aérologie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CH-1530 </a:t>
            </a:r>
            <a:r>
              <a:rPr lang="en-GB" sz="1400" noProof="0" dirty="0" err="1">
                <a:solidFill>
                  <a:srgbClr val="000000"/>
                </a:solidFill>
                <a:latin typeface="Arial" charset="0"/>
              </a:rPr>
              <a:t>Payerne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T +41 58 460 94 44</a:t>
            </a:r>
          </a:p>
          <a:p>
            <a:pPr defTabSz="914400" eaLnBrk="0" fontAlgn="base" hangingPunct="0">
              <a:spcBef>
                <a:spcPct val="0"/>
              </a:spcBef>
              <a:spcAft>
                <a:spcPct val="0"/>
              </a:spcAft>
            </a:pPr>
            <a:r>
              <a:rPr lang="en-GB" sz="1400" noProof="0" dirty="0">
                <a:solidFill>
                  <a:srgbClr val="000000"/>
                </a:solidFill>
                <a:latin typeface="Arial" charset="0"/>
              </a:rPr>
              <a:t>www.meteosuisse.ch</a:t>
            </a:r>
          </a:p>
        </p:txBody>
      </p:sp>
      <p:sp>
        <p:nvSpPr>
          <p:cNvPr id="20" name="Rechteck 19"/>
          <p:cNvSpPr/>
          <p:nvPr userDrawn="1"/>
        </p:nvSpPr>
        <p:spPr>
          <a:xfrm>
            <a:off x="1277766" y="1449484"/>
            <a:ext cx="3441290" cy="1231106"/>
          </a:xfrm>
          <a:prstGeom prst="rect">
            <a:avLst/>
          </a:prstGeom>
        </p:spPr>
        <p:txBody>
          <a:bodyPr wrap="square" lIns="0" tIns="0" rIns="0" bIns="0">
            <a:spAutoFit/>
          </a:bodyPr>
          <a:lstStyle/>
          <a:p>
            <a:r>
              <a:rPr lang="en-GB" sz="1600" b="1" noProof="0" dirty="0"/>
              <a:t>MeteoSwiss</a:t>
            </a:r>
          </a:p>
          <a:p>
            <a:r>
              <a:rPr lang="en-GB" sz="1600" b="0" noProof="0" dirty="0"/>
              <a:t>Operation </a:t>
            </a:r>
            <a:r>
              <a:rPr lang="en-GB" sz="1600" b="0" noProof="0" dirty="0" err="1"/>
              <a:t>Center</a:t>
            </a:r>
            <a:r>
              <a:rPr lang="en-GB" sz="1600" b="0" noProof="0" dirty="0"/>
              <a:t> 1 </a:t>
            </a:r>
          </a:p>
          <a:p>
            <a:r>
              <a:rPr lang="en-GB" sz="1600" b="0" noProof="0" dirty="0"/>
              <a:t>CH-8058 Zurich-Airport </a:t>
            </a:r>
          </a:p>
          <a:p>
            <a:r>
              <a:rPr lang="en-GB" sz="1600" b="0" noProof="0" dirty="0"/>
              <a:t>T +41 58 460 91 11 www.meteoswiss.ch</a:t>
            </a:r>
          </a:p>
        </p:txBody>
      </p:sp>
      <p:sp>
        <p:nvSpPr>
          <p:cNvPr id="17"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a:lnSpc>
                <a:spcPct val="105000"/>
              </a:lnSpc>
              <a:spcBef>
                <a:spcPct val="50000"/>
              </a:spcBef>
            </a:pPr>
            <a:r>
              <a:rPr lang="en-GB" sz="800" noProof="0" dirty="0"/>
              <a:t>Federal Department of Home Affairs FDHA</a:t>
            </a:r>
            <a:br>
              <a:rPr lang="en-GB" sz="800" noProof="0" dirty="0"/>
            </a:br>
            <a:r>
              <a:rPr lang="en-GB" sz="800" b="1" noProof="0" dirty="0"/>
              <a:t>Federal Office of Meteorology and Climatology  MeteoSwiss</a:t>
            </a:r>
            <a:endParaRPr lang="en-GB" sz="800" noProof="0" dirty="0"/>
          </a:p>
        </p:txBody>
      </p:sp>
      <p:grpSp>
        <p:nvGrpSpPr>
          <p:cNvPr id="2" name="Gruppieren 1"/>
          <p:cNvGrpSpPr/>
          <p:nvPr userDrawn="1"/>
        </p:nvGrpSpPr>
        <p:grpSpPr>
          <a:xfrm>
            <a:off x="924938" y="362579"/>
            <a:ext cx="2004962" cy="774471"/>
            <a:chOff x="924938" y="362579"/>
            <a:chExt cx="2004962" cy="774471"/>
          </a:xfrm>
        </p:grpSpPr>
        <p:pic>
          <p:nvPicPr>
            <p:cNvPr id="14"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hteck 18"/>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sp>
        <p:nvSpPr>
          <p:cNvPr id="21" name="Rechteck 20"/>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pic>
        <p:nvPicPr>
          <p:cNvPr id="22" name="Bild 2"/>
          <p:cNvPicPr>
            <a:picLocks noChangeAspect="1"/>
          </p:cNvPicPr>
          <p:nvPr userDrawn="1"/>
        </p:nvPicPr>
        <p:blipFill rotWithShape="1">
          <a:blip r:embed="rId5" cstate="screen">
            <a:extLst>
              <a:ext uri="{28A0092B-C50C-407E-A947-70E740481C1C}">
                <a14:useLocalDpi xmlns:a14="http://schemas.microsoft.com/office/drawing/2010/main"/>
              </a:ext>
            </a:extLst>
          </a:blip>
          <a:srcRect l="8446" t="78006" r="10884"/>
          <a:stretch/>
        </p:blipFill>
        <p:spPr>
          <a:xfrm>
            <a:off x="1254674" y="4630190"/>
            <a:ext cx="1041960" cy="179529"/>
          </a:xfrm>
          <a:prstGeom prst="rect">
            <a:avLst/>
          </a:prstGeom>
        </p:spPr>
      </p:pic>
    </p:spTree>
    <p:extLst>
      <p:ext uri="{BB962C8B-B14F-4D97-AF65-F5344CB8AC3E}">
        <p14:creationId xmlns:p14="http://schemas.microsoft.com/office/powerpoint/2010/main" val="2170713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1" name="Bild 49"/>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20458"/>
          <a:stretch/>
        </p:blipFill>
        <p:spPr>
          <a:xfrm>
            <a:off x="66261" y="2578259"/>
            <a:ext cx="9011477" cy="3237017"/>
          </a:xfrm>
          <a:prstGeom prst="rect">
            <a:avLst/>
          </a:prstGeom>
        </p:spPr>
      </p:pic>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en-GB" noProof="0" dirty="0"/>
              <a:t>Subtitle Arial, 22 point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5200" b="0" i="0" u="none" strike="noStrike" kern="1200" cap="none" spc="0" normalizeH="0" baseline="0" dirty="0" smtClean="0">
                <a:ln>
                  <a:noFill/>
                </a:ln>
                <a:solidFill>
                  <a:srgbClr val="000000"/>
                </a:solidFill>
                <a:effectLst/>
                <a:uLnTx/>
                <a:uFillTx/>
                <a:latin typeface="+mj-lt"/>
                <a:ea typeface="+mj-ea"/>
                <a:cs typeface="+mj-cs"/>
              </a:defRPr>
            </a:lvl1pPr>
          </a:lstStyle>
          <a:p>
            <a:r>
              <a:rPr lang="en-GB" noProof="0" dirty="0"/>
              <a:t>Presentation Title Arial, 52 point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3" name="Gruppieren 2"/>
          <p:cNvGrpSpPr/>
          <p:nvPr userDrawn="1"/>
        </p:nvGrpSpPr>
        <p:grpSpPr>
          <a:xfrm>
            <a:off x="924938" y="362579"/>
            <a:ext cx="2004962" cy="774471"/>
            <a:chOff x="924938" y="362579"/>
            <a:chExt cx="2004962" cy="774471"/>
          </a:xfrm>
        </p:grpSpPr>
        <p:pic>
          <p:nvPicPr>
            <p:cNvPr id="13"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76886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defRPr/>
            </a:pPr>
            <a:endParaRPr lang="en-GB" sz="2100" kern="0" dirty="0">
              <a:solidFill>
                <a:srgbClr val="B4A89C"/>
              </a:solidFil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722247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847725" y="1394459"/>
            <a:ext cx="7831456"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800"/>
            </a:lvl1pPr>
            <a:lvl2pPr marL="714375" indent="-257175">
              <a:buClrTx/>
              <a:buFont typeface="Symbol" panose="05050102010706020507" pitchFamily="18" charset="2"/>
              <a:buChar char="-"/>
              <a:defRPr sz="1600" baseline="0"/>
            </a:lvl2pPr>
            <a:lvl3pPr>
              <a:buClrTx/>
              <a:defRPr sz="1600"/>
            </a:lvl3pPr>
          </a:lstStyle>
          <a:p>
            <a:pPr lvl="0"/>
            <a:r>
              <a:rPr lang="en-GB" noProof="0" dirty="0" err="1"/>
              <a:t>Grundschrift</a:t>
            </a:r>
            <a:r>
              <a:rPr lang="en-GB" noProof="0" dirty="0"/>
              <a:t> </a:t>
            </a:r>
            <a:r>
              <a:rPr lang="en-GB" noProof="0" dirty="0" err="1"/>
              <a:t>mit</a:t>
            </a:r>
            <a:r>
              <a:rPr lang="en-GB" noProof="0" dirty="0"/>
              <a:t> </a:t>
            </a:r>
            <a:r>
              <a:rPr lang="en-GB" noProof="0" dirty="0" err="1"/>
              <a:t>Aufzählung</a:t>
            </a:r>
            <a:r>
              <a:rPr lang="en-GB" noProof="0" dirty="0"/>
              <a:t>, Arial normal, 18 </a:t>
            </a:r>
            <a:r>
              <a:rPr lang="en-GB" noProof="0" dirty="0" err="1"/>
              <a:t>Punkt</a:t>
            </a:r>
            <a:endParaRPr lang="en-GB" noProof="0" dirty="0"/>
          </a:p>
          <a:p>
            <a:pPr lvl="1"/>
            <a:r>
              <a:rPr lang="en-GB" noProof="0" dirty="0" err="1"/>
              <a:t>Ebene</a:t>
            </a:r>
            <a:r>
              <a:rPr lang="en-GB" noProof="0" dirty="0"/>
              <a:t> </a:t>
            </a:r>
            <a:r>
              <a:rPr lang="en-GB" noProof="0" dirty="0" err="1"/>
              <a:t>zwei</a:t>
            </a:r>
            <a:r>
              <a:rPr lang="en-GB" noProof="0" dirty="0"/>
              <a:t>, 16 </a:t>
            </a:r>
            <a:r>
              <a:rPr lang="en-GB" noProof="0" dirty="0" err="1"/>
              <a:t>Punkt</a:t>
            </a:r>
            <a:endParaRPr lang="en-GB" noProof="0" dirty="0"/>
          </a:p>
          <a:p>
            <a:pPr lvl="2"/>
            <a:endParaRPr lang="en-GB" noProof="0" dirty="0"/>
          </a:p>
        </p:txBody>
      </p:sp>
      <p:sp>
        <p:nvSpPr>
          <p:cNvPr id="14" name="Titel 3"/>
          <p:cNvSpPr>
            <a:spLocks noGrp="1"/>
          </p:cNvSpPr>
          <p:nvPr>
            <p:ph type="title" hasCustomPrompt="1"/>
          </p:nvPr>
        </p:nvSpPr>
        <p:spPr>
          <a:xfrm>
            <a:off x="836086" y="255366"/>
            <a:ext cx="7850713" cy="708082"/>
          </a:xfrm>
          <a:prstGeom prst="rect">
            <a:avLst/>
          </a:prstGeom>
        </p:spPr>
        <p:txBody>
          <a:bodyPr/>
          <a:lstStyle>
            <a:lvl1pPr>
              <a:defRPr sz="2800" b="0"/>
            </a:lvl1pPr>
          </a:lstStyle>
          <a:p>
            <a:r>
              <a:rPr lang="en-GB" noProof="0" dirty="0"/>
              <a:t>Title, Arial, normal, 28 point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18" name="Rechteck 17"/>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19" name="Bild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4185374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a:stretch/>
        </p:blipFill>
        <p:spPr>
          <a:xfrm>
            <a:off x="75165" y="4068473"/>
            <a:ext cx="9037853" cy="1023496"/>
          </a:xfrm>
          <a:prstGeom prst="rect">
            <a:avLst/>
          </a:prstGeom>
        </p:spPr>
      </p:pic>
      <p:sp>
        <p:nvSpPr>
          <p:cNvPr id="13" name="Rechteck 12"/>
          <p:cNvSpPr/>
          <p:nvPr userDrawn="1"/>
        </p:nvSpPr>
        <p:spPr>
          <a:xfrm>
            <a:off x="1290227" y="3001610"/>
            <a:ext cx="2284015"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err="1">
                <a:solidFill>
                  <a:srgbClr val="000000"/>
                </a:solidFill>
              </a:rPr>
              <a:t>MeteoSvizzera</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Via </a:t>
            </a:r>
            <a:r>
              <a:rPr lang="en-GB" sz="1400" dirty="0" err="1">
                <a:solidFill>
                  <a:srgbClr val="000000"/>
                </a:solidFill>
              </a:rPr>
              <a:t>ai</a:t>
            </a:r>
            <a:r>
              <a:rPr lang="en-GB" sz="1400" dirty="0">
                <a:solidFill>
                  <a:srgbClr val="000000"/>
                </a:solidFill>
              </a:rPr>
              <a:t> Monti 146</a:t>
            </a:r>
          </a:p>
          <a:p>
            <a:pPr defTabSz="914400" eaLnBrk="0" fontAlgn="base" hangingPunct="0">
              <a:spcBef>
                <a:spcPct val="0"/>
              </a:spcBef>
              <a:spcAft>
                <a:spcPct val="0"/>
              </a:spcAft>
            </a:pPr>
            <a:r>
              <a:rPr lang="en-GB" sz="1400" dirty="0">
                <a:solidFill>
                  <a:srgbClr val="000000"/>
                </a:solidFill>
              </a:rPr>
              <a:t>CH-6605 Locarno-Monti</a:t>
            </a:r>
          </a:p>
          <a:p>
            <a:pPr defTabSz="914400" eaLnBrk="0" fontAlgn="base" hangingPunct="0">
              <a:spcBef>
                <a:spcPct val="0"/>
              </a:spcBef>
              <a:spcAft>
                <a:spcPct val="0"/>
              </a:spcAft>
            </a:pPr>
            <a:r>
              <a:rPr lang="en-GB" sz="1400" dirty="0">
                <a:solidFill>
                  <a:srgbClr val="000000"/>
                </a:solidFill>
              </a:rPr>
              <a:t>T +41 58 460 92 22</a:t>
            </a:r>
          </a:p>
          <a:p>
            <a:pPr defTabSz="914400" eaLnBrk="0" fontAlgn="base" hangingPunct="0">
              <a:spcBef>
                <a:spcPct val="0"/>
              </a:spcBef>
              <a:spcAft>
                <a:spcPct val="0"/>
              </a:spcAft>
            </a:pPr>
            <a:r>
              <a:rPr lang="en-GB" sz="1400" dirty="0">
                <a:solidFill>
                  <a:srgbClr val="000000"/>
                </a:solidFill>
              </a:rPr>
              <a:t>www.meteosvizzera.ch</a:t>
            </a: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7bis, av. de la </a:t>
            </a:r>
            <a:r>
              <a:rPr lang="en-GB" sz="1400" dirty="0" err="1">
                <a:solidFill>
                  <a:srgbClr val="000000"/>
                </a:solidFill>
              </a:rPr>
              <a:t>Paix</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CH-1211 Genève 2</a:t>
            </a:r>
          </a:p>
          <a:p>
            <a:pPr defTabSz="914400" eaLnBrk="0" fontAlgn="base" hangingPunct="0">
              <a:spcBef>
                <a:spcPct val="0"/>
              </a:spcBef>
              <a:spcAft>
                <a:spcPct val="0"/>
              </a:spcAft>
            </a:pPr>
            <a:r>
              <a:rPr lang="en-GB" sz="1400" dirty="0">
                <a:solidFill>
                  <a:srgbClr val="000000"/>
                </a:solidFill>
              </a:rPr>
              <a:t>T +41 58 460 98 88</a:t>
            </a:r>
          </a:p>
          <a:p>
            <a:pPr defTabSz="914400" eaLnBrk="0" fontAlgn="base" hangingPunct="0">
              <a:spcBef>
                <a:spcPct val="0"/>
              </a:spcBef>
              <a:spcAft>
                <a:spcPct val="0"/>
              </a:spcAft>
            </a:pPr>
            <a:r>
              <a:rPr lang="en-GB" sz="1400" dirty="0">
                <a:solidFill>
                  <a:srgbClr val="000000"/>
                </a:solidFill>
              </a:rPr>
              <a:t>www.meteosuisse.ch</a:t>
            </a: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err="1">
                <a:solidFill>
                  <a:srgbClr val="000000"/>
                </a:solidFill>
              </a:rPr>
              <a:t>Chemin</a:t>
            </a:r>
            <a:r>
              <a:rPr lang="en-GB" sz="1400" dirty="0">
                <a:solidFill>
                  <a:srgbClr val="000000"/>
                </a:solidFill>
              </a:rPr>
              <a:t> de </a:t>
            </a:r>
            <a:r>
              <a:rPr lang="en-GB" sz="1400" dirty="0" err="1">
                <a:solidFill>
                  <a:srgbClr val="000000"/>
                </a:solidFill>
              </a:rPr>
              <a:t>l‘Aérologie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CH-1530 </a:t>
            </a:r>
            <a:r>
              <a:rPr lang="en-GB" sz="1400" dirty="0" err="1">
                <a:solidFill>
                  <a:srgbClr val="000000"/>
                </a:solidFill>
              </a:rPr>
              <a:t>Payerne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T +41 58 460 94 44</a:t>
            </a:r>
          </a:p>
          <a:p>
            <a:pPr defTabSz="914400" eaLnBrk="0" fontAlgn="base" hangingPunct="0">
              <a:spcBef>
                <a:spcPct val="0"/>
              </a:spcBef>
              <a:spcAft>
                <a:spcPct val="0"/>
              </a:spcAft>
            </a:pPr>
            <a:r>
              <a:rPr lang="en-GB" sz="1400" dirty="0">
                <a:solidFill>
                  <a:srgbClr val="000000"/>
                </a:solidFill>
              </a:rPr>
              <a:t>www.meteosuisse.ch</a:t>
            </a:r>
          </a:p>
        </p:txBody>
      </p:sp>
      <p:sp>
        <p:nvSpPr>
          <p:cNvPr id="20" name="Rechteck 19"/>
          <p:cNvSpPr/>
          <p:nvPr userDrawn="1"/>
        </p:nvSpPr>
        <p:spPr>
          <a:xfrm>
            <a:off x="1277766" y="1449484"/>
            <a:ext cx="3441290" cy="1231106"/>
          </a:xfrm>
          <a:prstGeom prst="rect">
            <a:avLst/>
          </a:prstGeom>
        </p:spPr>
        <p:txBody>
          <a:bodyPr wrap="square" lIns="0" tIns="0" rIns="0" bIns="0">
            <a:spAutoFit/>
          </a:bodyPr>
          <a:lstStyle/>
          <a:p>
            <a:pPr defTabSz="914400" eaLnBrk="0" fontAlgn="base" hangingPunct="0">
              <a:spcBef>
                <a:spcPct val="0"/>
              </a:spcBef>
              <a:spcAft>
                <a:spcPct val="0"/>
              </a:spcAft>
            </a:pPr>
            <a:r>
              <a:rPr lang="en-GB" sz="1600" b="1" dirty="0">
                <a:solidFill>
                  <a:srgbClr val="000000"/>
                </a:solidFill>
              </a:rPr>
              <a:t>MeteoSwiss</a:t>
            </a:r>
          </a:p>
          <a:p>
            <a:pPr defTabSz="914400" eaLnBrk="0" fontAlgn="base" hangingPunct="0">
              <a:spcBef>
                <a:spcPct val="0"/>
              </a:spcBef>
              <a:spcAft>
                <a:spcPct val="0"/>
              </a:spcAft>
            </a:pPr>
            <a:r>
              <a:rPr lang="en-GB" sz="1600" dirty="0">
                <a:solidFill>
                  <a:srgbClr val="000000"/>
                </a:solidFill>
              </a:rPr>
              <a:t>Operation </a:t>
            </a:r>
            <a:r>
              <a:rPr lang="en-GB" sz="1600" dirty="0" err="1">
                <a:solidFill>
                  <a:srgbClr val="000000"/>
                </a:solidFill>
              </a:rPr>
              <a:t>Center</a:t>
            </a:r>
            <a:r>
              <a:rPr lang="en-GB" sz="1600" dirty="0">
                <a:solidFill>
                  <a:srgbClr val="000000"/>
                </a:solidFill>
              </a:rPr>
              <a:t> 1 </a:t>
            </a:r>
          </a:p>
          <a:p>
            <a:pPr defTabSz="914400" eaLnBrk="0" fontAlgn="base" hangingPunct="0">
              <a:spcBef>
                <a:spcPct val="0"/>
              </a:spcBef>
              <a:spcAft>
                <a:spcPct val="0"/>
              </a:spcAft>
            </a:pPr>
            <a:r>
              <a:rPr lang="en-GB" sz="1600" dirty="0">
                <a:solidFill>
                  <a:srgbClr val="000000"/>
                </a:solidFill>
              </a:rPr>
              <a:t>CH-8058 Zurich-Airport </a:t>
            </a:r>
          </a:p>
          <a:p>
            <a:pPr defTabSz="914400" eaLnBrk="0" fontAlgn="base" hangingPunct="0">
              <a:spcBef>
                <a:spcPct val="0"/>
              </a:spcBef>
              <a:spcAft>
                <a:spcPct val="0"/>
              </a:spcAft>
            </a:pPr>
            <a:r>
              <a:rPr lang="en-GB" sz="1600" dirty="0">
                <a:solidFill>
                  <a:srgbClr val="000000"/>
                </a:solidFill>
              </a:rPr>
              <a:t>T +41 58 460 91 11 www.meteoswiss.ch</a:t>
            </a:r>
          </a:p>
        </p:txBody>
      </p:sp>
      <p:sp>
        <p:nvSpPr>
          <p:cNvPr id="17"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2" name="Gruppieren 1"/>
          <p:cNvGrpSpPr/>
          <p:nvPr userDrawn="1"/>
        </p:nvGrpSpPr>
        <p:grpSpPr>
          <a:xfrm>
            <a:off x="924938" y="362579"/>
            <a:ext cx="2004962" cy="774471"/>
            <a:chOff x="924938" y="362579"/>
            <a:chExt cx="2004962" cy="774471"/>
          </a:xfrm>
        </p:grpSpPr>
        <p:pic>
          <p:nvPicPr>
            <p:cNvPr id="14"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hteck 18"/>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21" name="Rechteck 20"/>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22" name="Bild 2"/>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3751002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34289" tIns="34290" rIns="34289" bIns="34290" anchor="ctr">
            <a:normAutofit/>
          </a:bodyPr>
          <a:lstStyle/>
          <a:p>
            <a:r>
              <a:rPr dirty="0"/>
              <a:t>Click to edit Master title style</a:t>
            </a:r>
          </a:p>
        </p:txBody>
      </p:sp>
      <p:sp>
        <p:nvSpPr>
          <p:cNvPr id="8" name="Text Placeholder 7"/>
          <p:cNvSpPr>
            <a:spLocks noGrp="1"/>
          </p:cNvSpPr>
          <p:nvPr>
            <p:ph type="body" sz="quarter" idx="10"/>
          </p:nvPr>
        </p:nvSpPr>
        <p:spPr>
          <a:xfrm>
            <a:off x="251520" y="951570"/>
            <a:ext cx="8641259" cy="3996668"/>
          </a:xfrm>
          <a:prstGeom prst="rect">
            <a:avLst/>
          </a:prstGeom>
        </p:spPr>
        <p:txBody>
          <a:bodyPr lIns="68580" tIns="34290" rIns="68580" bIns="3429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443202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2361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1" name="Bild 49"/>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20458"/>
          <a:stretch/>
        </p:blipFill>
        <p:spPr>
          <a:xfrm>
            <a:off x="66261" y="2578259"/>
            <a:ext cx="9011477" cy="3237017"/>
          </a:xfrm>
          <a:prstGeom prst="rect">
            <a:avLst/>
          </a:prstGeom>
        </p:spPr>
      </p:pic>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en-GB" noProof="0" dirty="0"/>
              <a:t>Subtitle Arial, 22 point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5200" b="0" i="0" u="none" strike="noStrike" kern="1200" cap="none" spc="0" normalizeH="0" baseline="0" dirty="0" smtClean="0">
                <a:ln>
                  <a:noFill/>
                </a:ln>
                <a:solidFill>
                  <a:srgbClr val="000000"/>
                </a:solidFill>
                <a:effectLst/>
                <a:uLnTx/>
                <a:uFillTx/>
                <a:latin typeface="+mj-lt"/>
                <a:ea typeface="+mj-ea"/>
                <a:cs typeface="+mj-cs"/>
              </a:defRPr>
            </a:lvl1pPr>
          </a:lstStyle>
          <a:p>
            <a:r>
              <a:rPr lang="en-GB" noProof="0" dirty="0"/>
              <a:t>Presentation Title Arial, 52 point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3" name="Gruppieren 2"/>
          <p:cNvGrpSpPr/>
          <p:nvPr userDrawn="1"/>
        </p:nvGrpSpPr>
        <p:grpSpPr>
          <a:xfrm>
            <a:off x="924938" y="362579"/>
            <a:ext cx="2004962" cy="774471"/>
            <a:chOff x="924938" y="362579"/>
            <a:chExt cx="2004962" cy="774471"/>
          </a:xfrm>
        </p:grpSpPr>
        <p:pic>
          <p:nvPicPr>
            <p:cNvPr id="13"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34020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defRPr/>
            </a:pPr>
            <a:endParaRPr lang="en-GB" sz="2100" kern="0" dirty="0">
              <a:solidFill>
                <a:srgbClr val="B4A89C"/>
              </a:solidFil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11221446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847725" y="1394459"/>
            <a:ext cx="7831456"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800"/>
            </a:lvl1pPr>
            <a:lvl2pPr marL="714375" indent="-257175">
              <a:buClrTx/>
              <a:buFont typeface="Symbol" panose="05050102010706020507" pitchFamily="18" charset="2"/>
              <a:buChar char="-"/>
              <a:defRPr sz="1600" baseline="0"/>
            </a:lvl2pPr>
            <a:lvl3pPr>
              <a:buClrTx/>
              <a:defRPr sz="1600"/>
            </a:lvl3pPr>
          </a:lstStyle>
          <a:p>
            <a:pPr lvl="0"/>
            <a:r>
              <a:rPr lang="en-GB" noProof="0" dirty="0" err="1"/>
              <a:t>Grundschrift</a:t>
            </a:r>
            <a:r>
              <a:rPr lang="en-GB" noProof="0" dirty="0"/>
              <a:t> </a:t>
            </a:r>
            <a:r>
              <a:rPr lang="en-GB" noProof="0" dirty="0" err="1"/>
              <a:t>mit</a:t>
            </a:r>
            <a:r>
              <a:rPr lang="en-GB" noProof="0" dirty="0"/>
              <a:t> </a:t>
            </a:r>
            <a:r>
              <a:rPr lang="en-GB" noProof="0" dirty="0" err="1"/>
              <a:t>Aufzählung</a:t>
            </a:r>
            <a:r>
              <a:rPr lang="en-GB" noProof="0" dirty="0"/>
              <a:t>, Arial normal, 18 </a:t>
            </a:r>
            <a:r>
              <a:rPr lang="en-GB" noProof="0" dirty="0" err="1"/>
              <a:t>Punkt</a:t>
            </a:r>
            <a:endParaRPr lang="en-GB" noProof="0" dirty="0"/>
          </a:p>
          <a:p>
            <a:pPr lvl="1"/>
            <a:r>
              <a:rPr lang="en-GB" noProof="0" dirty="0" err="1"/>
              <a:t>Ebene</a:t>
            </a:r>
            <a:r>
              <a:rPr lang="en-GB" noProof="0" dirty="0"/>
              <a:t> </a:t>
            </a:r>
            <a:r>
              <a:rPr lang="en-GB" noProof="0" dirty="0" err="1"/>
              <a:t>zwei</a:t>
            </a:r>
            <a:r>
              <a:rPr lang="en-GB" noProof="0" dirty="0"/>
              <a:t>, 16 </a:t>
            </a:r>
            <a:r>
              <a:rPr lang="en-GB" noProof="0" dirty="0" err="1"/>
              <a:t>Punkt</a:t>
            </a:r>
            <a:endParaRPr lang="en-GB" noProof="0" dirty="0"/>
          </a:p>
          <a:p>
            <a:pPr lvl="2"/>
            <a:endParaRPr lang="en-GB" noProof="0" dirty="0"/>
          </a:p>
        </p:txBody>
      </p:sp>
      <p:sp>
        <p:nvSpPr>
          <p:cNvPr id="14" name="Titel 3"/>
          <p:cNvSpPr>
            <a:spLocks noGrp="1"/>
          </p:cNvSpPr>
          <p:nvPr>
            <p:ph type="title" hasCustomPrompt="1"/>
          </p:nvPr>
        </p:nvSpPr>
        <p:spPr>
          <a:xfrm>
            <a:off x="836086" y="255366"/>
            <a:ext cx="7850713" cy="708082"/>
          </a:xfrm>
          <a:prstGeom prst="rect">
            <a:avLst/>
          </a:prstGeom>
        </p:spPr>
        <p:txBody>
          <a:bodyPr/>
          <a:lstStyle>
            <a:lvl1pPr>
              <a:defRPr sz="2800" b="0"/>
            </a:lvl1pPr>
          </a:lstStyle>
          <a:p>
            <a:r>
              <a:rPr lang="en-GB" noProof="0" dirty="0"/>
              <a:t>Title, Arial, normal, 28 point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18" name="Rechteck 17"/>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19" name="Bild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2068478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a:stretch/>
        </p:blipFill>
        <p:spPr>
          <a:xfrm>
            <a:off x="75165" y="4068473"/>
            <a:ext cx="9037853" cy="1023496"/>
          </a:xfrm>
          <a:prstGeom prst="rect">
            <a:avLst/>
          </a:prstGeom>
        </p:spPr>
      </p:pic>
      <p:sp>
        <p:nvSpPr>
          <p:cNvPr id="13" name="Rechteck 12"/>
          <p:cNvSpPr/>
          <p:nvPr userDrawn="1"/>
        </p:nvSpPr>
        <p:spPr>
          <a:xfrm>
            <a:off x="1290227" y="3001610"/>
            <a:ext cx="2284015"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err="1">
                <a:solidFill>
                  <a:srgbClr val="000000"/>
                </a:solidFill>
              </a:rPr>
              <a:t>MeteoSvizzera</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Via </a:t>
            </a:r>
            <a:r>
              <a:rPr lang="en-GB" sz="1400" dirty="0" err="1">
                <a:solidFill>
                  <a:srgbClr val="000000"/>
                </a:solidFill>
              </a:rPr>
              <a:t>ai</a:t>
            </a:r>
            <a:r>
              <a:rPr lang="en-GB" sz="1400" dirty="0">
                <a:solidFill>
                  <a:srgbClr val="000000"/>
                </a:solidFill>
              </a:rPr>
              <a:t> Monti 146</a:t>
            </a:r>
          </a:p>
          <a:p>
            <a:pPr defTabSz="914400" eaLnBrk="0" fontAlgn="base" hangingPunct="0">
              <a:spcBef>
                <a:spcPct val="0"/>
              </a:spcBef>
              <a:spcAft>
                <a:spcPct val="0"/>
              </a:spcAft>
            </a:pPr>
            <a:r>
              <a:rPr lang="en-GB" sz="1400" dirty="0">
                <a:solidFill>
                  <a:srgbClr val="000000"/>
                </a:solidFill>
              </a:rPr>
              <a:t>CH-6605 Locarno-Monti</a:t>
            </a:r>
          </a:p>
          <a:p>
            <a:pPr defTabSz="914400" eaLnBrk="0" fontAlgn="base" hangingPunct="0">
              <a:spcBef>
                <a:spcPct val="0"/>
              </a:spcBef>
              <a:spcAft>
                <a:spcPct val="0"/>
              </a:spcAft>
            </a:pPr>
            <a:r>
              <a:rPr lang="en-GB" sz="1400" dirty="0">
                <a:solidFill>
                  <a:srgbClr val="000000"/>
                </a:solidFill>
              </a:rPr>
              <a:t>T +41 58 460 92 22</a:t>
            </a:r>
          </a:p>
          <a:p>
            <a:pPr defTabSz="914400" eaLnBrk="0" fontAlgn="base" hangingPunct="0">
              <a:spcBef>
                <a:spcPct val="0"/>
              </a:spcBef>
              <a:spcAft>
                <a:spcPct val="0"/>
              </a:spcAft>
            </a:pPr>
            <a:r>
              <a:rPr lang="en-GB" sz="1400" dirty="0">
                <a:solidFill>
                  <a:srgbClr val="000000"/>
                </a:solidFill>
              </a:rPr>
              <a:t>www.meteosvizzera.ch</a:t>
            </a: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7bis, av. de la </a:t>
            </a:r>
            <a:r>
              <a:rPr lang="en-GB" sz="1400" dirty="0" err="1">
                <a:solidFill>
                  <a:srgbClr val="000000"/>
                </a:solidFill>
              </a:rPr>
              <a:t>Paix</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CH-1211 Genève 2</a:t>
            </a:r>
          </a:p>
          <a:p>
            <a:pPr defTabSz="914400" eaLnBrk="0" fontAlgn="base" hangingPunct="0">
              <a:spcBef>
                <a:spcPct val="0"/>
              </a:spcBef>
              <a:spcAft>
                <a:spcPct val="0"/>
              </a:spcAft>
            </a:pPr>
            <a:r>
              <a:rPr lang="en-GB" sz="1400" dirty="0">
                <a:solidFill>
                  <a:srgbClr val="000000"/>
                </a:solidFill>
              </a:rPr>
              <a:t>T +41 58 460 98 88</a:t>
            </a:r>
          </a:p>
          <a:p>
            <a:pPr defTabSz="914400" eaLnBrk="0" fontAlgn="base" hangingPunct="0">
              <a:spcBef>
                <a:spcPct val="0"/>
              </a:spcBef>
              <a:spcAft>
                <a:spcPct val="0"/>
              </a:spcAft>
            </a:pPr>
            <a:r>
              <a:rPr lang="en-GB" sz="1400" dirty="0">
                <a:solidFill>
                  <a:srgbClr val="000000"/>
                </a:solidFill>
              </a:rPr>
              <a:t>www.meteosuisse.ch</a:t>
            </a: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err="1">
                <a:solidFill>
                  <a:srgbClr val="000000"/>
                </a:solidFill>
              </a:rPr>
              <a:t>Chemin</a:t>
            </a:r>
            <a:r>
              <a:rPr lang="en-GB" sz="1400" dirty="0">
                <a:solidFill>
                  <a:srgbClr val="000000"/>
                </a:solidFill>
              </a:rPr>
              <a:t> de </a:t>
            </a:r>
            <a:r>
              <a:rPr lang="en-GB" sz="1400" dirty="0" err="1">
                <a:solidFill>
                  <a:srgbClr val="000000"/>
                </a:solidFill>
              </a:rPr>
              <a:t>l‘Aérologie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CH-1530 </a:t>
            </a:r>
            <a:r>
              <a:rPr lang="en-GB" sz="1400" dirty="0" err="1">
                <a:solidFill>
                  <a:srgbClr val="000000"/>
                </a:solidFill>
              </a:rPr>
              <a:t>Payerne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T +41 58 460 94 44</a:t>
            </a:r>
          </a:p>
          <a:p>
            <a:pPr defTabSz="914400" eaLnBrk="0" fontAlgn="base" hangingPunct="0">
              <a:spcBef>
                <a:spcPct val="0"/>
              </a:spcBef>
              <a:spcAft>
                <a:spcPct val="0"/>
              </a:spcAft>
            </a:pPr>
            <a:r>
              <a:rPr lang="en-GB" sz="1400" dirty="0">
                <a:solidFill>
                  <a:srgbClr val="000000"/>
                </a:solidFill>
              </a:rPr>
              <a:t>www.meteosuisse.ch</a:t>
            </a:r>
          </a:p>
        </p:txBody>
      </p:sp>
      <p:sp>
        <p:nvSpPr>
          <p:cNvPr id="20" name="Rechteck 19"/>
          <p:cNvSpPr/>
          <p:nvPr userDrawn="1"/>
        </p:nvSpPr>
        <p:spPr>
          <a:xfrm>
            <a:off x="1277766" y="1449484"/>
            <a:ext cx="3441290" cy="1231106"/>
          </a:xfrm>
          <a:prstGeom prst="rect">
            <a:avLst/>
          </a:prstGeom>
        </p:spPr>
        <p:txBody>
          <a:bodyPr wrap="square" lIns="0" tIns="0" rIns="0" bIns="0">
            <a:spAutoFit/>
          </a:bodyPr>
          <a:lstStyle/>
          <a:p>
            <a:pPr defTabSz="914400" eaLnBrk="0" fontAlgn="base" hangingPunct="0">
              <a:spcBef>
                <a:spcPct val="0"/>
              </a:spcBef>
              <a:spcAft>
                <a:spcPct val="0"/>
              </a:spcAft>
            </a:pPr>
            <a:r>
              <a:rPr lang="en-GB" sz="1600" b="1" dirty="0">
                <a:solidFill>
                  <a:srgbClr val="000000"/>
                </a:solidFill>
              </a:rPr>
              <a:t>MeteoSwiss</a:t>
            </a:r>
          </a:p>
          <a:p>
            <a:pPr defTabSz="914400" eaLnBrk="0" fontAlgn="base" hangingPunct="0">
              <a:spcBef>
                <a:spcPct val="0"/>
              </a:spcBef>
              <a:spcAft>
                <a:spcPct val="0"/>
              </a:spcAft>
            </a:pPr>
            <a:r>
              <a:rPr lang="en-GB" sz="1600" dirty="0">
                <a:solidFill>
                  <a:srgbClr val="000000"/>
                </a:solidFill>
              </a:rPr>
              <a:t>Operation </a:t>
            </a:r>
            <a:r>
              <a:rPr lang="en-GB" sz="1600" dirty="0" err="1">
                <a:solidFill>
                  <a:srgbClr val="000000"/>
                </a:solidFill>
              </a:rPr>
              <a:t>Center</a:t>
            </a:r>
            <a:r>
              <a:rPr lang="en-GB" sz="1600" dirty="0">
                <a:solidFill>
                  <a:srgbClr val="000000"/>
                </a:solidFill>
              </a:rPr>
              <a:t> 1 </a:t>
            </a:r>
          </a:p>
          <a:p>
            <a:pPr defTabSz="914400" eaLnBrk="0" fontAlgn="base" hangingPunct="0">
              <a:spcBef>
                <a:spcPct val="0"/>
              </a:spcBef>
              <a:spcAft>
                <a:spcPct val="0"/>
              </a:spcAft>
            </a:pPr>
            <a:r>
              <a:rPr lang="en-GB" sz="1600" dirty="0">
                <a:solidFill>
                  <a:srgbClr val="000000"/>
                </a:solidFill>
              </a:rPr>
              <a:t>CH-8058 Zurich-Airport </a:t>
            </a:r>
          </a:p>
          <a:p>
            <a:pPr defTabSz="914400" eaLnBrk="0" fontAlgn="base" hangingPunct="0">
              <a:spcBef>
                <a:spcPct val="0"/>
              </a:spcBef>
              <a:spcAft>
                <a:spcPct val="0"/>
              </a:spcAft>
            </a:pPr>
            <a:r>
              <a:rPr lang="en-GB" sz="1600" dirty="0">
                <a:solidFill>
                  <a:srgbClr val="000000"/>
                </a:solidFill>
              </a:rPr>
              <a:t>T +41 58 460 91 11 www.meteoswiss.ch</a:t>
            </a:r>
          </a:p>
        </p:txBody>
      </p:sp>
      <p:sp>
        <p:nvSpPr>
          <p:cNvPr id="17"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2" name="Gruppieren 1"/>
          <p:cNvGrpSpPr/>
          <p:nvPr userDrawn="1"/>
        </p:nvGrpSpPr>
        <p:grpSpPr>
          <a:xfrm>
            <a:off x="924938" y="362579"/>
            <a:ext cx="2004962" cy="774471"/>
            <a:chOff x="924938" y="362579"/>
            <a:chExt cx="2004962" cy="774471"/>
          </a:xfrm>
        </p:grpSpPr>
        <p:pic>
          <p:nvPicPr>
            <p:cNvPr id="14"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hteck 18"/>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21" name="Rechteck 20"/>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22" name="Bild 2"/>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35654220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1" name="Bild 49"/>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20458"/>
          <a:stretch/>
        </p:blipFill>
        <p:spPr>
          <a:xfrm>
            <a:off x="66261" y="1863884"/>
            <a:ext cx="9011477" cy="3237017"/>
          </a:xfrm>
          <a:prstGeom prst="rect">
            <a:avLst/>
          </a:prstGeom>
        </p:spPr>
      </p:pic>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en-GB" noProof="0" dirty="0"/>
              <a:t>Subtitle Arial, 22 point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5200" b="0" i="0" u="none" strike="noStrike" kern="1200" cap="none" spc="0" normalizeH="0" baseline="0" dirty="0" smtClean="0">
                <a:ln>
                  <a:noFill/>
                </a:ln>
                <a:solidFill>
                  <a:srgbClr val="000000"/>
                </a:solidFill>
                <a:effectLst/>
                <a:uLnTx/>
                <a:uFillTx/>
                <a:latin typeface="+mj-lt"/>
                <a:ea typeface="+mj-ea"/>
                <a:cs typeface="+mj-cs"/>
              </a:defRPr>
            </a:lvl1pPr>
          </a:lstStyle>
          <a:p>
            <a:r>
              <a:rPr lang="en-GB" noProof="0" dirty="0"/>
              <a:t>Presentation Title Arial, 52 point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a:lnSpc>
                <a:spcPct val="105000"/>
              </a:lnSpc>
              <a:spcBef>
                <a:spcPct val="50000"/>
              </a:spcBef>
            </a:pPr>
            <a:r>
              <a:rPr lang="en-GB" sz="800" noProof="0" dirty="0"/>
              <a:t>Federal Department of Home Affairs FDHA</a:t>
            </a:r>
            <a:br>
              <a:rPr lang="en-GB" sz="800" noProof="0" dirty="0"/>
            </a:br>
            <a:r>
              <a:rPr lang="en-GB" sz="800" b="1" noProof="0" dirty="0"/>
              <a:t>Federal Office of Meteorology and Climatology  MeteoSwiss</a:t>
            </a:r>
            <a:endParaRPr lang="en-GB" sz="800" noProof="0" dirty="0"/>
          </a:p>
        </p:txBody>
      </p:sp>
      <p:grpSp>
        <p:nvGrpSpPr>
          <p:cNvPr id="3" name="Gruppieren 2"/>
          <p:cNvGrpSpPr/>
          <p:nvPr userDrawn="1"/>
        </p:nvGrpSpPr>
        <p:grpSpPr>
          <a:xfrm>
            <a:off x="924938" y="362579"/>
            <a:ext cx="2004962" cy="774471"/>
            <a:chOff x="924938" y="362579"/>
            <a:chExt cx="2004962" cy="774471"/>
          </a:xfrm>
        </p:grpSpPr>
        <p:pic>
          <p:nvPicPr>
            <p:cNvPr id="13"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76553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100" b="0" i="0" u="none" strike="noStrike" kern="0" cap="none" spc="0" normalizeH="0" baseline="0" noProof="0" dirty="0">
              <a:ln>
                <a:noFill/>
              </a:ln>
              <a:solidFill>
                <a:srgbClr val="B4A89C"/>
              </a:solidFill>
              <a:effectLst/>
              <a:uLnTx/>
              <a:uFillTx/>
              <a:latin typeface="Aria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15906345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1179830" y="1394459"/>
            <a:ext cx="7527926"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600"/>
            </a:lvl1pPr>
            <a:lvl2pPr marL="714375" indent="-257175">
              <a:buClrTx/>
              <a:buFont typeface="Symbol" panose="05050102010706020507" pitchFamily="18" charset="2"/>
              <a:buChar char="-"/>
              <a:defRPr sz="1600" baseline="0"/>
            </a:lvl2pPr>
            <a:lvl3pPr>
              <a:buClrTx/>
              <a:defRPr sz="1600"/>
            </a:lvl3pPr>
          </a:lstStyle>
          <a:p>
            <a:pPr lvl="0"/>
            <a:r>
              <a:rPr lang="en-GB" noProof="0" dirty="0" err="1"/>
              <a:t>Grundschrift</a:t>
            </a:r>
            <a:r>
              <a:rPr lang="en-GB" noProof="0" dirty="0"/>
              <a:t> </a:t>
            </a:r>
            <a:r>
              <a:rPr lang="en-GB" noProof="0" dirty="0" err="1"/>
              <a:t>mit</a:t>
            </a:r>
            <a:r>
              <a:rPr lang="en-GB" noProof="0" dirty="0"/>
              <a:t> </a:t>
            </a:r>
            <a:r>
              <a:rPr lang="en-GB" noProof="0" dirty="0" err="1"/>
              <a:t>Aufzählung</a:t>
            </a:r>
            <a:r>
              <a:rPr lang="en-GB" noProof="0" dirty="0"/>
              <a:t>, Arial normal, 16 </a:t>
            </a:r>
            <a:r>
              <a:rPr lang="en-GB" noProof="0" dirty="0" err="1"/>
              <a:t>Punkt</a:t>
            </a:r>
            <a:endParaRPr lang="en-GB" noProof="0" dirty="0"/>
          </a:p>
          <a:p>
            <a:pPr lvl="1"/>
            <a:r>
              <a:rPr lang="en-GB" noProof="0" dirty="0" err="1"/>
              <a:t>Ebene</a:t>
            </a:r>
            <a:r>
              <a:rPr lang="en-GB" noProof="0" dirty="0"/>
              <a:t> </a:t>
            </a:r>
            <a:r>
              <a:rPr lang="en-GB" noProof="0" dirty="0" err="1"/>
              <a:t>zwei</a:t>
            </a:r>
            <a:r>
              <a:rPr lang="en-GB" noProof="0" dirty="0"/>
              <a:t>, 16 </a:t>
            </a:r>
            <a:r>
              <a:rPr lang="en-GB" noProof="0" dirty="0" err="1"/>
              <a:t>Punkt</a:t>
            </a:r>
            <a:endParaRPr lang="en-GB" noProof="0" dirty="0"/>
          </a:p>
          <a:p>
            <a:pPr lvl="2"/>
            <a:endParaRPr lang="en-GB" noProof="0" dirty="0"/>
          </a:p>
        </p:txBody>
      </p:sp>
      <p:sp>
        <p:nvSpPr>
          <p:cNvPr id="14" name="Titel 3"/>
          <p:cNvSpPr>
            <a:spLocks noGrp="1"/>
          </p:cNvSpPr>
          <p:nvPr>
            <p:ph type="title" hasCustomPrompt="1"/>
          </p:nvPr>
        </p:nvSpPr>
        <p:spPr>
          <a:xfrm>
            <a:off x="1186180" y="185710"/>
            <a:ext cx="7516008" cy="708082"/>
          </a:xfrm>
          <a:prstGeom prst="rect">
            <a:avLst/>
          </a:prstGeom>
        </p:spPr>
        <p:txBody>
          <a:bodyPr/>
          <a:lstStyle>
            <a:lvl1pPr>
              <a:defRPr sz="3200" b="0"/>
            </a:lvl1pPr>
          </a:lstStyle>
          <a:p>
            <a:r>
              <a:rPr lang="en-GB" noProof="0" dirty="0"/>
              <a:t>Title, Arial, normal, 32 point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sp>
        <p:nvSpPr>
          <p:cNvPr id="18" name="Rechteck 17"/>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pic>
        <p:nvPicPr>
          <p:cNvPr id="19" name="Bild 2"/>
          <p:cNvPicPr>
            <a:picLocks noChangeAspect="1"/>
          </p:cNvPicPr>
          <p:nvPr userDrawn="1"/>
        </p:nvPicPr>
        <p:blipFill rotWithShape="1">
          <a:blip r:embed="rId3" cstate="screen">
            <a:extLst>
              <a:ext uri="{28A0092B-C50C-407E-A947-70E740481C1C}">
                <a14:useLocalDpi xmlns:a14="http://schemas.microsoft.com/office/drawing/2010/main"/>
              </a:ext>
            </a:extLst>
          </a:blip>
          <a:srcRect l="8446" t="78006" r="10884"/>
          <a:stretch/>
        </p:blipFill>
        <p:spPr>
          <a:xfrm>
            <a:off x="1254674" y="4630190"/>
            <a:ext cx="1041960" cy="179529"/>
          </a:xfrm>
          <a:prstGeom prst="rect">
            <a:avLst/>
          </a:prstGeom>
        </p:spPr>
      </p:pic>
    </p:spTree>
    <p:extLst>
      <p:ext uri="{BB962C8B-B14F-4D97-AF65-F5344CB8AC3E}">
        <p14:creationId xmlns:p14="http://schemas.microsoft.com/office/powerpoint/2010/main" val="3136593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74924"/>
          <a:stretch/>
        </p:blipFill>
        <p:spPr>
          <a:xfrm>
            <a:off x="75165" y="4068473"/>
            <a:ext cx="9037853" cy="1023496"/>
          </a:xfrm>
          <a:prstGeom prst="rect">
            <a:avLst/>
          </a:prstGeom>
        </p:spPr>
      </p:pic>
      <p:sp>
        <p:nvSpPr>
          <p:cNvPr id="13" name="Rechteck 12"/>
          <p:cNvSpPr/>
          <p:nvPr userDrawn="1"/>
        </p:nvSpPr>
        <p:spPr>
          <a:xfrm>
            <a:off x="1290227" y="3001610"/>
            <a:ext cx="2284015" cy="1077218"/>
          </a:xfrm>
          <a:prstGeom prst="rect">
            <a:avLst/>
          </a:prstGeom>
        </p:spPr>
        <p:txBody>
          <a:bodyPr wrap="square" lIns="0" tIns="0" rIns="0" bIns="0">
            <a:spAutoFit/>
          </a:bodyPr>
          <a:lstStyle/>
          <a:p>
            <a:r>
              <a:rPr lang="en-GB" sz="1400" b="1" noProof="0" dirty="0" err="1"/>
              <a:t>MeteoSvizzera</a:t>
            </a:r>
            <a:endParaRPr lang="en-GB" sz="1400" noProof="0" dirty="0"/>
          </a:p>
          <a:p>
            <a:r>
              <a:rPr lang="en-GB" sz="1400" noProof="0" dirty="0"/>
              <a:t>Via </a:t>
            </a:r>
            <a:r>
              <a:rPr lang="en-GB" sz="1400" noProof="0" dirty="0" err="1"/>
              <a:t>ai</a:t>
            </a:r>
            <a:r>
              <a:rPr lang="en-GB" sz="1400" noProof="0" dirty="0"/>
              <a:t> Monti 146</a:t>
            </a:r>
          </a:p>
          <a:p>
            <a:r>
              <a:rPr lang="en-GB" sz="1400" noProof="0" dirty="0"/>
              <a:t>CH-6605 Locarno-Monti</a:t>
            </a:r>
          </a:p>
          <a:p>
            <a:r>
              <a:rPr lang="en-GB" sz="1400" noProof="0" dirty="0"/>
              <a:t>T +41 58 460 92 22</a:t>
            </a:r>
          </a:p>
          <a:p>
            <a:r>
              <a:rPr lang="en-GB" sz="1400" noProof="0" dirty="0"/>
              <a:t>www.meteosvizzera.ch</a:t>
            </a: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noProof="0" dirty="0">
                <a:solidFill>
                  <a:srgbClr val="000000"/>
                </a:solidFill>
                <a:latin typeface="Arial" charset="0"/>
              </a:rPr>
              <a:t>MétéoSuisse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7bis, av. de la </a:t>
            </a:r>
            <a:r>
              <a:rPr lang="en-GB" sz="1400" noProof="0" dirty="0" err="1">
                <a:solidFill>
                  <a:srgbClr val="000000"/>
                </a:solidFill>
                <a:latin typeface="Arial" charset="0"/>
              </a:rPr>
              <a:t>Paix</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CH-1211 Genève 2</a:t>
            </a:r>
          </a:p>
          <a:p>
            <a:pPr defTabSz="914400" eaLnBrk="0" fontAlgn="base" hangingPunct="0">
              <a:spcBef>
                <a:spcPct val="0"/>
              </a:spcBef>
              <a:spcAft>
                <a:spcPct val="0"/>
              </a:spcAft>
            </a:pPr>
            <a:r>
              <a:rPr lang="en-GB" sz="1400" noProof="0" dirty="0">
                <a:solidFill>
                  <a:srgbClr val="000000"/>
                </a:solidFill>
                <a:latin typeface="Arial" charset="0"/>
              </a:rPr>
              <a:t>T +41 58 460 98 88</a:t>
            </a:r>
          </a:p>
          <a:p>
            <a:pPr defTabSz="914400" eaLnBrk="0" fontAlgn="base" hangingPunct="0">
              <a:spcBef>
                <a:spcPct val="0"/>
              </a:spcBef>
              <a:spcAft>
                <a:spcPct val="0"/>
              </a:spcAft>
            </a:pPr>
            <a:r>
              <a:rPr lang="en-GB" sz="1400" noProof="0" dirty="0">
                <a:solidFill>
                  <a:srgbClr val="000000"/>
                </a:solidFill>
                <a:latin typeface="Arial" charset="0"/>
              </a:rPr>
              <a:t>www.meteosuisse.ch</a:t>
            </a: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noProof="0" dirty="0">
                <a:solidFill>
                  <a:srgbClr val="000000"/>
                </a:solidFill>
                <a:latin typeface="Arial" charset="0"/>
              </a:rPr>
              <a:t>MétéoSuisse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err="1">
                <a:solidFill>
                  <a:srgbClr val="000000"/>
                </a:solidFill>
                <a:latin typeface="Arial" charset="0"/>
              </a:rPr>
              <a:t>Chemin</a:t>
            </a:r>
            <a:r>
              <a:rPr lang="en-GB" sz="1400" noProof="0" dirty="0">
                <a:solidFill>
                  <a:srgbClr val="000000"/>
                </a:solidFill>
                <a:latin typeface="Arial" charset="0"/>
              </a:rPr>
              <a:t> de </a:t>
            </a:r>
            <a:r>
              <a:rPr lang="en-GB" sz="1400" noProof="0" dirty="0" err="1">
                <a:solidFill>
                  <a:srgbClr val="000000"/>
                </a:solidFill>
                <a:latin typeface="Arial" charset="0"/>
              </a:rPr>
              <a:t>l‘Aérologie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CH-1530 </a:t>
            </a:r>
            <a:r>
              <a:rPr lang="en-GB" sz="1400" noProof="0" dirty="0" err="1">
                <a:solidFill>
                  <a:srgbClr val="000000"/>
                </a:solidFill>
                <a:latin typeface="Arial" charset="0"/>
              </a:rPr>
              <a:t>Payerne</a:t>
            </a:r>
            <a:endParaRPr lang="en-GB" sz="1400" noProof="0" dirty="0">
              <a:solidFill>
                <a:srgbClr val="000000"/>
              </a:solidFill>
              <a:latin typeface="Arial" charset="0"/>
            </a:endParaRPr>
          </a:p>
          <a:p>
            <a:pPr defTabSz="914400" eaLnBrk="0" fontAlgn="base" hangingPunct="0">
              <a:spcBef>
                <a:spcPct val="0"/>
              </a:spcBef>
              <a:spcAft>
                <a:spcPct val="0"/>
              </a:spcAft>
            </a:pPr>
            <a:r>
              <a:rPr lang="en-GB" sz="1400" noProof="0" dirty="0">
                <a:solidFill>
                  <a:srgbClr val="000000"/>
                </a:solidFill>
                <a:latin typeface="Arial" charset="0"/>
              </a:rPr>
              <a:t>T +41 58 460 94 44</a:t>
            </a:r>
          </a:p>
          <a:p>
            <a:pPr defTabSz="914400" eaLnBrk="0" fontAlgn="base" hangingPunct="0">
              <a:spcBef>
                <a:spcPct val="0"/>
              </a:spcBef>
              <a:spcAft>
                <a:spcPct val="0"/>
              </a:spcAft>
            </a:pPr>
            <a:r>
              <a:rPr lang="en-GB" sz="1400" noProof="0" dirty="0">
                <a:solidFill>
                  <a:srgbClr val="000000"/>
                </a:solidFill>
                <a:latin typeface="Arial" charset="0"/>
              </a:rPr>
              <a:t>www.meteosuisse.ch</a:t>
            </a:r>
          </a:p>
        </p:txBody>
      </p:sp>
      <p:sp>
        <p:nvSpPr>
          <p:cNvPr id="20" name="Rechteck 19"/>
          <p:cNvSpPr/>
          <p:nvPr userDrawn="1"/>
        </p:nvSpPr>
        <p:spPr>
          <a:xfrm>
            <a:off x="1277766" y="1449484"/>
            <a:ext cx="3441290" cy="1231106"/>
          </a:xfrm>
          <a:prstGeom prst="rect">
            <a:avLst/>
          </a:prstGeom>
        </p:spPr>
        <p:txBody>
          <a:bodyPr wrap="square" lIns="0" tIns="0" rIns="0" bIns="0">
            <a:spAutoFit/>
          </a:bodyPr>
          <a:lstStyle/>
          <a:p>
            <a:r>
              <a:rPr lang="en-GB" sz="1600" b="1" noProof="0" dirty="0"/>
              <a:t>MeteoSwiss</a:t>
            </a:r>
          </a:p>
          <a:p>
            <a:r>
              <a:rPr lang="en-GB" sz="1600" b="0" noProof="0" dirty="0"/>
              <a:t>Operation </a:t>
            </a:r>
            <a:r>
              <a:rPr lang="en-GB" sz="1600" b="0" noProof="0" dirty="0" err="1"/>
              <a:t>Center</a:t>
            </a:r>
            <a:r>
              <a:rPr lang="en-GB" sz="1600" b="0" noProof="0" dirty="0"/>
              <a:t> 1 </a:t>
            </a:r>
          </a:p>
          <a:p>
            <a:r>
              <a:rPr lang="en-GB" sz="1600" b="0" noProof="0" dirty="0"/>
              <a:t>CH-8058 Zurich-Airport </a:t>
            </a:r>
          </a:p>
          <a:p>
            <a:r>
              <a:rPr lang="en-GB" sz="1600" b="0" noProof="0" dirty="0"/>
              <a:t>T +41 58 460 91 11 www.meteoswiss.ch</a:t>
            </a:r>
          </a:p>
        </p:txBody>
      </p:sp>
      <p:sp>
        <p:nvSpPr>
          <p:cNvPr id="17"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a:lnSpc>
                <a:spcPct val="105000"/>
              </a:lnSpc>
              <a:spcBef>
                <a:spcPct val="50000"/>
              </a:spcBef>
            </a:pPr>
            <a:r>
              <a:rPr lang="en-GB" sz="800" noProof="0" dirty="0"/>
              <a:t>Federal Department of Home Affairs FDHA</a:t>
            </a:r>
            <a:br>
              <a:rPr lang="en-GB" sz="800" noProof="0" dirty="0"/>
            </a:br>
            <a:r>
              <a:rPr lang="en-GB" sz="800" b="1" noProof="0" dirty="0"/>
              <a:t>Federal Office of Meteorology and Climatology  MeteoSwiss</a:t>
            </a:r>
            <a:endParaRPr lang="en-GB" sz="800" noProof="0" dirty="0"/>
          </a:p>
        </p:txBody>
      </p:sp>
      <p:grpSp>
        <p:nvGrpSpPr>
          <p:cNvPr id="2" name="Gruppieren 1"/>
          <p:cNvGrpSpPr/>
          <p:nvPr userDrawn="1"/>
        </p:nvGrpSpPr>
        <p:grpSpPr>
          <a:xfrm>
            <a:off x="924938" y="362579"/>
            <a:ext cx="2004962" cy="774471"/>
            <a:chOff x="924938" y="362579"/>
            <a:chExt cx="2004962" cy="774471"/>
          </a:xfrm>
        </p:grpSpPr>
        <p:pic>
          <p:nvPicPr>
            <p:cNvPr id="14"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hteck 18"/>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sp>
        <p:nvSpPr>
          <p:cNvPr id="21" name="Rechteck 20"/>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100" b="0" i="0" u="none" strike="noStrike" cap="none" normalizeH="0" baseline="0" noProof="0" dirty="0">
              <a:ln>
                <a:noFill/>
              </a:ln>
              <a:solidFill>
                <a:schemeClr val="bg1"/>
              </a:solidFill>
              <a:effectLst/>
              <a:latin typeface="Arial" charset="0"/>
            </a:endParaRPr>
          </a:p>
        </p:txBody>
      </p:sp>
      <p:pic>
        <p:nvPicPr>
          <p:cNvPr id="22" name="Bild 2"/>
          <p:cNvPicPr>
            <a:picLocks noChangeAspect="1"/>
          </p:cNvPicPr>
          <p:nvPr userDrawn="1"/>
        </p:nvPicPr>
        <p:blipFill rotWithShape="1">
          <a:blip r:embed="rId5" cstate="screen">
            <a:extLst>
              <a:ext uri="{28A0092B-C50C-407E-A947-70E740481C1C}">
                <a14:useLocalDpi xmlns:a14="http://schemas.microsoft.com/office/drawing/2010/main"/>
              </a:ext>
            </a:extLst>
          </a:blip>
          <a:srcRect l="8446" t="78006" r="10884"/>
          <a:stretch/>
        </p:blipFill>
        <p:spPr>
          <a:xfrm>
            <a:off x="1254674" y="4630190"/>
            <a:ext cx="1041960" cy="179529"/>
          </a:xfrm>
          <a:prstGeom prst="rect">
            <a:avLst/>
          </a:prstGeom>
        </p:spPr>
      </p:pic>
    </p:spTree>
    <p:extLst>
      <p:ext uri="{BB962C8B-B14F-4D97-AF65-F5344CB8AC3E}">
        <p14:creationId xmlns:p14="http://schemas.microsoft.com/office/powerpoint/2010/main" val="13070157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1" name="Bild 49"/>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b="20458"/>
          <a:stretch/>
        </p:blipFill>
        <p:spPr>
          <a:xfrm>
            <a:off x="66261" y="2578259"/>
            <a:ext cx="9011477" cy="3237017"/>
          </a:xfrm>
          <a:prstGeom prst="rect">
            <a:avLst/>
          </a:prstGeom>
        </p:spPr>
      </p:pic>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en-GB" noProof="0" dirty="0"/>
              <a:t>Subtitle Arial, 22 point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5200" b="0" i="0" u="none" strike="noStrike" kern="1200" cap="none" spc="0" normalizeH="0" baseline="0" dirty="0" smtClean="0">
                <a:ln>
                  <a:noFill/>
                </a:ln>
                <a:solidFill>
                  <a:srgbClr val="000000"/>
                </a:solidFill>
                <a:effectLst/>
                <a:uLnTx/>
                <a:uFillTx/>
                <a:latin typeface="+mj-lt"/>
                <a:ea typeface="+mj-ea"/>
                <a:cs typeface="+mj-cs"/>
              </a:defRPr>
            </a:lvl1pPr>
          </a:lstStyle>
          <a:p>
            <a:r>
              <a:rPr lang="en-GB" noProof="0" dirty="0"/>
              <a:t>Presentation Title Arial, 52 point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3" name="Gruppieren 2"/>
          <p:cNvGrpSpPr/>
          <p:nvPr userDrawn="1"/>
        </p:nvGrpSpPr>
        <p:grpSpPr>
          <a:xfrm>
            <a:off x="924938" y="362579"/>
            <a:ext cx="2004962" cy="774471"/>
            <a:chOff x="924938" y="362579"/>
            <a:chExt cx="2004962" cy="774471"/>
          </a:xfrm>
        </p:grpSpPr>
        <p:pic>
          <p:nvPicPr>
            <p:cNvPr id="13"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817644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defRPr/>
            </a:pPr>
            <a:endParaRPr lang="en-GB" sz="2100" kern="0" dirty="0">
              <a:solidFill>
                <a:srgbClr val="B4A89C"/>
              </a:solidFil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712628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847725" y="1394459"/>
            <a:ext cx="7831456"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800"/>
            </a:lvl1pPr>
            <a:lvl2pPr marL="714375" indent="-257175">
              <a:buClrTx/>
              <a:buFont typeface="Symbol" panose="05050102010706020507" pitchFamily="18" charset="2"/>
              <a:buChar char="-"/>
              <a:defRPr sz="1600" baseline="0"/>
            </a:lvl2pPr>
            <a:lvl3pPr>
              <a:buClrTx/>
              <a:defRPr sz="1600"/>
            </a:lvl3pPr>
          </a:lstStyle>
          <a:p>
            <a:pPr lvl="0"/>
            <a:r>
              <a:rPr lang="en-GB" noProof="0" dirty="0" err="1"/>
              <a:t>Grundschrift</a:t>
            </a:r>
            <a:r>
              <a:rPr lang="en-GB" noProof="0" dirty="0"/>
              <a:t> </a:t>
            </a:r>
            <a:r>
              <a:rPr lang="en-GB" noProof="0" dirty="0" err="1"/>
              <a:t>mit</a:t>
            </a:r>
            <a:r>
              <a:rPr lang="en-GB" noProof="0" dirty="0"/>
              <a:t> </a:t>
            </a:r>
            <a:r>
              <a:rPr lang="en-GB" noProof="0" dirty="0" err="1"/>
              <a:t>Aufzählung</a:t>
            </a:r>
            <a:r>
              <a:rPr lang="en-GB" noProof="0" dirty="0"/>
              <a:t>, Arial normal, 18 </a:t>
            </a:r>
            <a:r>
              <a:rPr lang="en-GB" noProof="0" dirty="0" err="1"/>
              <a:t>Punkt</a:t>
            </a:r>
            <a:endParaRPr lang="en-GB" noProof="0" dirty="0"/>
          </a:p>
          <a:p>
            <a:pPr lvl="1"/>
            <a:r>
              <a:rPr lang="en-GB" noProof="0" dirty="0" err="1"/>
              <a:t>Ebene</a:t>
            </a:r>
            <a:r>
              <a:rPr lang="en-GB" noProof="0" dirty="0"/>
              <a:t> </a:t>
            </a:r>
            <a:r>
              <a:rPr lang="en-GB" noProof="0" dirty="0" err="1"/>
              <a:t>zwei</a:t>
            </a:r>
            <a:r>
              <a:rPr lang="en-GB" noProof="0" dirty="0"/>
              <a:t>, 16 </a:t>
            </a:r>
            <a:r>
              <a:rPr lang="en-GB" noProof="0" dirty="0" err="1"/>
              <a:t>Punkt</a:t>
            </a:r>
            <a:endParaRPr lang="en-GB" noProof="0" dirty="0"/>
          </a:p>
          <a:p>
            <a:pPr lvl="2"/>
            <a:endParaRPr lang="en-GB" noProof="0" dirty="0"/>
          </a:p>
        </p:txBody>
      </p:sp>
      <p:sp>
        <p:nvSpPr>
          <p:cNvPr id="14" name="Titel 3"/>
          <p:cNvSpPr>
            <a:spLocks noGrp="1"/>
          </p:cNvSpPr>
          <p:nvPr>
            <p:ph type="title" hasCustomPrompt="1"/>
          </p:nvPr>
        </p:nvSpPr>
        <p:spPr>
          <a:xfrm>
            <a:off x="836086" y="255366"/>
            <a:ext cx="7850713" cy="708082"/>
          </a:xfrm>
          <a:prstGeom prst="rect">
            <a:avLst/>
          </a:prstGeom>
        </p:spPr>
        <p:txBody>
          <a:bodyPr/>
          <a:lstStyle>
            <a:lvl1pPr>
              <a:defRPr sz="2800" b="0"/>
            </a:lvl1pPr>
          </a:lstStyle>
          <a:p>
            <a:r>
              <a:rPr lang="en-GB" noProof="0" dirty="0"/>
              <a:t>Title, Arial, normal, 28 point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18" name="Rechteck 17"/>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19" name="Bild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24776565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2" cstate="screen">
            <a:extLst>
              <a:ext uri="{28A0092B-C50C-407E-A947-70E740481C1C}">
                <a14:useLocalDpi xmlns:a14="http://schemas.microsoft.com/office/drawing/2010/main"/>
              </a:ext>
            </a:extLst>
          </a:blip>
          <a:srcRect l="-1" r="-185"/>
          <a:stretch/>
        </p:blipFill>
        <p:spPr>
          <a:xfrm>
            <a:off x="75165" y="4068473"/>
            <a:ext cx="9037853" cy="1023496"/>
          </a:xfrm>
          <a:prstGeom prst="rect">
            <a:avLst/>
          </a:prstGeom>
        </p:spPr>
      </p:pic>
      <p:sp>
        <p:nvSpPr>
          <p:cNvPr id="13" name="Rechteck 12"/>
          <p:cNvSpPr/>
          <p:nvPr userDrawn="1"/>
        </p:nvSpPr>
        <p:spPr>
          <a:xfrm>
            <a:off x="1290227" y="3001610"/>
            <a:ext cx="2284015"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err="1">
                <a:solidFill>
                  <a:srgbClr val="000000"/>
                </a:solidFill>
              </a:rPr>
              <a:t>MeteoSvizzera</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Via </a:t>
            </a:r>
            <a:r>
              <a:rPr lang="en-GB" sz="1400" dirty="0" err="1">
                <a:solidFill>
                  <a:srgbClr val="000000"/>
                </a:solidFill>
              </a:rPr>
              <a:t>ai</a:t>
            </a:r>
            <a:r>
              <a:rPr lang="en-GB" sz="1400" dirty="0">
                <a:solidFill>
                  <a:srgbClr val="000000"/>
                </a:solidFill>
              </a:rPr>
              <a:t> Monti 146</a:t>
            </a:r>
          </a:p>
          <a:p>
            <a:pPr defTabSz="914400" eaLnBrk="0" fontAlgn="base" hangingPunct="0">
              <a:spcBef>
                <a:spcPct val="0"/>
              </a:spcBef>
              <a:spcAft>
                <a:spcPct val="0"/>
              </a:spcAft>
            </a:pPr>
            <a:r>
              <a:rPr lang="en-GB" sz="1400" dirty="0">
                <a:solidFill>
                  <a:srgbClr val="000000"/>
                </a:solidFill>
              </a:rPr>
              <a:t>CH-6605 Locarno-Monti</a:t>
            </a:r>
          </a:p>
          <a:p>
            <a:pPr defTabSz="914400" eaLnBrk="0" fontAlgn="base" hangingPunct="0">
              <a:spcBef>
                <a:spcPct val="0"/>
              </a:spcBef>
              <a:spcAft>
                <a:spcPct val="0"/>
              </a:spcAft>
            </a:pPr>
            <a:r>
              <a:rPr lang="en-GB" sz="1400" dirty="0">
                <a:solidFill>
                  <a:srgbClr val="000000"/>
                </a:solidFill>
              </a:rPr>
              <a:t>T +41 58 460 92 22</a:t>
            </a:r>
          </a:p>
          <a:p>
            <a:pPr defTabSz="914400" eaLnBrk="0" fontAlgn="base" hangingPunct="0">
              <a:spcBef>
                <a:spcPct val="0"/>
              </a:spcBef>
              <a:spcAft>
                <a:spcPct val="0"/>
              </a:spcAft>
            </a:pPr>
            <a:r>
              <a:rPr lang="en-GB" sz="1400" dirty="0">
                <a:solidFill>
                  <a:srgbClr val="000000"/>
                </a:solidFill>
              </a:rPr>
              <a:t>www.meteosvizzera.ch</a:t>
            </a: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7bis, av. de la </a:t>
            </a:r>
            <a:r>
              <a:rPr lang="en-GB" sz="1400" dirty="0" err="1">
                <a:solidFill>
                  <a:srgbClr val="000000"/>
                </a:solidFill>
              </a:rPr>
              <a:t>Paix</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CH-1211 Genève 2</a:t>
            </a:r>
          </a:p>
          <a:p>
            <a:pPr defTabSz="914400" eaLnBrk="0" fontAlgn="base" hangingPunct="0">
              <a:spcBef>
                <a:spcPct val="0"/>
              </a:spcBef>
              <a:spcAft>
                <a:spcPct val="0"/>
              </a:spcAft>
            </a:pPr>
            <a:r>
              <a:rPr lang="en-GB" sz="1400" dirty="0">
                <a:solidFill>
                  <a:srgbClr val="000000"/>
                </a:solidFill>
              </a:rPr>
              <a:t>T +41 58 460 98 88</a:t>
            </a:r>
          </a:p>
          <a:p>
            <a:pPr defTabSz="914400" eaLnBrk="0" fontAlgn="base" hangingPunct="0">
              <a:spcBef>
                <a:spcPct val="0"/>
              </a:spcBef>
              <a:spcAft>
                <a:spcPct val="0"/>
              </a:spcAft>
            </a:pPr>
            <a:r>
              <a:rPr lang="en-GB" sz="1400" dirty="0">
                <a:solidFill>
                  <a:srgbClr val="000000"/>
                </a:solidFill>
              </a:rPr>
              <a:t>www.meteosuisse.ch</a:t>
            </a: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en-GB" sz="1400" b="1" dirty="0">
                <a:solidFill>
                  <a:srgbClr val="000000"/>
                </a:solidFill>
              </a:rPr>
              <a:t>MétéoSuisse</a:t>
            </a:r>
            <a:endParaRPr lang="en-GB" sz="1400" dirty="0">
              <a:solidFill>
                <a:srgbClr val="000000"/>
              </a:solidFill>
            </a:endParaRPr>
          </a:p>
          <a:p>
            <a:pPr defTabSz="914400" eaLnBrk="0" fontAlgn="base" hangingPunct="0">
              <a:spcBef>
                <a:spcPct val="0"/>
              </a:spcBef>
              <a:spcAft>
                <a:spcPct val="0"/>
              </a:spcAft>
            </a:pPr>
            <a:r>
              <a:rPr lang="en-GB" sz="1400" dirty="0" err="1">
                <a:solidFill>
                  <a:srgbClr val="000000"/>
                </a:solidFill>
              </a:rPr>
              <a:t>Chemin</a:t>
            </a:r>
            <a:r>
              <a:rPr lang="en-GB" sz="1400" dirty="0">
                <a:solidFill>
                  <a:srgbClr val="000000"/>
                </a:solidFill>
              </a:rPr>
              <a:t> de </a:t>
            </a:r>
            <a:r>
              <a:rPr lang="en-GB" sz="1400" dirty="0" err="1">
                <a:solidFill>
                  <a:srgbClr val="000000"/>
                </a:solidFill>
              </a:rPr>
              <a:t>l‘Aérologie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CH-1530 </a:t>
            </a:r>
            <a:r>
              <a:rPr lang="en-GB" sz="1400" dirty="0" err="1">
                <a:solidFill>
                  <a:srgbClr val="000000"/>
                </a:solidFill>
              </a:rPr>
              <a:t>Payerne</a:t>
            </a:r>
            <a:endParaRPr lang="en-GB" sz="1400" dirty="0">
              <a:solidFill>
                <a:srgbClr val="000000"/>
              </a:solidFill>
            </a:endParaRPr>
          </a:p>
          <a:p>
            <a:pPr defTabSz="914400" eaLnBrk="0" fontAlgn="base" hangingPunct="0">
              <a:spcBef>
                <a:spcPct val="0"/>
              </a:spcBef>
              <a:spcAft>
                <a:spcPct val="0"/>
              </a:spcAft>
            </a:pPr>
            <a:r>
              <a:rPr lang="en-GB" sz="1400" dirty="0">
                <a:solidFill>
                  <a:srgbClr val="000000"/>
                </a:solidFill>
              </a:rPr>
              <a:t>T +41 58 460 94 44</a:t>
            </a:r>
          </a:p>
          <a:p>
            <a:pPr defTabSz="914400" eaLnBrk="0" fontAlgn="base" hangingPunct="0">
              <a:spcBef>
                <a:spcPct val="0"/>
              </a:spcBef>
              <a:spcAft>
                <a:spcPct val="0"/>
              </a:spcAft>
            </a:pPr>
            <a:r>
              <a:rPr lang="en-GB" sz="1400" dirty="0">
                <a:solidFill>
                  <a:srgbClr val="000000"/>
                </a:solidFill>
              </a:rPr>
              <a:t>www.meteosuisse.ch</a:t>
            </a:r>
          </a:p>
        </p:txBody>
      </p:sp>
      <p:sp>
        <p:nvSpPr>
          <p:cNvPr id="20" name="Rechteck 19"/>
          <p:cNvSpPr/>
          <p:nvPr userDrawn="1"/>
        </p:nvSpPr>
        <p:spPr>
          <a:xfrm>
            <a:off x="1277766" y="1449484"/>
            <a:ext cx="3441290" cy="1231106"/>
          </a:xfrm>
          <a:prstGeom prst="rect">
            <a:avLst/>
          </a:prstGeom>
        </p:spPr>
        <p:txBody>
          <a:bodyPr wrap="square" lIns="0" tIns="0" rIns="0" bIns="0">
            <a:spAutoFit/>
          </a:bodyPr>
          <a:lstStyle/>
          <a:p>
            <a:pPr defTabSz="914400" eaLnBrk="0" fontAlgn="base" hangingPunct="0">
              <a:spcBef>
                <a:spcPct val="0"/>
              </a:spcBef>
              <a:spcAft>
                <a:spcPct val="0"/>
              </a:spcAft>
            </a:pPr>
            <a:r>
              <a:rPr lang="en-GB" sz="1600" b="1" dirty="0">
                <a:solidFill>
                  <a:srgbClr val="000000"/>
                </a:solidFill>
              </a:rPr>
              <a:t>MeteoSwiss</a:t>
            </a:r>
          </a:p>
          <a:p>
            <a:pPr defTabSz="914400" eaLnBrk="0" fontAlgn="base" hangingPunct="0">
              <a:spcBef>
                <a:spcPct val="0"/>
              </a:spcBef>
              <a:spcAft>
                <a:spcPct val="0"/>
              </a:spcAft>
            </a:pPr>
            <a:r>
              <a:rPr lang="en-GB" sz="1600" dirty="0">
                <a:solidFill>
                  <a:srgbClr val="000000"/>
                </a:solidFill>
              </a:rPr>
              <a:t>Operation </a:t>
            </a:r>
            <a:r>
              <a:rPr lang="en-GB" sz="1600" dirty="0" err="1">
                <a:solidFill>
                  <a:srgbClr val="000000"/>
                </a:solidFill>
              </a:rPr>
              <a:t>Center</a:t>
            </a:r>
            <a:r>
              <a:rPr lang="en-GB" sz="1600" dirty="0">
                <a:solidFill>
                  <a:srgbClr val="000000"/>
                </a:solidFill>
              </a:rPr>
              <a:t> 1 </a:t>
            </a:r>
          </a:p>
          <a:p>
            <a:pPr defTabSz="914400" eaLnBrk="0" fontAlgn="base" hangingPunct="0">
              <a:spcBef>
                <a:spcPct val="0"/>
              </a:spcBef>
              <a:spcAft>
                <a:spcPct val="0"/>
              </a:spcAft>
            </a:pPr>
            <a:r>
              <a:rPr lang="en-GB" sz="1600" dirty="0">
                <a:solidFill>
                  <a:srgbClr val="000000"/>
                </a:solidFill>
              </a:rPr>
              <a:t>CH-8058 Zurich-Airport </a:t>
            </a:r>
          </a:p>
          <a:p>
            <a:pPr defTabSz="914400" eaLnBrk="0" fontAlgn="base" hangingPunct="0">
              <a:spcBef>
                <a:spcPct val="0"/>
              </a:spcBef>
              <a:spcAft>
                <a:spcPct val="0"/>
              </a:spcAft>
            </a:pPr>
            <a:r>
              <a:rPr lang="en-GB" sz="1600" dirty="0">
                <a:solidFill>
                  <a:srgbClr val="000000"/>
                </a:solidFill>
              </a:rPr>
              <a:t>T +41 58 460 91 11 www.meteoswiss.ch</a:t>
            </a:r>
          </a:p>
        </p:txBody>
      </p:sp>
      <p:sp>
        <p:nvSpPr>
          <p:cNvPr id="17"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defTabSz="914400" eaLnBrk="0" fontAlgn="base" hangingPunct="0">
              <a:lnSpc>
                <a:spcPct val="105000"/>
              </a:lnSpc>
              <a:spcBef>
                <a:spcPct val="50000"/>
              </a:spcBef>
              <a:spcAft>
                <a:spcPct val="0"/>
              </a:spcAft>
            </a:pPr>
            <a:r>
              <a:rPr lang="en-GB" sz="800" dirty="0">
                <a:solidFill>
                  <a:srgbClr val="000000"/>
                </a:solidFill>
              </a:rPr>
              <a:t>Federal Department of Home Affairs FDHA</a:t>
            </a:r>
            <a:br>
              <a:rPr lang="en-GB" sz="800" dirty="0">
                <a:solidFill>
                  <a:srgbClr val="000000"/>
                </a:solidFill>
              </a:rPr>
            </a:br>
            <a:r>
              <a:rPr lang="en-GB" sz="800" b="1" dirty="0">
                <a:solidFill>
                  <a:srgbClr val="000000"/>
                </a:solidFill>
              </a:rPr>
              <a:t>Federal Office of Meteorology and Climatology  MeteoSwiss</a:t>
            </a:r>
            <a:endParaRPr lang="en-GB" sz="800" dirty="0">
              <a:solidFill>
                <a:srgbClr val="000000"/>
              </a:solidFill>
            </a:endParaRPr>
          </a:p>
        </p:txBody>
      </p:sp>
      <p:grpSp>
        <p:nvGrpSpPr>
          <p:cNvPr id="2" name="Gruppieren 1"/>
          <p:cNvGrpSpPr/>
          <p:nvPr userDrawn="1"/>
        </p:nvGrpSpPr>
        <p:grpSpPr>
          <a:xfrm>
            <a:off x="924938" y="362579"/>
            <a:ext cx="2004962" cy="774471"/>
            <a:chOff x="924938" y="362579"/>
            <a:chExt cx="2004962" cy="774471"/>
          </a:xfrm>
        </p:grpSpPr>
        <p:pic>
          <p:nvPicPr>
            <p:cNvPr id="14" name="Picture 41" descr="Bund_e_100%"/>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36000" y="375050"/>
              <a:ext cx="19939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Wappen"/>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2493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hteck 18"/>
          <p:cNvSpPr/>
          <p:nvPr userDrawn="1"/>
        </p:nvSpPr>
        <p:spPr bwMode="auto">
          <a:xfrm>
            <a:off x="1143070" y="4613704"/>
            <a:ext cx="1320488" cy="27888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sp>
        <p:nvSpPr>
          <p:cNvPr id="21" name="Rechteck 20"/>
          <p:cNvSpPr/>
          <p:nvPr userDrawn="1"/>
        </p:nvSpPr>
        <p:spPr bwMode="auto">
          <a:xfrm>
            <a:off x="1228550" y="4527892"/>
            <a:ext cx="1265367" cy="8978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GB" sz="2100" dirty="0">
              <a:solidFill>
                <a:srgbClr val="FFFFFF"/>
              </a:solidFill>
            </a:endParaRPr>
          </a:p>
        </p:txBody>
      </p:sp>
      <p:pic>
        <p:nvPicPr>
          <p:cNvPr id="22" name="Bild 2"/>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254674" y="4630190"/>
            <a:ext cx="1041960" cy="179529"/>
          </a:xfrm>
          <a:prstGeom prst="rect">
            <a:avLst/>
          </a:prstGeom>
        </p:spPr>
      </p:pic>
    </p:spTree>
    <p:extLst>
      <p:ext uri="{BB962C8B-B14F-4D97-AF65-F5344CB8AC3E}">
        <p14:creationId xmlns:p14="http://schemas.microsoft.com/office/powerpoint/2010/main" val="3261851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ma14="http://schemas.microsoft.com/office/mac/drawingml/2011/main" xmlns="" val="1"/>
            </a:ext>
          </a:extLst>
        </p:spPr>
        <p:txBody>
          <a:bodyPr lIns="34289" tIns="34290" rIns="34289" bIns="34290" anchor="ctr">
            <a:normAutofit/>
          </a:bodyPr>
          <a:lstStyle/>
          <a:p>
            <a:r>
              <a:rPr dirty="0"/>
              <a:t>Click to edit Master title style</a:t>
            </a:r>
          </a:p>
        </p:txBody>
      </p:sp>
      <p:sp>
        <p:nvSpPr>
          <p:cNvPr id="8" name="Text Placeholder 7"/>
          <p:cNvSpPr>
            <a:spLocks noGrp="1"/>
          </p:cNvSpPr>
          <p:nvPr>
            <p:ph type="body" sz="quarter" idx="10"/>
          </p:nvPr>
        </p:nvSpPr>
        <p:spPr>
          <a:xfrm>
            <a:off x="251520" y="951570"/>
            <a:ext cx="8641259" cy="3996668"/>
          </a:xfrm>
          <a:prstGeom prst="rect">
            <a:avLst/>
          </a:prstGeom>
        </p:spPr>
        <p:txBody>
          <a:bodyPr lIns="68580" tIns="34290" rIns="68580" bIns="3429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96019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7" name="Rectangle 1026"/>
          <p:cNvSpPr>
            <a:spLocks noGrp="1" noChangeArrowheads="1"/>
          </p:cNvSpPr>
          <p:nvPr>
            <p:ph type="title" hasCustomPrompt="1"/>
          </p:nvPr>
        </p:nvSpPr>
        <p:spPr>
          <a:xfrm>
            <a:off x="1258888" y="382604"/>
            <a:ext cx="7416800" cy="989013"/>
          </a:xfrm>
          <a:prstGeom prst="rect">
            <a:avLst/>
          </a:prstGeom>
          <a:noFill/>
        </p:spPr>
        <p:txBody>
          <a:bodyPr/>
          <a:lstStyle>
            <a:lvl1pPr>
              <a:defRPr sz="3200" b="0" i="0" baseline="0">
                <a:latin typeface="Arial" charset="0"/>
                <a:ea typeface="Arial" charset="0"/>
                <a:cs typeface="Arial" charset="0"/>
              </a:defRPr>
            </a:lvl1pPr>
          </a:lstStyle>
          <a:p>
            <a:r>
              <a:rPr lang="en-GB" noProof="0" dirty="0" err="1"/>
              <a:t>Folientitel</a:t>
            </a:r>
            <a:endParaRPr lang="en-GB" noProof="0" dirty="0"/>
          </a:p>
        </p:txBody>
      </p:sp>
      <p:sp>
        <p:nvSpPr>
          <p:cNvPr id="8" name="Text Placeholder 4"/>
          <p:cNvSpPr>
            <a:spLocks noGrp="1"/>
          </p:cNvSpPr>
          <p:nvPr>
            <p:ph type="body" sz="quarter" idx="13" hasCustomPrompt="1"/>
          </p:nvPr>
        </p:nvSpPr>
        <p:spPr>
          <a:xfrm>
            <a:off x="1258889" y="1738139"/>
            <a:ext cx="3590381" cy="2706373"/>
          </a:xfrm>
          <a:prstGeom prst="rect">
            <a:avLst/>
          </a:prstGeom>
        </p:spPr>
        <p:txBody>
          <a:bodyPr/>
          <a:lstStyle>
            <a:lvl1pPr marL="285750" indent="-285750">
              <a:buFont typeface="Arial" panose="020B0604020202020204" pitchFamily="34" charset="0"/>
              <a:buChar char="•"/>
              <a:defRPr sz="1600" b="0" i="0" baseline="0">
                <a:latin typeface="Arial" charset="0"/>
                <a:ea typeface="Arial" charset="0"/>
                <a:cs typeface="Arial" charset="0"/>
              </a:defRPr>
            </a:lvl1pPr>
            <a:lvl2pPr marL="685800" marR="0"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sz="1600">
                <a:latin typeface="Arial" panose="020B0604020202020204" pitchFamily="34" charset="0"/>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Symbol" panose="05050102010706020507" pitchFamily="18" charset="2"/>
              <a:buChar char="-"/>
              <a:tabLst/>
              <a:defRPr sz="1600" i="1">
                <a:latin typeface="Arial" panose="020B0604020202020204" pitchFamily="34" charset="0"/>
                <a:cs typeface="Arial" panose="020B0604020202020204" pitchFamily="34" charset="0"/>
              </a:defRPr>
            </a:lvl3pPr>
          </a:lstStyle>
          <a:p>
            <a:pPr lvl="0"/>
            <a:r>
              <a:rPr lang="en-GB" noProof="0" dirty="0"/>
              <a:t>Text: </a:t>
            </a:r>
            <a:r>
              <a:rPr lang="en-GB" noProof="0" dirty="0" err="1"/>
              <a:t>Zitat</a:t>
            </a:r>
            <a:r>
              <a:rPr lang="en-GB" noProof="0" dirty="0"/>
              <a:t> </a:t>
            </a:r>
            <a:r>
              <a:rPr lang="en-GB" noProof="0" dirty="0" err="1"/>
              <a:t>oder</a:t>
            </a:r>
            <a:r>
              <a:rPr lang="en-GB" noProof="0" dirty="0"/>
              <a:t> </a:t>
            </a:r>
            <a:r>
              <a:rPr lang="en-GB" noProof="0" dirty="0" err="1"/>
              <a:t>ähnliches</a:t>
            </a:r>
            <a:r>
              <a:rPr lang="en-GB" noProof="0" dirty="0"/>
              <a:t> (</a:t>
            </a:r>
            <a:r>
              <a:rPr lang="en-GB" noProof="0" dirty="0" err="1"/>
              <a:t>z.B</a:t>
            </a:r>
            <a:r>
              <a:rPr lang="en-GB" noProof="0" dirty="0"/>
              <a:t>. </a:t>
            </a:r>
            <a:r>
              <a:rPr lang="en-GB" noProof="0" dirty="0" err="1"/>
              <a:t>Unsere</a:t>
            </a:r>
            <a:r>
              <a:rPr lang="en-GB" noProof="0" dirty="0"/>
              <a:t> Mission), Arial16 </a:t>
            </a:r>
            <a:r>
              <a:rPr lang="en-GB" noProof="0" dirty="0" err="1"/>
              <a:t>pt</a:t>
            </a:r>
            <a:endParaRPr lang="en-GB" noProof="0" dirty="0"/>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lang="en-GB" noProof="0" dirty="0"/>
              <a:t>Text: </a:t>
            </a:r>
            <a:r>
              <a:rPr lang="en-GB" noProof="0" dirty="0" err="1"/>
              <a:t>Zitat</a:t>
            </a:r>
            <a:r>
              <a:rPr lang="en-GB" noProof="0" dirty="0"/>
              <a:t> </a:t>
            </a:r>
            <a:r>
              <a:rPr lang="en-GB" noProof="0" dirty="0" err="1"/>
              <a:t>oder</a:t>
            </a:r>
            <a:r>
              <a:rPr lang="en-GB" noProof="0" dirty="0"/>
              <a:t> </a:t>
            </a:r>
            <a:r>
              <a:rPr lang="en-GB" noProof="0" dirty="0" err="1"/>
              <a:t>ähnliches</a:t>
            </a:r>
            <a:r>
              <a:rPr lang="en-GB" noProof="0" dirty="0"/>
              <a:t> (</a:t>
            </a:r>
            <a:r>
              <a:rPr lang="en-GB" noProof="0" dirty="0" err="1"/>
              <a:t>z.B</a:t>
            </a:r>
            <a:r>
              <a:rPr lang="en-GB" noProof="0" dirty="0"/>
              <a:t>. </a:t>
            </a:r>
            <a:r>
              <a:rPr lang="en-GB" noProof="0" dirty="0" err="1"/>
              <a:t>Unsere</a:t>
            </a:r>
            <a:r>
              <a:rPr lang="en-GB" noProof="0" dirty="0"/>
              <a:t> Mission), Arial16 </a:t>
            </a:r>
            <a:r>
              <a:rPr lang="en-GB" noProof="0" dirty="0" err="1"/>
              <a:t>pt</a:t>
            </a:r>
            <a:endParaRPr lang="en-GB" noProof="0" dirty="0"/>
          </a:p>
          <a:p>
            <a:pPr marL="1143000" marR="0" lvl="2" indent="-228600" algn="l" defTabSz="914400" rtl="0" eaLnBrk="1" fontAlgn="auto" latinLnBrk="0" hangingPunct="1">
              <a:lnSpc>
                <a:spcPct val="90000"/>
              </a:lnSpc>
              <a:spcBef>
                <a:spcPts val="500"/>
              </a:spcBef>
              <a:spcAft>
                <a:spcPts val="0"/>
              </a:spcAft>
              <a:buClrTx/>
              <a:buSzTx/>
              <a:buFont typeface="Symbol" panose="05050102010706020507" pitchFamily="18" charset="2"/>
              <a:buChar char="-"/>
              <a:tabLst/>
              <a:defRPr/>
            </a:pPr>
            <a:r>
              <a:rPr lang="en-GB" noProof="0" dirty="0"/>
              <a:t>Text: </a:t>
            </a:r>
            <a:r>
              <a:rPr lang="en-GB" noProof="0" dirty="0" err="1"/>
              <a:t>Zitat</a:t>
            </a:r>
            <a:r>
              <a:rPr lang="en-GB" noProof="0" dirty="0"/>
              <a:t> </a:t>
            </a:r>
            <a:r>
              <a:rPr lang="en-GB" noProof="0" dirty="0" err="1"/>
              <a:t>oder</a:t>
            </a:r>
            <a:r>
              <a:rPr lang="en-GB" noProof="0" dirty="0"/>
              <a:t> </a:t>
            </a:r>
            <a:r>
              <a:rPr lang="en-GB" noProof="0" dirty="0" err="1"/>
              <a:t>ähnliches</a:t>
            </a:r>
            <a:r>
              <a:rPr lang="en-GB" noProof="0" dirty="0"/>
              <a:t> (</a:t>
            </a:r>
            <a:r>
              <a:rPr lang="en-GB" noProof="0" dirty="0" err="1"/>
              <a:t>z.B</a:t>
            </a:r>
            <a:r>
              <a:rPr lang="en-GB" noProof="0" dirty="0"/>
              <a:t>. </a:t>
            </a:r>
            <a:r>
              <a:rPr lang="en-GB" noProof="0" dirty="0" err="1"/>
              <a:t>Unsere</a:t>
            </a:r>
            <a:r>
              <a:rPr lang="en-GB" noProof="0" dirty="0"/>
              <a:t> Mission), Arial16 </a:t>
            </a:r>
            <a:r>
              <a:rPr lang="en-GB" noProof="0" dirty="0" err="1"/>
              <a:t>pt</a:t>
            </a:r>
            <a:endParaRPr lang="en-GB" noProof="0" dirty="0"/>
          </a:p>
          <a:p>
            <a:pPr lvl="2"/>
            <a:endParaRPr lang="en-GB" noProof="0" dirty="0"/>
          </a:p>
        </p:txBody>
      </p:sp>
      <p:sp>
        <p:nvSpPr>
          <p:cNvPr id="4" name="Text Placeholder 4"/>
          <p:cNvSpPr>
            <a:spLocks noGrp="1"/>
          </p:cNvSpPr>
          <p:nvPr>
            <p:ph type="body" sz="quarter" idx="14" hasCustomPrompt="1"/>
          </p:nvPr>
        </p:nvSpPr>
        <p:spPr>
          <a:xfrm>
            <a:off x="5085307" y="1740884"/>
            <a:ext cx="3590381" cy="2706373"/>
          </a:xfrm>
          <a:prstGeom prst="rect">
            <a:avLst/>
          </a:prstGeom>
        </p:spPr>
        <p:txBody>
          <a:bodyPr/>
          <a:lstStyle>
            <a:lvl1pPr marL="285750" indent="-285750">
              <a:buFont typeface="Arial" panose="020B0604020202020204" pitchFamily="34" charset="0"/>
              <a:buChar char="•"/>
              <a:defRPr sz="1600" b="0" i="0" baseline="0">
                <a:latin typeface="Arial" charset="0"/>
                <a:ea typeface="Arial" charset="0"/>
                <a:cs typeface="Arial" charset="0"/>
              </a:defRPr>
            </a:lvl1pPr>
            <a:lvl2pPr marL="685800" marR="0"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sz="1600">
                <a:latin typeface="Arial" panose="020B0604020202020204" pitchFamily="34" charset="0"/>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Symbol" panose="05050102010706020507" pitchFamily="18" charset="2"/>
              <a:buChar char="-"/>
              <a:tabLst/>
              <a:defRPr sz="1600" i="1">
                <a:latin typeface="Arial" panose="020B0604020202020204" pitchFamily="34" charset="0"/>
                <a:cs typeface="Arial" panose="020B0604020202020204" pitchFamily="34" charset="0"/>
              </a:defRPr>
            </a:lvl3pPr>
          </a:lstStyle>
          <a:p>
            <a:pPr lvl="0"/>
            <a:r>
              <a:rPr lang="en-GB" noProof="0" dirty="0"/>
              <a:t>Text: </a:t>
            </a:r>
            <a:r>
              <a:rPr lang="en-GB" noProof="0" dirty="0" err="1"/>
              <a:t>Zitat</a:t>
            </a:r>
            <a:r>
              <a:rPr lang="en-GB" noProof="0" dirty="0"/>
              <a:t> </a:t>
            </a:r>
            <a:r>
              <a:rPr lang="en-GB" noProof="0" dirty="0" err="1"/>
              <a:t>oder</a:t>
            </a:r>
            <a:r>
              <a:rPr lang="en-GB" noProof="0" dirty="0"/>
              <a:t> </a:t>
            </a:r>
            <a:r>
              <a:rPr lang="en-GB" noProof="0" dirty="0" err="1"/>
              <a:t>ähnliches</a:t>
            </a:r>
            <a:r>
              <a:rPr lang="en-GB" noProof="0" dirty="0"/>
              <a:t> (</a:t>
            </a:r>
            <a:r>
              <a:rPr lang="en-GB" noProof="0" dirty="0" err="1"/>
              <a:t>z.B</a:t>
            </a:r>
            <a:r>
              <a:rPr lang="en-GB" noProof="0" dirty="0"/>
              <a:t>. </a:t>
            </a:r>
            <a:r>
              <a:rPr lang="en-GB" noProof="0" dirty="0" err="1"/>
              <a:t>Unsere</a:t>
            </a:r>
            <a:r>
              <a:rPr lang="en-GB" noProof="0" dirty="0"/>
              <a:t> Mission), Arial16 </a:t>
            </a:r>
            <a:r>
              <a:rPr lang="en-GB" noProof="0" dirty="0" err="1"/>
              <a:t>pt</a:t>
            </a:r>
            <a:endParaRPr lang="en-GB" noProof="0" dirty="0"/>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lang="en-GB" noProof="0" dirty="0"/>
              <a:t>Text: </a:t>
            </a:r>
            <a:r>
              <a:rPr lang="en-GB" noProof="0" dirty="0" err="1"/>
              <a:t>Zitat</a:t>
            </a:r>
            <a:r>
              <a:rPr lang="en-GB" noProof="0" dirty="0"/>
              <a:t> </a:t>
            </a:r>
            <a:r>
              <a:rPr lang="en-GB" noProof="0" dirty="0" err="1"/>
              <a:t>oder</a:t>
            </a:r>
            <a:r>
              <a:rPr lang="en-GB" noProof="0" dirty="0"/>
              <a:t> </a:t>
            </a:r>
            <a:r>
              <a:rPr lang="en-GB" noProof="0" dirty="0" err="1"/>
              <a:t>ähnliches</a:t>
            </a:r>
            <a:r>
              <a:rPr lang="en-GB" noProof="0" dirty="0"/>
              <a:t> (</a:t>
            </a:r>
            <a:r>
              <a:rPr lang="en-GB" noProof="0" dirty="0" err="1"/>
              <a:t>z.B</a:t>
            </a:r>
            <a:r>
              <a:rPr lang="en-GB" noProof="0" dirty="0"/>
              <a:t>. </a:t>
            </a:r>
            <a:r>
              <a:rPr lang="en-GB" noProof="0" dirty="0" err="1"/>
              <a:t>Unsere</a:t>
            </a:r>
            <a:r>
              <a:rPr lang="en-GB" noProof="0" dirty="0"/>
              <a:t> Mission), Arial16 </a:t>
            </a:r>
            <a:r>
              <a:rPr lang="en-GB" noProof="0" dirty="0" err="1"/>
              <a:t>pt</a:t>
            </a:r>
            <a:endParaRPr lang="en-GB" noProof="0" dirty="0"/>
          </a:p>
          <a:p>
            <a:pPr marL="1143000" marR="0" lvl="2" indent="-228600" algn="l" defTabSz="914400" rtl="0" eaLnBrk="1" fontAlgn="auto" latinLnBrk="0" hangingPunct="1">
              <a:lnSpc>
                <a:spcPct val="90000"/>
              </a:lnSpc>
              <a:spcBef>
                <a:spcPts val="500"/>
              </a:spcBef>
              <a:spcAft>
                <a:spcPts val="0"/>
              </a:spcAft>
              <a:buClrTx/>
              <a:buSzTx/>
              <a:buFont typeface="Symbol" panose="05050102010706020507" pitchFamily="18" charset="2"/>
              <a:buChar char="-"/>
              <a:tabLst/>
              <a:defRPr/>
            </a:pPr>
            <a:r>
              <a:rPr lang="en-GB" noProof="0" dirty="0"/>
              <a:t>Text: </a:t>
            </a:r>
            <a:r>
              <a:rPr lang="en-GB" noProof="0" dirty="0" err="1"/>
              <a:t>Zitat</a:t>
            </a:r>
            <a:r>
              <a:rPr lang="en-GB" noProof="0" dirty="0"/>
              <a:t> </a:t>
            </a:r>
            <a:r>
              <a:rPr lang="en-GB" noProof="0" dirty="0" err="1"/>
              <a:t>oder</a:t>
            </a:r>
            <a:r>
              <a:rPr lang="en-GB" noProof="0" dirty="0"/>
              <a:t> </a:t>
            </a:r>
            <a:r>
              <a:rPr lang="en-GB" noProof="0" dirty="0" err="1"/>
              <a:t>ähnliches</a:t>
            </a:r>
            <a:r>
              <a:rPr lang="en-GB" noProof="0" dirty="0"/>
              <a:t> (</a:t>
            </a:r>
            <a:r>
              <a:rPr lang="en-GB" noProof="0" dirty="0" err="1"/>
              <a:t>z.B</a:t>
            </a:r>
            <a:r>
              <a:rPr lang="en-GB" noProof="0" dirty="0"/>
              <a:t>. </a:t>
            </a:r>
            <a:r>
              <a:rPr lang="en-GB" noProof="0" dirty="0" err="1"/>
              <a:t>Unsere</a:t>
            </a:r>
            <a:r>
              <a:rPr lang="en-GB" noProof="0" dirty="0"/>
              <a:t> Mission), Arial16 </a:t>
            </a:r>
            <a:r>
              <a:rPr lang="en-GB" noProof="0" dirty="0" err="1"/>
              <a:t>pt</a:t>
            </a:r>
            <a:endParaRPr lang="en-GB" noProof="0" dirty="0"/>
          </a:p>
          <a:p>
            <a:pPr lvl="2"/>
            <a:endParaRPr lang="en-GB" noProof="0" dirty="0"/>
          </a:p>
        </p:txBody>
      </p:sp>
    </p:spTree>
    <p:extLst>
      <p:ext uri="{BB962C8B-B14F-4D97-AF65-F5344CB8AC3E}">
        <p14:creationId xmlns:p14="http://schemas.microsoft.com/office/powerpoint/2010/main" val="25638144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642"/>
            <a:ext cx="9144000" cy="5138150"/>
          </a:xfrm>
          <a:prstGeom prst="rect">
            <a:avLst/>
          </a:prstGeom>
          <a:ln w="12700">
            <a:miter lim="400000"/>
          </a:ln>
        </p:spPr>
      </p:pic>
      <p:sp>
        <p:nvSpPr>
          <p:cNvPr id="11" name="Shape 11"/>
          <p:cNvSpPr>
            <a:spLocks noGrp="1"/>
          </p:cNvSpPr>
          <p:nvPr>
            <p:ph type="title"/>
          </p:nvPr>
        </p:nvSpPr>
        <p:spPr>
          <a:xfrm>
            <a:off x="143508" y="1275607"/>
            <a:ext cx="8856984" cy="864096"/>
          </a:xfrm>
          <a:prstGeom prst="rect">
            <a:avLst/>
          </a:prstGeom>
        </p:spPr>
        <p:txBody>
          <a:bodyPr anchor="b"/>
          <a:lstStyle>
            <a:lvl1pPr algn="ctr">
              <a:defRPr sz="3000">
                <a:solidFill>
                  <a:schemeClr val="bg1"/>
                </a:solidFill>
                <a:latin typeface="Helvetica" panose="020B0604020202020204" pitchFamily="34" charset="0"/>
                <a:cs typeface="Helvetica" panose="020B0604020202020204" pitchFamily="34" charset="0"/>
              </a:defRPr>
            </a:lvl1pPr>
          </a:lstStyle>
          <a:p>
            <a:r>
              <a:rPr dirty="0"/>
              <a:t>Click to edit Master title style</a:t>
            </a:r>
          </a:p>
        </p:txBody>
      </p:sp>
      <p:sp>
        <p:nvSpPr>
          <p:cNvPr id="12" name="Shape 12"/>
          <p:cNvSpPr>
            <a:spLocks noGrp="1"/>
          </p:cNvSpPr>
          <p:nvPr>
            <p:ph type="body" sz="quarter" idx="1"/>
          </p:nvPr>
        </p:nvSpPr>
        <p:spPr>
          <a:xfrm>
            <a:off x="143508" y="2276519"/>
            <a:ext cx="8856984" cy="1241822"/>
          </a:xfrm>
          <a:prstGeom prst="rect">
            <a:avLst/>
          </a:prstGeom>
        </p:spPr>
        <p:txBody>
          <a:bodyPr/>
          <a:lstStyle>
            <a:lvl1pPr marL="0" indent="0" algn="ctr">
              <a:buSzTx/>
              <a:buFontTx/>
              <a:buNone/>
              <a:defRPr sz="1800">
                <a:solidFill>
                  <a:schemeClr val="tx2"/>
                </a:solidFill>
                <a:latin typeface="Helvetica" panose="020B0604020202020204" pitchFamily="34" charset="0"/>
                <a:cs typeface="Helvetica" panose="020B0604020202020204" pitchFamily="34" charset="0"/>
              </a:defRPr>
            </a:lvl1pPr>
          </a:lstStyle>
          <a:p>
            <a:r>
              <a:rPr dirty="0"/>
              <a:t>Click to edit Master subtitle style</a:t>
            </a:r>
          </a:p>
        </p:txBody>
      </p:sp>
      <p:sp>
        <p:nvSpPr>
          <p:cNvPr id="13" name="Shape 13"/>
          <p:cNvSpPr>
            <a:spLocks noGrp="1"/>
          </p:cNvSpPr>
          <p:nvPr>
            <p:ph type="sldNum" sz="quarter" idx="2"/>
          </p:nvPr>
        </p:nvSpPr>
        <p:spPr>
          <a:xfrm>
            <a:off x="8317364" y="4803219"/>
            <a:ext cx="197987" cy="201931"/>
          </a:xfrm>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713245693"/>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37406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p:bg>
      <p:bgPr>
        <a:solidFill>
          <a:srgbClr val="95999B"/>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BB21187-D39E-4B28-980A-733295C2CBA0}" type="slidenum">
              <a:rPr lang="en-GB" smtClean="0"/>
              <a:t>‹N°›</a:t>
            </a:fld>
            <a:endParaRPr lang="en-GB"/>
          </a:p>
        </p:txBody>
      </p:sp>
    </p:spTree>
    <p:extLst>
      <p:ext uri="{BB962C8B-B14F-4D97-AF65-F5344CB8AC3E}">
        <p14:creationId xmlns:p14="http://schemas.microsoft.com/office/powerpoint/2010/main" val="21046053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476591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p:spPr>
        <p:txBody>
          <a:bodyPr>
            <a:normAutofit/>
          </a:bodyPr>
          <a:lstStyle>
            <a:lvl1pPr>
              <a:defRPr sz="2700" b="1"/>
            </a:lvl1pPr>
          </a:lstStyle>
          <a:p>
            <a:r>
              <a:rPr lang="en-US" dirty="0"/>
              <a:t>Click to edit Master title style</a:t>
            </a:r>
          </a:p>
        </p:txBody>
      </p:sp>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18718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3D46AAC-0F10-49FF-9518-745BEA456E39}" type="datetimeFigureOut">
              <a:rPr lang="en-GB" smtClean="0"/>
              <a:t>28/03/2023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7082975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3D46AAC-0F10-49FF-9518-745BEA456E39}" type="datetimeFigureOut">
              <a:rPr lang="en-GB" smtClean="0"/>
              <a:t>28/03/2023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12948543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D46AAC-0F10-49FF-9518-745BEA456E39}" type="datetimeFigureOut">
              <a:rPr lang="en-GB" smtClean="0"/>
              <a:t>28/03/2023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788486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3D46AAC-0F10-49FF-9518-745BEA456E39}" type="datetimeFigureOut">
              <a:rPr lang="en-GB" smtClean="0"/>
              <a:t>28/03/2023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36916436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3D46AAC-0F10-49FF-9518-745BEA456E39}" type="datetimeFigureOut">
              <a:rPr lang="en-GB" smtClean="0"/>
              <a:t>28/03/2023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1993347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3D46AAC-0F10-49FF-9518-745BEA456E39}" type="datetimeFigureOut">
              <a:rPr lang="en-GB" smtClean="0"/>
              <a:t>28/03/2023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17692948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D46AAC-0F10-49FF-9518-745BEA456E39}" type="datetimeFigureOut">
              <a:rPr lang="en-GB" smtClean="0"/>
              <a:t>28/03/2023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15871832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C3D46AAC-0F10-49FF-9518-745BEA456E39}" type="datetimeFigureOut">
              <a:rPr lang="en-GB" smtClean="0"/>
              <a:t>28/03/2023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36567772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C3D46AAC-0F10-49FF-9518-745BEA456E39}" type="datetimeFigureOut">
              <a:rPr lang="en-GB" smtClean="0"/>
              <a:t>28/03/2023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2796131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3D46AAC-0F10-49FF-9518-745BEA456E39}" type="datetimeFigureOut">
              <a:rPr lang="en-GB" smtClean="0"/>
              <a:t>28/03/2023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14900440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3D46AAC-0F10-49FF-9518-745BEA456E39}" type="datetimeFigureOut">
              <a:rPr lang="en-GB" smtClean="0"/>
              <a:t>28/03/2023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1A53-DDFC-4753-A185-C7DC3BC4A2BE}" type="slidenum">
              <a:rPr lang="en-GB" smtClean="0"/>
              <a:t>‹N°›</a:t>
            </a:fld>
            <a:endParaRPr lang="en-GB"/>
          </a:p>
        </p:txBody>
      </p:sp>
    </p:spTree>
    <p:extLst>
      <p:ext uri="{BB962C8B-B14F-4D97-AF65-F5344CB8AC3E}">
        <p14:creationId xmlns:p14="http://schemas.microsoft.com/office/powerpoint/2010/main" val="41439361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412227"/>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extLst/>
          </a:blip>
          <a:stretch>
            <a:fillRect/>
          </a:stretch>
        </p:blipFill>
        <p:spPr>
          <a:xfrm>
            <a:off x="0" y="7642"/>
            <a:ext cx="9144000" cy="5138150"/>
          </a:xfrm>
          <a:prstGeom prst="rect">
            <a:avLst/>
          </a:prstGeom>
          <a:ln w="12700">
            <a:miter lim="400000"/>
          </a:ln>
        </p:spPr>
      </p:pic>
      <p:sp>
        <p:nvSpPr>
          <p:cNvPr id="11" name="Shape 11"/>
          <p:cNvSpPr>
            <a:spLocks noGrp="1"/>
          </p:cNvSpPr>
          <p:nvPr>
            <p:ph type="title"/>
          </p:nvPr>
        </p:nvSpPr>
        <p:spPr>
          <a:xfrm>
            <a:off x="143508" y="1275607"/>
            <a:ext cx="8856984" cy="864096"/>
          </a:xfrm>
          <a:prstGeom prst="rect">
            <a:avLst/>
          </a:prstGeom>
        </p:spPr>
        <p:txBody>
          <a:bodyPr anchor="b"/>
          <a:lstStyle>
            <a:lvl1pPr algn="ctr">
              <a:defRPr sz="3000">
                <a:solidFill>
                  <a:schemeClr val="bg1"/>
                </a:solidFill>
                <a:latin typeface="Helvetica" panose="020B0604020202020204" pitchFamily="34" charset="0"/>
                <a:cs typeface="Helvetica" panose="020B0604020202020204" pitchFamily="34" charset="0"/>
              </a:defRPr>
            </a:lvl1pPr>
          </a:lstStyle>
          <a:p>
            <a:r>
              <a:rPr dirty="0"/>
              <a:t>Click to edit Master title style</a:t>
            </a:r>
          </a:p>
        </p:txBody>
      </p:sp>
      <p:sp>
        <p:nvSpPr>
          <p:cNvPr id="12" name="Shape 12"/>
          <p:cNvSpPr>
            <a:spLocks noGrp="1"/>
          </p:cNvSpPr>
          <p:nvPr>
            <p:ph type="body" sz="quarter" idx="1"/>
          </p:nvPr>
        </p:nvSpPr>
        <p:spPr>
          <a:xfrm>
            <a:off x="143508" y="2276519"/>
            <a:ext cx="8856984" cy="1241822"/>
          </a:xfrm>
          <a:prstGeom prst="rect">
            <a:avLst/>
          </a:prstGeom>
        </p:spPr>
        <p:txBody>
          <a:bodyPr/>
          <a:lstStyle>
            <a:lvl1pPr marL="0" indent="0" algn="ctr">
              <a:buSzTx/>
              <a:buFontTx/>
              <a:buNone/>
              <a:defRPr sz="1800">
                <a:solidFill>
                  <a:schemeClr val="tx2"/>
                </a:solidFill>
                <a:latin typeface="Helvetica" panose="020B0604020202020204" pitchFamily="34" charset="0"/>
                <a:cs typeface="Helvetica" panose="020B0604020202020204" pitchFamily="34" charset="0"/>
              </a:defRPr>
            </a:lvl1pPr>
          </a:lstStyle>
          <a:p>
            <a:r>
              <a:rPr dirty="0"/>
              <a:t>Click to edit Master subtitle style</a:t>
            </a:r>
          </a:p>
        </p:txBody>
      </p:sp>
      <p:sp>
        <p:nvSpPr>
          <p:cNvPr id="13" name="Shape 13"/>
          <p:cNvSpPr>
            <a:spLocks noGrp="1"/>
          </p:cNvSpPr>
          <p:nvPr>
            <p:ph type="sldNum" sz="quarter" idx="2"/>
          </p:nvPr>
        </p:nvSpPr>
        <p:spPr>
          <a:xfrm>
            <a:off x="8317364" y="4803219"/>
            <a:ext cx="197987" cy="201931"/>
          </a:xfrm>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655485038"/>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22376"/>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p:spPr>
        <p:txBody>
          <a:bodyPr>
            <a:normAutofit/>
          </a:bodyPr>
          <a:lstStyle>
            <a:lvl1pPr>
              <a:defRPr sz="2700" b="1"/>
            </a:lvl1pPr>
          </a:lstStyle>
          <a:p>
            <a:r>
              <a:rPr lang="en-US" dirty="0"/>
              <a:t>Click to edit Master title style</a:t>
            </a:r>
          </a:p>
        </p:txBody>
      </p:sp>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9976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extLst/>
          </a:blip>
          <a:stretch>
            <a:fillRect/>
          </a:stretch>
        </p:blipFill>
        <p:spPr>
          <a:xfrm>
            <a:off x="0" y="7642"/>
            <a:ext cx="9144000" cy="5138150"/>
          </a:xfrm>
          <a:prstGeom prst="rect">
            <a:avLst/>
          </a:prstGeom>
          <a:ln w="12700">
            <a:miter lim="400000"/>
          </a:ln>
        </p:spPr>
      </p:pic>
      <p:sp>
        <p:nvSpPr>
          <p:cNvPr id="11" name="Shape 11"/>
          <p:cNvSpPr>
            <a:spLocks noGrp="1"/>
          </p:cNvSpPr>
          <p:nvPr>
            <p:ph type="title"/>
          </p:nvPr>
        </p:nvSpPr>
        <p:spPr>
          <a:xfrm>
            <a:off x="143508" y="1275607"/>
            <a:ext cx="8856984" cy="864096"/>
          </a:xfrm>
          <a:prstGeom prst="rect">
            <a:avLst/>
          </a:prstGeom>
        </p:spPr>
        <p:txBody>
          <a:bodyPr anchor="b"/>
          <a:lstStyle>
            <a:lvl1pPr algn="ctr">
              <a:defRPr sz="3000">
                <a:solidFill>
                  <a:schemeClr val="bg1"/>
                </a:solidFill>
                <a:latin typeface="Helvetica" panose="020B0604020202020204" pitchFamily="34" charset="0"/>
                <a:cs typeface="Helvetica" panose="020B0604020202020204" pitchFamily="34" charset="0"/>
              </a:defRPr>
            </a:lvl1pPr>
          </a:lstStyle>
          <a:p>
            <a:r>
              <a:rPr dirty="0"/>
              <a:t>Click to edit Master title style</a:t>
            </a:r>
          </a:p>
        </p:txBody>
      </p:sp>
      <p:sp>
        <p:nvSpPr>
          <p:cNvPr id="12" name="Shape 12"/>
          <p:cNvSpPr>
            <a:spLocks noGrp="1"/>
          </p:cNvSpPr>
          <p:nvPr>
            <p:ph type="body" sz="quarter" idx="1"/>
          </p:nvPr>
        </p:nvSpPr>
        <p:spPr>
          <a:xfrm>
            <a:off x="143508" y="2276519"/>
            <a:ext cx="8856984" cy="1241822"/>
          </a:xfrm>
          <a:prstGeom prst="rect">
            <a:avLst/>
          </a:prstGeom>
        </p:spPr>
        <p:txBody>
          <a:bodyPr/>
          <a:lstStyle>
            <a:lvl1pPr marL="0" indent="0" algn="ctr">
              <a:buSzTx/>
              <a:buFontTx/>
              <a:buNone/>
              <a:defRPr sz="1800">
                <a:solidFill>
                  <a:schemeClr val="tx2"/>
                </a:solidFill>
                <a:latin typeface="Helvetica" panose="020B0604020202020204" pitchFamily="34" charset="0"/>
                <a:cs typeface="Helvetica" panose="020B0604020202020204" pitchFamily="34" charset="0"/>
              </a:defRPr>
            </a:lvl1pPr>
          </a:lstStyle>
          <a:p>
            <a:r>
              <a:rPr dirty="0"/>
              <a:t>Click to edit Master subtitle style</a:t>
            </a:r>
          </a:p>
        </p:txBody>
      </p:sp>
      <p:sp>
        <p:nvSpPr>
          <p:cNvPr id="13" name="Shape 13"/>
          <p:cNvSpPr>
            <a:spLocks noGrp="1"/>
          </p:cNvSpPr>
          <p:nvPr>
            <p:ph type="sldNum" sz="quarter" idx="2"/>
          </p:nvPr>
        </p:nvSpPr>
        <p:spPr>
          <a:xfrm>
            <a:off x="8317364" y="4803219"/>
            <a:ext cx="197987" cy="201931"/>
          </a:xfrm>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301295448"/>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773370"/>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18497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stretch>
            <a:fillRect/>
          </a:stretch>
        </p:blipFill>
        <p:spPr>
          <a:xfrm>
            <a:off x="-17613" y="7437"/>
            <a:ext cx="9144000" cy="5138150"/>
          </a:xfrm>
          <a:prstGeom prst="rect">
            <a:avLst/>
          </a:prstGeom>
          <a:ln w="12700">
            <a:miter lim="400000"/>
          </a:ln>
        </p:spPr>
      </p:pic>
      <p:sp>
        <p:nvSpPr>
          <p:cNvPr id="11" name="Shape 11"/>
          <p:cNvSpPr>
            <a:spLocks noGrp="1"/>
          </p:cNvSpPr>
          <p:nvPr>
            <p:ph type="title" hasCustomPrompt="1"/>
          </p:nvPr>
        </p:nvSpPr>
        <p:spPr>
          <a:xfrm>
            <a:off x="1143000" y="841772"/>
            <a:ext cx="6858000" cy="1790701"/>
          </a:xfrm>
          <a:prstGeom prst="rect">
            <a:avLst/>
          </a:prstGeom>
        </p:spPr>
        <p:txBody>
          <a:bodyPr anchor="b">
            <a:normAutofit/>
          </a:bodyPr>
          <a:lstStyle>
            <a:lvl1pPr algn="ctr">
              <a:defRPr kumimoji="0" sz="3000" b="1" i="0" u="none" strike="noStrike" cap="none" spc="0" normalizeH="0" baseline="0">
                <a:ln>
                  <a:noFill/>
                </a:ln>
                <a:solidFill>
                  <a:srgbClr val="FFFFFF"/>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TITLE STYLE</a:t>
            </a:r>
          </a:p>
        </p:txBody>
      </p:sp>
      <p:sp>
        <p:nvSpPr>
          <p:cNvPr id="12" name="Shape 12"/>
          <p:cNvSpPr>
            <a:spLocks noGrp="1"/>
          </p:cNvSpPr>
          <p:nvPr>
            <p:ph type="body" sz="quarter" idx="1" hasCustomPrompt="1"/>
          </p:nvPr>
        </p:nvSpPr>
        <p:spPr>
          <a:xfrm>
            <a:off x="1143000" y="2701528"/>
            <a:ext cx="6858000" cy="1241822"/>
          </a:xfrm>
          <a:prstGeom prst="rect">
            <a:avLst/>
          </a:prstGeom>
        </p:spPr>
        <p:txBody>
          <a:bodyPr>
            <a:normAutofit/>
          </a:bodyPr>
          <a:lstStyle>
            <a:lvl1pPr marL="0" indent="0" algn="ctr">
              <a:buSzTx/>
              <a:buFontTx/>
              <a:buNone/>
              <a:defRPr kumimoji="0" sz="1800" b="1" i="0" u="none" strike="noStrike" cap="none" spc="0" normalizeH="0" baseline="0" dirty="0">
                <a:ln>
                  <a:noFill/>
                </a:ln>
                <a:solidFill>
                  <a:srgbClr val="FFFFFF"/>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SUBTITLE STYLE</a:t>
            </a:r>
          </a:p>
        </p:txBody>
      </p:sp>
      <p:sp>
        <p:nvSpPr>
          <p:cNvPr id="13" name="Shape 1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666652819"/>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text-page-2.jpg"/>
          <p:cNvPicPr>
            <a:picLocks noChangeAspect="1"/>
          </p:cNvPicPr>
          <p:nvPr userDrawn="1"/>
        </p:nvPicPr>
        <p:blipFill>
          <a:blip r:embed="rId2"/>
          <a:stretch>
            <a:fillRect/>
          </a:stretch>
        </p:blipFill>
        <p:spPr>
          <a:xfrm>
            <a:off x="0" y="-28715"/>
            <a:ext cx="9136607" cy="5143500"/>
          </a:xfrm>
          <a:prstGeom prst="rect">
            <a:avLst/>
          </a:prstGeom>
          <a:ln w="12700">
            <a:miter lim="400000"/>
          </a:ln>
        </p:spPr>
      </p:pic>
      <p:sp>
        <p:nvSpPr>
          <p:cNvPr id="2" name="Title 1"/>
          <p:cNvSpPr>
            <a:spLocks noGrp="1"/>
          </p:cNvSpPr>
          <p:nvPr>
            <p:ph type="title" hasCustomPrompt="1"/>
          </p:nvPr>
        </p:nvSpPr>
        <p:spPr>
          <a:xfrm>
            <a:off x="264254" y="65410"/>
            <a:ext cx="8613396" cy="525208"/>
          </a:xfrm>
        </p:spPr>
        <p:txBody>
          <a:bodyPr>
            <a:normAutofit/>
          </a:bodyPr>
          <a:lstStyle>
            <a:lvl1pPr>
              <a:defRPr kumimoji="0" lang="en-US" sz="2400" b="1" i="0" u="none" strike="noStrike" cap="none" spc="0" normalizeH="0" baseline="0" smtClean="0">
                <a:ln>
                  <a:noFill/>
                </a:ln>
                <a:solidFill>
                  <a:srgbClr val="C07D24"/>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TITLE STYLE</a:t>
            </a:r>
            <a:endParaRPr lang="fr-BE" dirty="0"/>
          </a:p>
        </p:txBody>
      </p:sp>
      <p:sp>
        <p:nvSpPr>
          <p:cNvPr id="3" name="Slide Number Placeholder 2"/>
          <p:cNvSpPr>
            <a:spLocks noGrp="1"/>
          </p:cNvSpPr>
          <p:nvPr>
            <p:ph type="sldNum" sz="quarter" idx="10"/>
          </p:nvPr>
        </p:nvSpPr>
        <p:spPr/>
        <p:txBody>
          <a:bodyPr/>
          <a:lstStyle/>
          <a:p>
            <a:fld id="{86CB4B4D-7CA3-9044-876B-883B54F8677D}" type="slidenum">
              <a:rPr lang="fr-BE" smtClean="0"/>
              <a:pPr/>
              <a:t>‹N°›</a:t>
            </a:fld>
            <a:endParaRPr lang="fr-BE" dirty="0"/>
          </a:p>
        </p:txBody>
      </p:sp>
      <p:sp>
        <p:nvSpPr>
          <p:cNvPr id="4" name="Rectangle 3"/>
          <p:cNvSpPr/>
          <p:nvPr userDrawn="1"/>
        </p:nvSpPr>
        <p:spPr>
          <a:xfrm>
            <a:off x="7808054" y="4278704"/>
            <a:ext cx="1201723" cy="276997"/>
          </a:xfrm>
          <a:prstGeom prst="rect">
            <a:avLst/>
          </a:prstGeom>
          <a:solidFill>
            <a:schemeClr val="bg1"/>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indent="0" algn="l" defTabSz="685800" rtl="0" fontAlgn="auto" latinLnBrk="0" hangingPunct="0">
              <a:lnSpc>
                <a:spcPct val="100000"/>
              </a:lnSpc>
              <a:spcBef>
                <a:spcPts val="0"/>
              </a:spcBef>
              <a:spcAft>
                <a:spcPts val="0"/>
              </a:spcAft>
              <a:buClrTx/>
              <a:buSzTx/>
              <a:buFontTx/>
              <a:buNone/>
              <a:tabLst/>
            </a:pPr>
            <a:endParaRPr kumimoji="0" lang="en-GB" sz="1350" b="0" i="0" u="none" strike="noStrike" cap="none" spc="0" normalizeH="0" baseline="0">
              <a:ln>
                <a:noFill/>
              </a:ln>
              <a:solidFill>
                <a:srgbClr val="000000"/>
              </a:solidFill>
              <a:effectLst/>
              <a:uFillTx/>
              <a:latin typeface="+mn-lt"/>
              <a:ea typeface="+mn-ea"/>
              <a:cs typeface="+mn-cs"/>
              <a:sym typeface="Calibri"/>
            </a:endParaRPr>
          </a:p>
        </p:txBody>
      </p:sp>
      <p:pic>
        <p:nvPicPr>
          <p:cNvPr id="7" name="Picture 2" descr="\\zuehnas200\prod_oslw\os\6\2\1\4\2\1180\EMN_general\Templates_Logos\EUMETNET_logo no background.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942853" y="4034102"/>
            <a:ext cx="1066924" cy="97816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quarter" idx="11"/>
          </p:nvPr>
        </p:nvSpPr>
        <p:spPr>
          <a:xfrm>
            <a:off x="264254" y="1189140"/>
            <a:ext cx="8613396" cy="3334046"/>
          </a:xfrm>
        </p:spPr>
        <p:txBody>
          <a:bodyPr/>
          <a:lstStyle>
            <a:lvl1pPr marL="0" indent="0">
              <a:buNone/>
              <a:defRPr>
                <a:solidFill>
                  <a:srgbClr val="006666"/>
                </a:solidFill>
                <a:latin typeface="Calibri Light" panose="020F0302020204030204" pitchFamily="34" charset="0"/>
                <a:cs typeface="Calibri Light" panose="020F0302020204030204" pitchFamily="34" charset="0"/>
              </a:defRPr>
            </a:lvl1pPr>
          </a:lstStyle>
          <a:p>
            <a:pPr lvl="0"/>
            <a:r>
              <a:rPr lang="en-US" dirty="0"/>
              <a:t>Edit Master text styles</a:t>
            </a:r>
          </a:p>
        </p:txBody>
      </p:sp>
    </p:spTree>
    <p:extLst>
      <p:ext uri="{BB962C8B-B14F-4D97-AF65-F5344CB8AC3E}">
        <p14:creationId xmlns:p14="http://schemas.microsoft.com/office/powerpoint/2010/main" val="510232422"/>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text-page-2.jpg"/>
          <p:cNvPicPr>
            <a:picLocks noChangeAspect="1"/>
          </p:cNvPicPr>
          <p:nvPr userDrawn="1"/>
        </p:nvPicPr>
        <p:blipFill>
          <a:blip r:embed="rId2"/>
          <a:stretch>
            <a:fillRect/>
          </a:stretch>
        </p:blipFill>
        <p:spPr>
          <a:xfrm>
            <a:off x="0" y="-18098"/>
            <a:ext cx="9136607" cy="5143500"/>
          </a:xfrm>
          <a:prstGeom prst="rect">
            <a:avLst/>
          </a:prstGeom>
          <a:ln w="12700">
            <a:miter lim="400000"/>
          </a:ln>
        </p:spPr>
      </p:pic>
      <p:sp>
        <p:nvSpPr>
          <p:cNvPr id="2" name="Title 1"/>
          <p:cNvSpPr>
            <a:spLocks noGrp="1"/>
          </p:cNvSpPr>
          <p:nvPr>
            <p:ph type="title" hasCustomPrompt="1"/>
          </p:nvPr>
        </p:nvSpPr>
        <p:spPr>
          <a:xfrm>
            <a:off x="264254" y="72133"/>
            <a:ext cx="8613396" cy="525208"/>
          </a:xfrm>
        </p:spPr>
        <p:txBody>
          <a:bodyPr>
            <a:normAutofit/>
          </a:bodyPr>
          <a:lstStyle>
            <a:lvl1pPr>
              <a:defRPr kumimoji="0" lang="en-US" sz="2400" b="1" i="0" u="none" strike="noStrike" cap="none" spc="0" normalizeH="0" baseline="0" smtClean="0">
                <a:ln>
                  <a:noFill/>
                </a:ln>
                <a:solidFill>
                  <a:srgbClr val="C07D24"/>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TITLE STYLE</a:t>
            </a:r>
            <a:endParaRPr lang="fr-BE" dirty="0"/>
          </a:p>
        </p:txBody>
      </p:sp>
      <p:sp>
        <p:nvSpPr>
          <p:cNvPr id="3" name="Slide Number Placeholder 2"/>
          <p:cNvSpPr>
            <a:spLocks noGrp="1"/>
          </p:cNvSpPr>
          <p:nvPr>
            <p:ph type="sldNum" sz="quarter" idx="10"/>
          </p:nvPr>
        </p:nvSpPr>
        <p:spPr/>
        <p:txBody>
          <a:bodyPr/>
          <a:lstStyle/>
          <a:p>
            <a:fld id="{86CB4B4D-7CA3-9044-876B-883B54F8677D}" type="slidenum">
              <a:rPr lang="fr-BE" smtClean="0"/>
              <a:pPr/>
              <a:t>‹N°›</a:t>
            </a:fld>
            <a:endParaRPr lang="fr-BE" dirty="0"/>
          </a:p>
        </p:txBody>
      </p:sp>
      <p:sp>
        <p:nvSpPr>
          <p:cNvPr id="5" name="Content Placeholder 4"/>
          <p:cNvSpPr>
            <a:spLocks noGrp="1"/>
          </p:cNvSpPr>
          <p:nvPr>
            <p:ph sz="quarter" idx="11"/>
          </p:nvPr>
        </p:nvSpPr>
        <p:spPr>
          <a:xfrm>
            <a:off x="264254" y="1189140"/>
            <a:ext cx="8613396" cy="3334046"/>
          </a:xfrm>
        </p:spPr>
        <p:txBody>
          <a:bodyPr/>
          <a:lstStyle>
            <a:lvl1pPr marL="0" indent="0">
              <a:buNone/>
              <a:defRPr>
                <a:solidFill>
                  <a:srgbClr val="006666"/>
                </a:solidFill>
                <a:latin typeface="Calibri Light" panose="020F0302020204030204" pitchFamily="34" charset="0"/>
                <a:cs typeface="Calibri Light" panose="020F0302020204030204" pitchFamily="34" charset="0"/>
              </a:defRPr>
            </a:lvl1pPr>
          </a:lstStyle>
          <a:p>
            <a:pPr lvl="0"/>
            <a:r>
              <a:rPr lang="en-US" dirty="0"/>
              <a:t>Edit Master text styles</a:t>
            </a:r>
          </a:p>
        </p:txBody>
      </p:sp>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7274860" y="152495"/>
            <a:ext cx="1734917" cy="594066"/>
          </a:xfrm>
          <a:prstGeom prst="rect">
            <a:avLst/>
          </a:prstGeom>
        </p:spPr>
      </p:pic>
    </p:spTree>
    <p:extLst>
      <p:ext uri="{BB962C8B-B14F-4D97-AF65-F5344CB8AC3E}">
        <p14:creationId xmlns:p14="http://schemas.microsoft.com/office/powerpoint/2010/main" val="371771563"/>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987551" y="141481"/>
            <a:ext cx="6013450" cy="533213"/>
          </a:xfrm>
        </p:spPr>
        <p:txBody>
          <a:bodyPr/>
          <a:lstStyle>
            <a:lvl1pPr marL="0" indent="0" algn="ctr">
              <a:buClr>
                <a:schemeClr val="accent1">
                  <a:lumMod val="60000"/>
                  <a:lumOff val="40000"/>
                </a:schemeClr>
              </a:buClr>
              <a:buNone/>
              <a:defRPr sz="2400">
                <a:solidFill>
                  <a:srgbClr val="006666"/>
                </a:solidFill>
                <a:latin typeface="+mj-lt"/>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p:txBody>
      </p:sp>
      <p:pic>
        <p:nvPicPr>
          <p:cNvPr id="1026" name="Picture 2" descr="\\zuehnas200\prod_oslw\os\6\2\1\4\2\1180\EMN_general\Templates_Logos\EUMETNET_logo no background.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197327" y="33468"/>
            <a:ext cx="910557" cy="809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4300" y="80627"/>
            <a:ext cx="1734917" cy="594066"/>
          </a:xfrm>
          <a:prstGeom prst="rect">
            <a:avLst/>
          </a:prstGeom>
        </p:spPr>
      </p:pic>
      <p:sp>
        <p:nvSpPr>
          <p:cNvPr id="6" name="Title 1"/>
          <p:cNvSpPr txBox="1">
            <a:spLocks/>
          </p:cNvSpPr>
          <p:nvPr userDrawn="1"/>
        </p:nvSpPr>
        <p:spPr>
          <a:xfrm>
            <a:off x="2123728" y="141480"/>
            <a:ext cx="6264696" cy="857250"/>
          </a:xfrm>
          <a:prstGeom prst="rect">
            <a:avLst/>
          </a:prstGeom>
        </p:spPr>
        <p:txBody>
          <a:bodyPr vert="horz" lIns="68580" tIns="34290" rIns="68580" bIns="3429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300" dirty="0">
              <a:solidFill>
                <a:srgbClr val="E1A258"/>
              </a:solidFill>
            </a:endParaRPr>
          </a:p>
        </p:txBody>
      </p:sp>
    </p:spTree>
    <p:extLst>
      <p:ext uri="{BB962C8B-B14F-4D97-AF65-F5344CB8AC3E}">
        <p14:creationId xmlns:p14="http://schemas.microsoft.com/office/powerpoint/2010/main" val="41180481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ny Questions">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stretch>
            <a:fillRect/>
          </a:stretch>
        </p:blipFill>
        <p:spPr>
          <a:xfrm>
            <a:off x="-17613" y="7437"/>
            <a:ext cx="9144000" cy="5138150"/>
          </a:xfrm>
          <a:prstGeom prst="rect">
            <a:avLst/>
          </a:prstGeom>
          <a:ln w="12700">
            <a:miter lim="400000"/>
          </a:ln>
        </p:spPr>
      </p:pic>
      <p:sp>
        <p:nvSpPr>
          <p:cNvPr id="11" name="Shape 11"/>
          <p:cNvSpPr>
            <a:spLocks noGrp="1"/>
          </p:cNvSpPr>
          <p:nvPr>
            <p:ph type="title" hasCustomPrompt="1"/>
          </p:nvPr>
        </p:nvSpPr>
        <p:spPr>
          <a:xfrm>
            <a:off x="1143000" y="841772"/>
            <a:ext cx="6858000" cy="1790701"/>
          </a:xfrm>
          <a:prstGeom prst="rect">
            <a:avLst/>
          </a:prstGeom>
        </p:spPr>
        <p:txBody>
          <a:bodyPr anchor="b"/>
          <a:lstStyle>
            <a:lvl1pPr algn="ctr">
              <a:defRPr kumimoji="0" sz="2700" b="1" i="0" u="none" strike="noStrike" cap="none" spc="0" normalizeH="0" baseline="0">
                <a:ln>
                  <a:noFill/>
                </a:ln>
                <a:solidFill>
                  <a:srgbClr val="FFFFFF"/>
                </a:solidFill>
                <a:effectLst/>
                <a:uFillTx/>
                <a:latin typeface="+mj-lt"/>
                <a:ea typeface="+mj-ea"/>
                <a:cs typeface="+mj-cs"/>
                <a:sym typeface="Helvetica"/>
              </a:defRPr>
            </a:lvl1pPr>
          </a:lstStyle>
          <a:p>
            <a:r>
              <a:rPr lang="en-US" dirty="0"/>
              <a:t>ANY QUESTIONS?</a:t>
            </a:r>
          </a:p>
        </p:txBody>
      </p:sp>
      <p:sp>
        <p:nvSpPr>
          <p:cNvPr id="13" name="Shape 1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4165760243"/>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ontact details General">
    <p:spTree>
      <p:nvGrpSpPr>
        <p:cNvPr id="1" name=""/>
        <p:cNvGrpSpPr/>
        <p:nvPr/>
      </p:nvGrpSpPr>
      <p:grpSpPr>
        <a:xfrm>
          <a:off x="0" y="0"/>
          <a:ext cx="0" cy="0"/>
          <a:chOff x="0" y="0"/>
          <a:chExt cx="0" cy="0"/>
        </a:xfrm>
      </p:grpSpPr>
      <p:pic>
        <p:nvPicPr>
          <p:cNvPr id="4" name="text-page-3.jpg"/>
          <p:cNvPicPr>
            <a:picLocks noChangeAspect="1"/>
          </p:cNvPicPr>
          <p:nvPr userDrawn="1"/>
        </p:nvPicPr>
        <p:blipFill>
          <a:blip r:embed="rId2"/>
          <a:stretch>
            <a:fillRect/>
          </a:stretch>
        </p:blipFill>
        <p:spPr>
          <a:xfrm>
            <a:off x="0" y="0"/>
            <a:ext cx="9144000" cy="5138148"/>
          </a:xfrm>
          <a:prstGeom prst="rect">
            <a:avLst/>
          </a:prstGeom>
          <a:ln w="12700">
            <a:miter lim="400000"/>
          </a:ln>
        </p:spPr>
      </p:pic>
      <p:sp>
        <p:nvSpPr>
          <p:cNvPr id="3" name="Slide Number Placeholder 2"/>
          <p:cNvSpPr>
            <a:spLocks noGrp="1"/>
          </p:cNvSpPr>
          <p:nvPr>
            <p:ph type="sldNum" sz="quarter" idx="10"/>
          </p:nvPr>
        </p:nvSpPr>
        <p:spPr>
          <a:xfrm>
            <a:off x="749960" y="4642606"/>
            <a:ext cx="257441" cy="253916"/>
          </a:xfrm>
        </p:spPr>
        <p:txBody>
          <a:bodyPr/>
          <a:lstStyle/>
          <a:p>
            <a:fld id="{86CB4B4D-7CA3-9044-876B-883B54F8677D}" type="slidenum">
              <a:rPr lang="fr-BE" smtClean="0"/>
              <a:t>‹N°›</a:t>
            </a:fld>
            <a:endParaRPr lang="fr-BE" dirty="0"/>
          </a:p>
        </p:txBody>
      </p:sp>
      <p:sp>
        <p:nvSpPr>
          <p:cNvPr id="5" name="Shape 134"/>
          <p:cNvSpPr/>
          <p:nvPr userDrawn="1"/>
        </p:nvSpPr>
        <p:spPr>
          <a:xfrm>
            <a:off x="809414" y="725189"/>
            <a:ext cx="4987876" cy="357790"/>
          </a:xfrm>
          <a:prstGeom prst="rect">
            <a:avLst/>
          </a:prstGeom>
          <a:ln w="12700">
            <a:miter lim="400000"/>
          </a:ln>
          <a:extLst>
            <a:ext uri="{C572A759-6A51-4108-AA02-DFA0A04FC94B}">
              <ma14:wrappingTextBoxFlag xmlns:ma14="http://schemas.microsoft.com/office/mac/drawingml/2011/main" xmlns="" val="1"/>
            </a:ext>
          </a:extLst>
        </p:spPr>
        <p:txBody>
          <a:bodyPr lIns="34289" rIns="34289">
            <a:spAutoFit/>
          </a:bodyPr>
          <a:lstStyle>
            <a:lvl1pPr>
              <a:defRPr sz="2300" b="1">
                <a:solidFill>
                  <a:srgbClr val="C07D24"/>
                </a:solidFill>
                <a:latin typeface="+mj-lt"/>
                <a:ea typeface="+mj-ea"/>
                <a:cs typeface="+mj-cs"/>
                <a:sym typeface="Helvetica"/>
              </a:defRPr>
            </a:lvl1pPr>
          </a:lstStyle>
          <a:p>
            <a:r>
              <a:rPr sz="1725" dirty="0"/>
              <a:t>CONTACT DETAILS</a:t>
            </a:r>
          </a:p>
        </p:txBody>
      </p:sp>
      <p:sp>
        <p:nvSpPr>
          <p:cNvPr id="6" name="Shape 135"/>
          <p:cNvSpPr/>
          <p:nvPr userDrawn="1"/>
        </p:nvSpPr>
        <p:spPr>
          <a:xfrm>
            <a:off x="809414" y="1757475"/>
            <a:ext cx="7044202" cy="917815"/>
          </a:xfrm>
          <a:prstGeom prst="rect">
            <a:avLst/>
          </a:prstGeom>
          <a:ln w="12700">
            <a:miter lim="400000"/>
          </a:ln>
          <a:extLst>
            <a:ext uri="{C572A759-6A51-4108-AA02-DFA0A04FC94B}">
              <ma14:wrappingTextBoxFlag xmlns:ma14="http://schemas.microsoft.com/office/mac/drawingml/2011/main" xmlns="" val="1"/>
            </a:ext>
          </a:extLst>
        </p:spPr>
        <p:txBody>
          <a:bodyPr lIns="34289" rIns="34289">
            <a:spAutoFit/>
          </a:bodyPr>
          <a:lstStyle/>
          <a:p>
            <a:pPr>
              <a:lnSpc>
                <a:spcPct val="90000"/>
              </a:lnSpc>
              <a:spcBef>
                <a:spcPts val="75"/>
              </a:spcBef>
              <a:defRPr sz="1500">
                <a:solidFill>
                  <a:srgbClr val="00727E"/>
                </a:solidFill>
                <a:latin typeface="Helvetica Light"/>
                <a:ea typeface="Helvetica Light"/>
                <a:cs typeface="Helvetica Light"/>
                <a:sym typeface="Helvetica Light"/>
              </a:defRPr>
            </a:pPr>
            <a:r>
              <a:rPr sz="1125" dirty="0"/>
              <a:t> </a:t>
            </a:r>
          </a:p>
          <a:p>
            <a:pPr>
              <a:lnSpc>
                <a:spcPct val="90000"/>
              </a:lnSpc>
              <a:spcBef>
                <a:spcPts val="75"/>
              </a:spcBef>
              <a:defRPr sz="1500">
                <a:solidFill>
                  <a:srgbClr val="00727E"/>
                </a:solidFill>
                <a:latin typeface="Helvetica Light"/>
                <a:ea typeface="Helvetica Light"/>
                <a:cs typeface="Helvetica Light"/>
                <a:sym typeface="Helvetica Light"/>
              </a:defRPr>
            </a:pPr>
            <a:r>
              <a:rPr sz="1125" dirty="0"/>
              <a:t>EIG EUMETNET </a:t>
            </a:r>
          </a:p>
          <a:p>
            <a:pPr>
              <a:lnSpc>
                <a:spcPct val="90000"/>
              </a:lnSpc>
              <a:spcBef>
                <a:spcPts val="75"/>
              </a:spcBef>
              <a:defRPr sz="1500">
                <a:solidFill>
                  <a:srgbClr val="00727E"/>
                </a:solidFill>
                <a:latin typeface="Helvetica Light"/>
                <a:ea typeface="Helvetica Light"/>
                <a:cs typeface="Helvetica Light"/>
                <a:sym typeface="Helvetica Light"/>
              </a:defRPr>
            </a:pPr>
            <a:r>
              <a:rPr sz="1125" dirty="0"/>
              <a:t>European Meteorological Services' Network</a:t>
            </a:r>
            <a:br>
              <a:rPr sz="1125" dirty="0"/>
            </a:br>
            <a:r>
              <a:rPr sz="1275" b="1" dirty="0">
                <a:solidFill>
                  <a:srgbClr val="C07D24"/>
                </a:solidFill>
                <a:latin typeface="+mj-lt"/>
                <a:ea typeface="+mj-ea"/>
                <a:cs typeface="+mj-cs"/>
                <a:sym typeface="Helvetica"/>
              </a:rPr>
              <a:t>www.eumetnet.eu</a:t>
            </a:r>
          </a:p>
          <a:p>
            <a:pPr>
              <a:lnSpc>
                <a:spcPct val="90000"/>
              </a:lnSpc>
              <a:defRPr sz="1500">
                <a:solidFill>
                  <a:srgbClr val="00727E"/>
                </a:solidFill>
                <a:latin typeface="Helvetica Light"/>
                <a:ea typeface="Helvetica Light"/>
                <a:cs typeface="Helvetica Light"/>
                <a:sym typeface="Helvetica Light"/>
              </a:defRPr>
            </a:pPr>
            <a:r>
              <a:rPr sz="1125" dirty="0"/>
              <a:t> </a:t>
            </a:r>
          </a:p>
        </p:txBody>
      </p:sp>
      <p:sp>
        <p:nvSpPr>
          <p:cNvPr id="7" name="Slide Number Placeholder 1"/>
          <p:cNvSpPr txBox="1">
            <a:spLocks/>
          </p:cNvSpPr>
          <p:nvPr userDrawn="1"/>
        </p:nvSpPr>
        <p:spPr>
          <a:xfrm>
            <a:off x="8545032" y="4924442"/>
            <a:ext cx="69312" cy="230832"/>
          </a:xfrm>
          <a:prstGeom prst="rect">
            <a:avLst/>
          </a:prstGeom>
          <a:ln w="12700">
            <a:miter lim="400000"/>
          </a:ln>
        </p:spPr>
        <p:txBody>
          <a:bodyPr wrap="none" lIns="34289" rIns="3428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fr-BE" sz="900" dirty="0"/>
          </a:p>
        </p:txBody>
      </p:sp>
      <p:sp>
        <p:nvSpPr>
          <p:cNvPr id="9" name="Text Placeholder 8"/>
          <p:cNvSpPr>
            <a:spLocks noGrp="1"/>
          </p:cNvSpPr>
          <p:nvPr>
            <p:ph type="body" sz="quarter" idx="11" hasCustomPrompt="1"/>
          </p:nvPr>
        </p:nvSpPr>
        <p:spPr>
          <a:xfrm>
            <a:off x="809413" y="1313442"/>
            <a:ext cx="3166556" cy="467510"/>
          </a:xfrm>
        </p:spPr>
        <p:txBody>
          <a:bodyPr/>
          <a:lstStyle>
            <a:lvl1pPr marL="0" indent="0">
              <a:buNone/>
              <a:defRPr kumimoji="0" lang="en-US" sz="1275" b="1" i="0" u="none" strike="noStrike" cap="none" spc="0" normalizeH="0" baseline="0" dirty="0" smtClean="0">
                <a:ln>
                  <a:noFill/>
                </a:ln>
                <a:solidFill>
                  <a:srgbClr val="00727E"/>
                </a:solidFill>
                <a:effectLst/>
                <a:uFillTx/>
                <a:latin typeface="+mj-lt"/>
                <a:ea typeface="+mj-ea"/>
                <a:cs typeface="+mj-cs"/>
                <a:sym typeface="Calibri"/>
              </a:defRPr>
            </a:lvl1pPr>
          </a:lstStyle>
          <a:p>
            <a:pPr lvl="0"/>
            <a:r>
              <a:rPr lang="en-US" dirty="0"/>
              <a:t>Name &amp; Title</a:t>
            </a:r>
          </a:p>
        </p:txBody>
      </p:sp>
      <p:sp>
        <p:nvSpPr>
          <p:cNvPr id="13" name="Text Placeholder 12"/>
          <p:cNvSpPr>
            <a:spLocks noGrp="1"/>
          </p:cNvSpPr>
          <p:nvPr>
            <p:ph type="body" sz="quarter" idx="12" hasCustomPrompt="1"/>
          </p:nvPr>
        </p:nvSpPr>
        <p:spPr>
          <a:xfrm>
            <a:off x="809414" y="2668520"/>
            <a:ext cx="3312319" cy="247665"/>
          </a:xfrm>
        </p:spPr>
        <p:txBody>
          <a:bodyPr/>
          <a:lstStyle>
            <a:lvl1pPr marL="0" indent="0">
              <a:buNone/>
              <a:defRPr kumimoji="0" lang="en-US" sz="1275" b="1" i="0" u="none" strike="noStrike" cap="none" spc="0" normalizeH="0" baseline="0" smtClean="0">
                <a:ln>
                  <a:noFill/>
                </a:ln>
                <a:solidFill>
                  <a:srgbClr val="00727E"/>
                </a:solidFill>
                <a:effectLst/>
                <a:uFillTx/>
                <a:latin typeface="+mj-lt"/>
                <a:ea typeface="+mj-ea"/>
                <a:cs typeface="+mj-cs"/>
                <a:sym typeface="Calibri"/>
              </a:defRPr>
            </a:lvl1pPr>
          </a:lstStyle>
          <a:p>
            <a:pPr lvl="0"/>
            <a:r>
              <a:rPr lang="en-US" dirty="0"/>
              <a:t>Tel:</a:t>
            </a:r>
          </a:p>
        </p:txBody>
      </p:sp>
      <p:sp>
        <p:nvSpPr>
          <p:cNvPr id="15" name="Text Placeholder 14"/>
          <p:cNvSpPr>
            <a:spLocks noGrp="1"/>
          </p:cNvSpPr>
          <p:nvPr>
            <p:ph type="body" sz="quarter" idx="13" hasCustomPrompt="1"/>
          </p:nvPr>
        </p:nvSpPr>
        <p:spPr>
          <a:xfrm>
            <a:off x="809414" y="3065383"/>
            <a:ext cx="3312319" cy="277416"/>
          </a:xfrm>
        </p:spPr>
        <p:txBody>
          <a:bodyPr/>
          <a:lstStyle>
            <a:lvl1pPr marL="0" indent="0">
              <a:buNone/>
              <a:defRPr kumimoji="0" lang="en-US" sz="1275" b="1" i="0" u="none" strike="noStrike" cap="none" spc="0" normalizeH="0" baseline="0" smtClean="0">
                <a:ln>
                  <a:noFill/>
                </a:ln>
                <a:solidFill>
                  <a:srgbClr val="00727E"/>
                </a:solidFill>
                <a:effectLst/>
                <a:uFillTx/>
                <a:latin typeface="+mj-lt"/>
                <a:ea typeface="+mj-ea"/>
                <a:cs typeface="+mj-cs"/>
                <a:sym typeface="Calibri"/>
              </a:defRPr>
            </a:lvl1pPr>
          </a:lstStyle>
          <a:p>
            <a:pPr lvl="0"/>
            <a:r>
              <a:rPr lang="en-US" dirty="0"/>
              <a:t>Email:</a:t>
            </a:r>
          </a:p>
        </p:txBody>
      </p:sp>
    </p:spTree>
    <p:extLst>
      <p:ext uri="{BB962C8B-B14F-4D97-AF65-F5344CB8AC3E}">
        <p14:creationId xmlns:p14="http://schemas.microsoft.com/office/powerpoint/2010/main" val="2474873589"/>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631810"/>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0F479F2-99B9-4158-ACDD-37CBCD17B3AC}" type="datetimeFigureOut">
              <a:rPr lang="en-GB" smtClean="0"/>
              <a:t>28/03/2023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B21187-D39E-4B28-980A-733295C2CBA0}" type="slidenum">
              <a:rPr lang="en-GB" smtClean="0"/>
              <a:t>‹N°›</a:t>
            </a:fld>
            <a:endParaRPr lang="en-GB"/>
          </a:p>
        </p:txBody>
      </p:sp>
    </p:spTree>
    <p:extLst>
      <p:ext uri="{BB962C8B-B14F-4D97-AF65-F5344CB8AC3E}">
        <p14:creationId xmlns:p14="http://schemas.microsoft.com/office/powerpoint/2010/main" val="11504877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100" b="0" i="0" u="none" strike="noStrike" kern="0" cap="none" spc="0" normalizeH="0" baseline="0" noProof="0" dirty="0">
              <a:ln>
                <a:noFill/>
              </a:ln>
              <a:solidFill>
                <a:srgbClr val="B4A89C"/>
              </a:solidFill>
              <a:effectLst/>
              <a:uLnTx/>
              <a:uFillTx/>
              <a:latin typeface="Aria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en-GB" noProof="0" dirty="0"/>
              <a:t>Statement Arial normal 18. </a:t>
            </a:r>
            <a:r>
              <a:rPr lang="en-GB" noProof="0" dirty="0" err="1"/>
              <a:t>Feugiamet</a:t>
            </a:r>
            <a:r>
              <a:rPr lang="en-GB" noProof="0" dirty="0"/>
              <a:t> ad </a:t>
            </a:r>
            <a:r>
              <a:rPr lang="en-GB" noProof="0" dirty="0" err="1"/>
              <a:t>delisl</a:t>
            </a:r>
            <a:r>
              <a:rPr lang="en-GB" noProof="0" dirty="0"/>
              <a:t> in </a:t>
            </a:r>
            <a:r>
              <a:rPr lang="en-GB" noProof="0" dirty="0" err="1"/>
              <a:t>hent</a:t>
            </a:r>
            <a:r>
              <a:rPr lang="en-GB" noProof="0" dirty="0"/>
              <a:t> ad </a:t>
            </a:r>
            <a:r>
              <a:rPr lang="en-GB" noProof="0" dirty="0" err="1"/>
              <a:t>estion</a:t>
            </a:r>
            <a:r>
              <a:rPr lang="en-GB" noProof="0" dirty="0"/>
              <a:t> </a:t>
            </a:r>
            <a:r>
              <a:rPr lang="en-GB" noProof="0" dirty="0" err="1"/>
              <a:t>hent</a:t>
            </a:r>
            <a:r>
              <a:rPr lang="en-GB" noProof="0" dirty="0"/>
              <a:t> prat </a:t>
            </a:r>
            <a:r>
              <a:rPr lang="en-GB" noProof="0" dirty="0" err="1"/>
              <a:t>lortincilit</a:t>
            </a:r>
            <a:r>
              <a:rPr lang="en-GB" noProof="0" dirty="0"/>
              <a:t> </a:t>
            </a:r>
            <a:r>
              <a:rPr lang="en-GB" noProof="0" dirty="0" err="1"/>
              <a:t>utem</a:t>
            </a:r>
            <a:r>
              <a:rPr lang="en-GB" noProof="0" dirty="0"/>
              <a:t> </a:t>
            </a:r>
            <a:r>
              <a:rPr lang="en-GB" noProof="0" dirty="0" err="1"/>
              <a:t>doloreet</a:t>
            </a:r>
            <a:r>
              <a:rPr lang="en-GB" noProof="0" dirty="0"/>
              <a:t> </a:t>
            </a:r>
            <a:r>
              <a:rPr lang="en-GB" noProof="0" dirty="0" err="1"/>
              <a:t>alisis</a:t>
            </a:r>
            <a:r>
              <a:rPr lang="en-GB" noProof="0" dirty="0"/>
              <a:t> </a:t>
            </a:r>
            <a:r>
              <a:rPr lang="en-GB" noProof="0" dirty="0" err="1"/>
              <a:t>auguerc</a:t>
            </a:r>
            <a:r>
              <a:rPr lang="en-GB" noProof="0" dirty="0"/>
              <a:t> </a:t>
            </a:r>
            <a:r>
              <a:rPr lang="en-GB" noProof="0" dirty="0" err="1"/>
              <a:t>iliquatum</a:t>
            </a:r>
            <a:r>
              <a:rPr lang="en-GB" noProof="0" dirty="0"/>
              <a:t> </a:t>
            </a:r>
            <a:r>
              <a:rPr lang="en-GB" noProof="0" dirty="0" err="1"/>
              <a:t>euipsuscilis</a:t>
            </a:r>
            <a:r>
              <a:rPr lang="en-GB" noProof="0" dirty="0"/>
              <a:t> </a:t>
            </a:r>
            <a:r>
              <a:rPr lang="en-GB" noProof="0" dirty="0" err="1"/>
              <a:t>augue</a:t>
            </a:r>
            <a:r>
              <a:rPr lang="en-GB" noProof="0" dirty="0"/>
              <a:t> do </a:t>
            </a:r>
            <a:r>
              <a:rPr lang="en-GB" noProof="0" dirty="0" err="1"/>
              <a:t>consequipis</a:t>
            </a:r>
            <a:r>
              <a:rPr lang="en-GB" noProof="0" dirty="0"/>
              <a:t> </a:t>
            </a:r>
            <a:r>
              <a:rPr lang="en-GB" noProof="0" dirty="0" err="1"/>
              <a:t>nulputpat</a:t>
            </a:r>
            <a:r>
              <a:rPr lang="en-GB" noProof="0" dirty="0"/>
              <a:t> </a:t>
            </a:r>
            <a:r>
              <a:rPr lang="en-GB" noProof="0" dirty="0" err="1"/>
              <a:t>lum</a:t>
            </a:r>
            <a:r>
              <a:rPr lang="en-GB" noProof="0" dirty="0"/>
              <a:t> </a:t>
            </a:r>
            <a:r>
              <a:rPr lang="en-GB" noProof="0" dirty="0" err="1"/>
              <a:t>dolobore</a:t>
            </a:r>
            <a:r>
              <a:rPr lang="en-GB" noProof="0" dirty="0"/>
              <a:t> </a:t>
            </a:r>
            <a:r>
              <a:rPr lang="en-GB" noProof="0" dirty="0" err="1"/>
              <a:t>diodolorem</a:t>
            </a:r>
            <a:r>
              <a:rPr lang="en-GB" noProof="0" dirty="0"/>
              <a:t> </a:t>
            </a:r>
            <a:r>
              <a:rPr lang="en-GB" noProof="0" dirty="0" err="1"/>
              <a:t>nullam</a:t>
            </a:r>
            <a:r>
              <a:rPr lang="en-GB" noProof="0" dirty="0"/>
              <a:t>, </a:t>
            </a:r>
            <a:r>
              <a:rPr lang="en-GB" noProof="0" dirty="0" err="1"/>
              <a:t>susting</a:t>
            </a:r>
            <a:r>
              <a:rPr lang="en-GB" noProof="0" dirty="0"/>
              <a:t> </a:t>
            </a:r>
            <a:r>
              <a:rPr lang="en-GB" noProof="0" dirty="0" err="1"/>
              <a:t>eumsan</a:t>
            </a:r>
            <a:r>
              <a:rPr lang="en-GB" noProof="0" dirty="0"/>
              <a:t> </a:t>
            </a:r>
            <a:r>
              <a:rPr lang="en-GB" noProof="0" dirty="0" err="1"/>
              <a:t>veliquismod</a:t>
            </a:r>
            <a:r>
              <a:rPr lang="en-GB" noProof="0" dirty="0"/>
              <a:t> </a:t>
            </a:r>
            <a:r>
              <a:rPr lang="en-GB" noProof="0" dirty="0" err="1"/>
              <a:t>mincin</a:t>
            </a:r>
            <a:r>
              <a:rPr lang="en-GB" noProof="0" dirty="0"/>
              <a:t> </a:t>
            </a:r>
            <a:r>
              <a:rPr lang="en-GB" noProof="0" dirty="0" err="1"/>
              <a:t>ulluptat</a:t>
            </a:r>
            <a:r>
              <a:rPr lang="en-GB" noProof="0" dirty="0"/>
              <a:t>. </a:t>
            </a:r>
            <a:r>
              <a:rPr lang="en-GB" noProof="0" dirty="0" err="1"/>
              <a:t>Nulla</a:t>
            </a:r>
            <a:r>
              <a:rPr lang="en-GB" noProof="0" dirty="0"/>
              <a:t> </a:t>
            </a:r>
            <a:r>
              <a:rPr lang="en-GB" noProof="0" dirty="0" err="1"/>
              <a:t>commy</a:t>
            </a:r>
            <a:r>
              <a:rPr lang="en-GB" noProof="0" dirty="0"/>
              <a:t> </a:t>
            </a:r>
            <a:r>
              <a:rPr lang="en-GB" noProof="0" dirty="0" err="1"/>
              <a:t>niam</a:t>
            </a:r>
            <a:r>
              <a:rPr lang="en-GB" noProof="0" dirty="0"/>
              <a:t>, </a:t>
            </a:r>
            <a:r>
              <a:rPr lang="en-GB" noProof="0" dirty="0" err="1"/>
              <a:t>quismodit</a:t>
            </a:r>
            <a:r>
              <a:rPr lang="en-GB" noProof="0" dirty="0"/>
              <a:t> </a:t>
            </a:r>
            <a:r>
              <a:rPr lang="en-GB" noProof="0" dirty="0" err="1"/>
              <a:t>irilit</a:t>
            </a:r>
            <a:r>
              <a:rPr lang="en-GB" noProof="0" dirty="0"/>
              <a:t> </a:t>
            </a:r>
            <a:r>
              <a:rPr lang="en-GB" noProof="0" dirty="0" err="1"/>
              <a:t>incinim</a:t>
            </a:r>
            <a:r>
              <a:rPr lang="en-GB" noProof="0" dirty="0"/>
              <a:t> </a:t>
            </a:r>
            <a:r>
              <a:rPr lang="en-GB" noProof="0" dirty="0" err="1"/>
              <a:t>velisi</a:t>
            </a:r>
            <a:r>
              <a:rPr lang="en-GB" noProof="0" dirty="0"/>
              <a:t> </a:t>
            </a:r>
            <a:r>
              <a:rPr lang="en-GB" noProof="0" dirty="0" err="1"/>
              <a:t>exero</a:t>
            </a:r>
            <a:r>
              <a:rPr lang="en-GB" noProof="0" dirty="0"/>
              <a:t>,</a:t>
            </a:r>
          </a:p>
        </p:txBody>
      </p:sp>
    </p:spTree>
    <p:extLst>
      <p:ext uri="{BB962C8B-B14F-4D97-AF65-F5344CB8AC3E}">
        <p14:creationId xmlns:p14="http://schemas.microsoft.com/office/powerpoint/2010/main" val="22130366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642"/>
            <a:ext cx="9144000" cy="5138150"/>
          </a:xfrm>
          <a:prstGeom prst="rect">
            <a:avLst/>
          </a:prstGeom>
          <a:ln w="12700">
            <a:miter lim="400000"/>
          </a:ln>
        </p:spPr>
      </p:pic>
      <p:sp>
        <p:nvSpPr>
          <p:cNvPr id="11" name="Shape 11"/>
          <p:cNvSpPr>
            <a:spLocks noGrp="1"/>
          </p:cNvSpPr>
          <p:nvPr>
            <p:ph type="title"/>
          </p:nvPr>
        </p:nvSpPr>
        <p:spPr>
          <a:xfrm>
            <a:off x="143508" y="1275607"/>
            <a:ext cx="8856984" cy="864096"/>
          </a:xfrm>
          <a:prstGeom prst="rect">
            <a:avLst/>
          </a:prstGeom>
        </p:spPr>
        <p:txBody>
          <a:bodyPr anchor="b"/>
          <a:lstStyle>
            <a:lvl1pPr algn="ctr">
              <a:defRPr sz="3000">
                <a:solidFill>
                  <a:schemeClr val="bg1"/>
                </a:solidFill>
                <a:latin typeface="Helvetica" panose="020B0604020202020204" pitchFamily="34" charset="0"/>
                <a:cs typeface="Helvetica" panose="020B0604020202020204" pitchFamily="34" charset="0"/>
              </a:defRPr>
            </a:lvl1pPr>
          </a:lstStyle>
          <a:p>
            <a:r>
              <a:rPr dirty="0"/>
              <a:t>Click to edit Master title style</a:t>
            </a:r>
          </a:p>
        </p:txBody>
      </p:sp>
      <p:sp>
        <p:nvSpPr>
          <p:cNvPr id="12" name="Shape 12"/>
          <p:cNvSpPr>
            <a:spLocks noGrp="1"/>
          </p:cNvSpPr>
          <p:nvPr>
            <p:ph type="body" sz="quarter" idx="1"/>
          </p:nvPr>
        </p:nvSpPr>
        <p:spPr>
          <a:xfrm>
            <a:off x="143508" y="2276519"/>
            <a:ext cx="8856984" cy="1241822"/>
          </a:xfrm>
          <a:prstGeom prst="rect">
            <a:avLst/>
          </a:prstGeom>
        </p:spPr>
        <p:txBody>
          <a:bodyPr/>
          <a:lstStyle>
            <a:lvl1pPr marL="0" indent="0" algn="ctr">
              <a:buSzTx/>
              <a:buFontTx/>
              <a:buNone/>
              <a:defRPr sz="1800">
                <a:solidFill>
                  <a:schemeClr val="tx2"/>
                </a:solidFill>
                <a:latin typeface="Helvetica" panose="020B0604020202020204" pitchFamily="34" charset="0"/>
                <a:cs typeface="Helvetica" panose="020B0604020202020204" pitchFamily="34" charset="0"/>
              </a:defRPr>
            </a:lvl1pPr>
          </a:lstStyle>
          <a:p>
            <a:r>
              <a:rPr dirty="0"/>
              <a:t>Click to edit Master subtitle style</a:t>
            </a:r>
          </a:p>
        </p:txBody>
      </p:sp>
      <p:sp>
        <p:nvSpPr>
          <p:cNvPr id="13" name="Shape 13"/>
          <p:cNvSpPr>
            <a:spLocks noGrp="1"/>
          </p:cNvSpPr>
          <p:nvPr>
            <p:ph type="sldNum" sz="quarter" idx="2"/>
          </p:nvPr>
        </p:nvSpPr>
        <p:spPr>
          <a:xfrm>
            <a:off x="8317364" y="4803219"/>
            <a:ext cx="197987" cy="201931"/>
          </a:xfrm>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633758675"/>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40700"/>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 and Content">
    <p:bg>
      <p:bgPr>
        <a:solidFill>
          <a:srgbClr val="95999B"/>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BB21187-D39E-4B28-980A-733295C2CBA0}" type="slidenum">
              <a:rPr lang="en-GB" smtClean="0"/>
              <a:t>‹N°›</a:t>
            </a:fld>
            <a:endParaRPr lang="en-GB"/>
          </a:p>
        </p:txBody>
      </p:sp>
    </p:spTree>
    <p:extLst>
      <p:ext uri="{BB962C8B-B14F-4D97-AF65-F5344CB8AC3E}">
        <p14:creationId xmlns:p14="http://schemas.microsoft.com/office/powerpoint/2010/main" val="35511940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70339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p:spPr>
        <p:txBody>
          <a:bodyPr>
            <a:normAutofit/>
          </a:bodyPr>
          <a:lstStyle>
            <a:lvl1pPr>
              <a:defRPr sz="2700" b="1"/>
            </a:lvl1pPr>
          </a:lstStyle>
          <a:p>
            <a:r>
              <a:rPr lang="en-US" dirty="0"/>
              <a:t>Click to edit Master title style</a:t>
            </a:r>
          </a:p>
        </p:txBody>
      </p:sp>
      <p:sp>
        <p:nvSpPr>
          <p:cNvPr id="3" name="Content Placeholder 2"/>
          <p:cNvSpPr>
            <a:spLocks noGrp="1"/>
          </p:cNvSpPr>
          <p:nvPr>
            <p:ph idx="1"/>
          </p:nvPr>
        </p:nvSpPr>
        <p:spPr>
          <a:xfrm>
            <a:off x="457200" y="1059583"/>
            <a:ext cx="8229600" cy="3535040"/>
          </a:xfrm>
        </p:spPr>
        <p:txBody>
          <a:bodyPr/>
          <a:lstStyle>
            <a:lvl1pPr>
              <a:buClr>
                <a:schemeClr val="accent1">
                  <a:lumMod val="60000"/>
                  <a:lumOff val="40000"/>
                </a:schemeClr>
              </a:buClr>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4505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stretch>
            <a:fillRect/>
          </a:stretch>
        </p:blipFill>
        <p:spPr>
          <a:xfrm>
            <a:off x="-17613" y="7437"/>
            <a:ext cx="9144000" cy="5138150"/>
          </a:xfrm>
          <a:prstGeom prst="rect">
            <a:avLst/>
          </a:prstGeom>
          <a:ln w="12700">
            <a:miter lim="400000"/>
          </a:ln>
        </p:spPr>
      </p:pic>
      <p:sp>
        <p:nvSpPr>
          <p:cNvPr id="11" name="Shape 11"/>
          <p:cNvSpPr>
            <a:spLocks noGrp="1"/>
          </p:cNvSpPr>
          <p:nvPr>
            <p:ph type="title" hasCustomPrompt="1"/>
          </p:nvPr>
        </p:nvSpPr>
        <p:spPr>
          <a:xfrm>
            <a:off x="1143000" y="841772"/>
            <a:ext cx="6858000" cy="1790701"/>
          </a:xfrm>
          <a:prstGeom prst="rect">
            <a:avLst/>
          </a:prstGeom>
        </p:spPr>
        <p:txBody>
          <a:bodyPr anchor="b">
            <a:normAutofit/>
          </a:bodyPr>
          <a:lstStyle>
            <a:lvl1pPr algn="ctr">
              <a:defRPr kumimoji="0" sz="3000" b="1" i="0" u="none" strike="noStrike" cap="none" spc="0" normalizeH="0" baseline="0">
                <a:ln>
                  <a:noFill/>
                </a:ln>
                <a:solidFill>
                  <a:srgbClr val="FFFFFF"/>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TITLE STYLE</a:t>
            </a:r>
          </a:p>
        </p:txBody>
      </p:sp>
      <p:sp>
        <p:nvSpPr>
          <p:cNvPr id="12" name="Shape 12"/>
          <p:cNvSpPr>
            <a:spLocks noGrp="1"/>
          </p:cNvSpPr>
          <p:nvPr>
            <p:ph type="body" sz="quarter" idx="1" hasCustomPrompt="1"/>
          </p:nvPr>
        </p:nvSpPr>
        <p:spPr>
          <a:xfrm>
            <a:off x="1143000" y="2701528"/>
            <a:ext cx="6858000" cy="1241822"/>
          </a:xfrm>
          <a:prstGeom prst="rect">
            <a:avLst/>
          </a:prstGeom>
        </p:spPr>
        <p:txBody>
          <a:bodyPr>
            <a:normAutofit/>
          </a:bodyPr>
          <a:lstStyle>
            <a:lvl1pPr marL="0" indent="0" algn="ctr">
              <a:buSzTx/>
              <a:buFontTx/>
              <a:buNone/>
              <a:defRPr kumimoji="0" sz="1800" b="1" i="0" u="none" strike="noStrike" cap="none" spc="0" normalizeH="0" baseline="0" dirty="0">
                <a:ln>
                  <a:noFill/>
                </a:ln>
                <a:solidFill>
                  <a:srgbClr val="FFFFFF"/>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SUBTITLE STYLE</a:t>
            </a:r>
          </a:p>
        </p:txBody>
      </p:sp>
      <p:sp>
        <p:nvSpPr>
          <p:cNvPr id="13" name="Shape 1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893451220"/>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text-page-2.jpg"/>
          <p:cNvPicPr>
            <a:picLocks noChangeAspect="1"/>
          </p:cNvPicPr>
          <p:nvPr userDrawn="1"/>
        </p:nvPicPr>
        <p:blipFill>
          <a:blip r:embed="rId2"/>
          <a:stretch>
            <a:fillRect/>
          </a:stretch>
        </p:blipFill>
        <p:spPr>
          <a:xfrm>
            <a:off x="0" y="-28715"/>
            <a:ext cx="9136607" cy="5143500"/>
          </a:xfrm>
          <a:prstGeom prst="rect">
            <a:avLst/>
          </a:prstGeom>
          <a:ln w="12700">
            <a:miter lim="400000"/>
          </a:ln>
        </p:spPr>
      </p:pic>
      <p:sp>
        <p:nvSpPr>
          <p:cNvPr id="2" name="Title 1"/>
          <p:cNvSpPr>
            <a:spLocks noGrp="1"/>
          </p:cNvSpPr>
          <p:nvPr>
            <p:ph type="title" hasCustomPrompt="1"/>
          </p:nvPr>
        </p:nvSpPr>
        <p:spPr>
          <a:xfrm>
            <a:off x="264254" y="65410"/>
            <a:ext cx="8613396" cy="525208"/>
          </a:xfrm>
        </p:spPr>
        <p:txBody>
          <a:bodyPr>
            <a:normAutofit/>
          </a:bodyPr>
          <a:lstStyle>
            <a:lvl1pPr>
              <a:defRPr kumimoji="0" lang="en-US" sz="2400" b="1" i="0" u="none" strike="noStrike" cap="none" spc="0" normalizeH="0" baseline="0" smtClean="0">
                <a:ln>
                  <a:noFill/>
                </a:ln>
                <a:solidFill>
                  <a:srgbClr val="C07D24"/>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TITLE STYLE</a:t>
            </a:r>
            <a:endParaRPr lang="fr-BE" dirty="0"/>
          </a:p>
        </p:txBody>
      </p:sp>
      <p:sp>
        <p:nvSpPr>
          <p:cNvPr id="3" name="Slide Number Placeholder 2"/>
          <p:cNvSpPr>
            <a:spLocks noGrp="1"/>
          </p:cNvSpPr>
          <p:nvPr>
            <p:ph type="sldNum" sz="quarter" idx="10"/>
          </p:nvPr>
        </p:nvSpPr>
        <p:spPr/>
        <p:txBody>
          <a:bodyPr/>
          <a:lstStyle/>
          <a:p>
            <a:fld id="{86CB4B4D-7CA3-9044-876B-883B54F8677D}" type="slidenum">
              <a:rPr lang="fr-BE" smtClean="0"/>
              <a:pPr/>
              <a:t>‹N°›</a:t>
            </a:fld>
            <a:endParaRPr lang="fr-BE" dirty="0"/>
          </a:p>
        </p:txBody>
      </p:sp>
      <p:sp>
        <p:nvSpPr>
          <p:cNvPr id="4" name="Rectangle 3"/>
          <p:cNvSpPr/>
          <p:nvPr userDrawn="1"/>
        </p:nvSpPr>
        <p:spPr>
          <a:xfrm>
            <a:off x="7808054" y="4278704"/>
            <a:ext cx="1201723" cy="276997"/>
          </a:xfrm>
          <a:prstGeom prst="rect">
            <a:avLst/>
          </a:prstGeom>
          <a:solidFill>
            <a:schemeClr val="bg1"/>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indent="0" algn="l" defTabSz="685800" rtl="0" fontAlgn="auto" latinLnBrk="0" hangingPunct="0">
              <a:lnSpc>
                <a:spcPct val="100000"/>
              </a:lnSpc>
              <a:spcBef>
                <a:spcPts val="0"/>
              </a:spcBef>
              <a:spcAft>
                <a:spcPts val="0"/>
              </a:spcAft>
              <a:buClrTx/>
              <a:buSzTx/>
              <a:buFontTx/>
              <a:buNone/>
              <a:tabLst/>
            </a:pPr>
            <a:endParaRPr kumimoji="0" lang="en-GB" sz="1350" b="0" i="0" u="none" strike="noStrike" cap="none" spc="0" normalizeH="0" baseline="0">
              <a:ln>
                <a:noFill/>
              </a:ln>
              <a:solidFill>
                <a:srgbClr val="000000"/>
              </a:solidFill>
              <a:effectLst/>
              <a:uFillTx/>
              <a:latin typeface="+mn-lt"/>
              <a:ea typeface="+mn-ea"/>
              <a:cs typeface="+mn-cs"/>
              <a:sym typeface="Calibri"/>
            </a:endParaRPr>
          </a:p>
        </p:txBody>
      </p:sp>
      <p:pic>
        <p:nvPicPr>
          <p:cNvPr id="7" name="Picture 2" descr="\\zuehnas200\prod_oslw\os\6\2\1\4\2\1180\EMN_general\Templates_Logos\EUMETNET_logo no background.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942853" y="4034102"/>
            <a:ext cx="1066924" cy="97816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quarter" idx="11"/>
          </p:nvPr>
        </p:nvSpPr>
        <p:spPr>
          <a:xfrm>
            <a:off x="264254" y="1189140"/>
            <a:ext cx="8613396" cy="3334046"/>
          </a:xfrm>
        </p:spPr>
        <p:txBody>
          <a:bodyPr/>
          <a:lstStyle>
            <a:lvl1pPr marL="0" indent="0">
              <a:buNone/>
              <a:defRPr>
                <a:solidFill>
                  <a:srgbClr val="006666"/>
                </a:solidFill>
                <a:latin typeface="Calibri Light" panose="020F0302020204030204" pitchFamily="34" charset="0"/>
                <a:cs typeface="Calibri Light" panose="020F0302020204030204" pitchFamily="34" charset="0"/>
              </a:defRPr>
            </a:lvl1pPr>
          </a:lstStyle>
          <a:p>
            <a:pPr lvl="0"/>
            <a:r>
              <a:rPr lang="en-US" dirty="0"/>
              <a:t>Edit Master text styles</a:t>
            </a:r>
          </a:p>
        </p:txBody>
      </p:sp>
    </p:spTree>
    <p:extLst>
      <p:ext uri="{BB962C8B-B14F-4D97-AF65-F5344CB8AC3E}">
        <p14:creationId xmlns:p14="http://schemas.microsoft.com/office/powerpoint/2010/main" val="3613554764"/>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text-page-2.jpg"/>
          <p:cNvPicPr>
            <a:picLocks noChangeAspect="1"/>
          </p:cNvPicPr>
          <p:nvPr userDrawn="1"/>
        </p:nvPicPr>
        <p:blipFill>
          <a:blip r:embed="rId2"/>
          <a:stretch>
            <a:fillRect/>
          </a:stretch>
        </p:blipFill>
        <p:spPr>
          <a:xfrm>
            <a:off x="0" y="-18098"/>
            <a:ext cx="9136607" cy="5143500"/>
          </a:xfrm>
          <a:prstGeom prst="rect">
            <a:avLst/>
          </a:prstGeom>
          <a:ln w="12700">
            <a:miter lim="400000"/>
          </a:ln>
        </p:spPr>
      </p:pic>
      <p:sp>
        <p:nvSpPr>
          <p:cNvPr id="2" name="Title 1"/>
          <p:cNvSpPr>
            <a:spLocks noGrp="1"/>
          </p:cNvSpPr>
          <p:nvPr>
            <p:ph type="title" hasCustomPrompt="1"/>
          </p:nvPr>
        </p:nvSpPr>
        <p:spPr>
          <a:xfrm>
            <a:off x="264254" y="72133"/>
            <a:ext cx="8613396" cy="525208"/>
          </a:xfrm>
        </p:spPr>
        <p:txBody>
          <a:bodyPr>
            <a:normAutofit/>
          </a:bodyPr>
          <a:lstStyle>
            <a:lvl1pPr>
              <a:defRPr kumimoji="0" lang="en-US" sz="2400" b="1" i="0" u="none" strike="noStrike" cap="none" spc="0" normalizeH="0" baseline="0" smtClean="0">
                <a:ln>
                  <a:noFill/>
                </a:ln>
                <a:solidFill>
                  <a:srgbClr val="C07D24"/>
                </a:solidFill>
                <a:effectLst/>
                <a:uFillTx/>
                <a:latin typeface="Calibri Light" panose="020F0302020204030204" pitchFamily="34" charset="0"/>
                <a:ea typeface="+mj-ea"/>
                <a:cs typeface="Calibri Light" panose="020F0302020204030204" pitchFamily="34" charset="0"/>
                <a:sym typeface="Helvetica"/>
              </a:defRPr>
            </a:lvl1pPr>
          </a:lstStyle>
          <a:p>
            <a:r>
              <a:rPr lang="en-US" dirty="0"/>
              <a:t>CLICK TO EDIT MASTER TITLE STYLE</a:t>
            </a:r>
            <a:endParaRPr lang="fr-BE" dirty="0"/>
          </a:p>
        </p:txBody>
      </p:sp>
      <p:sp>
        <p:nvSpPr>
          <p:cNvPr id="3" name="Slide Number Placeholder 2"/>
          <p:cNvSpPr>
            <a:spLocks noGrp="1"/>
          </p:cNvSpPr>
          <p:nvPr>
            <p:ph type="sldNum" sz="quarter" idx="10"/>
          </p:nvPr>
        </p:nvSpPr>
        <p:spPr/>
        <p:txBody>
          <a:bodyPr/>
          <a:lstStyle/>
          <a:p>
            <a:fld id="{86CB4B4D-7CA3-9044-876B-883B54F8677D}" type="slidenum">
              <a:rPr lang="fr-BE" smtClean="0"/>
              <a:pPr/>
              <a:t>‹N°›</a:t>
            </a:fld>
            <a:endParaRPr lang="fr-BE" dirty="0"/>
          </a:p>
        </p:txBody>
      </p:sp>
      <p:sp>
        <p:nvSpPr>
          <p:cNvPr id="4" name="Rectangle 3"/>
          <p:cNvSpPr/>
          <p:nvPr userDrawn="1"/>
        </p:nvSpPr>
        <p:spPr>
          <a:xfrm>
            <a:off x="7808054" y="4278704"/>
            <a:ext cx="1201723" cy="276997"/>
          </a:xfrm>
          <a:prstGeom prst="rect">
            <a:avLst/>
          </a:prstGeom>
          <a:solidFill>
            <a:schemeClr val="bg1"/>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indent="0" algn="l" defTabSz="685800" rtl="0" fontAlgn="auto" latinLnBrk="0" hangingPunct="0">
              <a:lnSpc>
                <a:spcPct val="100000"/>
              </a:lnSpc>
              <a:spcBef>
                <a:spcPts val="0"/>
              </a:spcBef>
              <a:spcAft>
                <a:spcPts val="0"/>
              </a:spcAft>
              <a:buClrTx/>
              <a:buSzTx/>
              <a:buFontTx/>
              <a:buNone/>
              <a:tabLst/>
            </a:pPr>
            <a:endParaRPr kumimoji="0" lang="en-GB" sz="1350" b="0" i="0" u="none" strike="noStrike" cap="none" spc="0" normalizeH="0" baseline="0">
              <a:ln>
                <a:noFill/>
              </a:ln>
              <a:solidFill>
                <a:srgbClr val="000000"/>
              </a:solidFill>
              <a:effectLst/>
              <a:uFillTx/>
              <a:latin typeface="+mn-lt"/>
              <a:ea typeface="+mn-ea"/>
              <a:cs typeface="+mn-cs"/>
              <a:sym typeface="Calibri"/>
            </a:endParaRPr>
          </a:p>
        </p:txBody>
      </p:sp>
      <p:pic>
        <p:nvPicPr>
          <p:cNvPr id="7" name="Picture 2" descr="\\zuehnas200\prod_oslw\os\6\2\1\4\2\1180\EMN_general\Templates_Logos\EUMETNET_logo no background.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942853" y="4034102"/>
            <a:ext cx="1066924" cy="97816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quarter" idx="11"/>
          </p:nvPr>
        </p:nvSpPr>
        <p:spPr>
          <a:xfrm>
            <a:off x="264254" y="1189140"/>
            <a:ext cx="8613396" cy="3334046"/>
          </a:xfrm>
        </p:spPr>
        <p:txBody>
          <a:bodyPr/>
          <a:lstStyle>
            <a:lvl1pPr marL="0" indent="0">
              <a:buNone/>
              <a:defRPr>
                <a:solidFill>
                  <a:srgbClr val="006666"/>
                </a:solidFill>
                <a:latin typeface="Calibri Light" panose="020F0302020204030204" pitchFamily="34" charset="0"/>
                <a:cs typeface="Calibri Light" panose="020F0302020204030204" pitchFamily="34" charset="0"/>
              </a:defRPr>
            </a:lvl1pPr>
          </a:lstStyle>
          <a:p>
            <a:pPr lvl="0"/>
            <a:r>
              <a:rPr lang="en-US" dirty="0"/>
              <a:t>Edit Master text styles</a:t>
            </a:r>
          </a:p>
        </p:txBody>
      </p:sp>
      <p:pic>
        <p:nvPicPr>
          <p:cNvPr id="8" name="Picture 7"/>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274860" y="152495"/>
            <a:ext cx="1734917" cy="594066"/>
          </a:xfrm>
          <a:prstGeom prst="rect">
            <a:avLst/>
          </a:prstGeom>
        </p:spPr>
      </p:pic>
    </p:spTree>
    <p:extLst>
      <p:ext uri="{BB962C8B-B14F-4D97-AF65-F5344CB8AC3E}">
        <p14:creationId xmlns:p14="http://schemas.microsoft.com/office/powerpoint/2010/main" val="2507091304"/>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987551" y="141481"/>
            <a:ext cx="6013450" cy="533213"/>
          </a:xfrm>
        </p:spPr>
        <p:txBody>
          <a:bodyPr/>
          <a:lstStyle>
            <a:lvl1pPr marL="0" indent="0" algn="ctr">
              <a:buClr>
                <a:schemeClr val="accent1">
                  <a:lumMod val="60000"/>
                  <a:lumOff val="40000"/>
                </a:schemeClr>
              </a:buClr>
              <a:buNone/>
              <a:defRPr sz="2400">
                <a:solidFill>
                  <a:srgbClr val="006666"/>
                </a:solidFill>
                <a:latin typeface="+mj-lt"/>
              </a:defRPr>
            </a:lvl1pPr>
            <a:lvl2pPr>
              <a:buClr>
                <a:schemeClr val="accent1">
                  <a:lumMod val="60000"/>
                  <a:lumOff val="40000"/>
                </a:schemeClr>
              </a:buClr>
              <a:defRPr/>
            </a:lvl2pPr>
            <a:lvl3pPr>
              <a:buClr>
                <a:schemeClr val="accent1">
                  <a:lumMod val="60000"/>
                  <a:lumOff val="40000"/>
                </a:schemeClr>
              </a:buClr>
              <a:defRPr/>
            </a:lvl3pPr>
            <a:lvl4pPr>
              <a:buClr>
                <a:schemeClr val="accent1">
                  <a:lumMod val="60000"/>
                  <a:lumOff val="40000"/>
                </a:schemeClr>
              </a:buClr>
              <a:defRPr/>
            </a:lvl4pPr>
            <a:lvl5pPr>
              <a:buClr>
                <a:schemeClr val="accent1">
                  <a:lumMod val="60000"/>
                  <a:lumOff val="40000"/>
                </a:schemeClr>
              </a:buClr>
              <a:defRPr/>
            </a:lvl5pPr>
          </a:lstStyle>
          <a:p>
            <a:pPr lvl="0"/>
            <a:r>
              <a:rPr lang="en-US" dirty="0"/>
              <a:t>Click to edit Master text styles</a:t>
            </a:r>
          </a:p>
        </p:txBody>
      </p:sp>
      <p:pic>
        <p:nvPicPr>
          <p:cNvPr id="1026" name="Picture 2" descr="\\zuehnas200\prod_oslw\os\6\2\1\4\2\1180\EMN_general\Templates_Logos\EUMETNET_logo no background.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197327" y="33468"/>
            <a:ext cx="910557" cy="809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4300" y="80627"/>
            <a:ext cx="1734917" cy="594066"/>
          </a:xfrm>
          <a:prstGeom prst="rect">
            <a:avLst/>
          </a:prstGeom>
        </p:spPr>
      </p:pic>
      <p:sp>
        <p:nvSpPr>
          <p:cNvPr id="6" name="Title 1"/>
          <p:cNvSpPr txBox="1">
            <a:spLocks/>
          </p:cNvSpPr>
          <p:nvPr userDrawn="1"/>
        </p:nvSpPr>
        <p:spPr>
          <a:xfrm>
            <a:off x="2123728" y="141480"/>
            <a:ext cx="6264696" cy="857250"/>
          </a:xfrm>
          <a:prstGeom prst="rect">
            <a:avLst/>
          </a:prstGeom>
        </p:spPr>
        <p:txBody>
          <a:bodyPr vert="horz" lIns="68580" tIns="34290" rIns="68580" bIns="3429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300" dirty="0">
              <a:solidFill>
                <a:srgbClr val="E1A258"/>
              </a:solidFill>
            </a:endParaRPr>
          </a:p>
        </p:txBody>
      </p:sp>
    </p:spTree>
    <p:extLst>
      <p:ext uri="{BB962C8B-B14F-4D97-AF65-F5344CB8AC3E}">
        <p14:creationId xmlns:p14="http://schemas.microsoft.com/office/powerpoint/2010/main" val="31715732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ny Questions">
    <p:spTree>
      <p:nvGrpSpPr>
        <p:cNvPr id="1" name=""/>
        <p:cNvGrpSpPr/>
        <p:nvPr/>
      </p:nvGrpSpPr>
      <p:grpSpPr>
        <a:xfrm>
          <a:off x="0" y="0"/>
          <a:ext cx="0" cy="0"/>
          <a:chOff x="0" y="0"/>
          <a:chExt cx="0" cy="0"/>
        </a:xfrm>
      </p:grpSpPr>
      <p:pic>
        <p:nvPicPr>
          <p:cNvPr id="5" name="title page.jpg"/>
          <p:cNvPicPr>
            <a:picLocks noChangeAspect="1"/>
          </p:cNvPicPr>
          <p:nvPr userDrawn="1"/>
        </p:nvPicPr>
        <p:blipFill>
          <a:blip r:embed="rId2"/>
          <a:stretch>
            <a:fillRect/>
          </a:stretch>
        </p:blipFill>
        <p:spPr>
          <a:xfrm>
            <a:off x="-17613" y="7437"/>
            <a:ext cx="9144000" cy="5138150"/>
          </a:xfrm>
          <a:prstGeom prst="rect">
            <a:avLst/>
          </a:prstGeom>
          <a:ln w="12700">
            <a:miter lim="400000"/>
          </a:ln>
        </p:spPr>
      </p:pic>
      <p:sp>
        <p:nvSpPr>
          <p:cNvPr id="11" name="Shape 11"/>
          <p:cNvSpPr>
            <a:spLocks noGrp="1"/>
          </p:cNvSpPr>
          <p:nvPr>
            <p:ph type="title" hasCustomPrompt="1"/>
          </p:nvPr>
        </p:nvSpPr>
        <p:spPr>
          <a:xfrm>
            <a:off x="1143000" y="841772"/>
            <a:ext cx="6858000" cy="1790701"/>
          </a:xfrm>
          <a:prstGeom prst="rect">
            <a:avLst/>
          </a:prstGeom>
        </p:spPr>
        <p:txBody>
          <a:bodyPr anchor="b"/>
          <a:lstStyle>
            <a:lvl1pPr algn="ctr">
              <a:defRPr kumimoji="0" sz="2700" b="1" i="0" u="none" strike="noStrike" cap="none" spc="0" normalizeH="0" baseline="0">
                <a:ln>
                  <a:noFill/>
                </a:ln>
                <a:solidFill>
                  <a:srgbClr val="FFFFFF"/>
                </a:solidFill>
                <a:effectLst/>
                <a:uFillTx/>
                <a:latin typeface="+mj-lt"/>
                <a:ea typeface="+mj-ea"/>
                <a:cs typeface="+mj-cs"/>
                <a:sym typeface="Helvetica"/>
              </a:defRPr>
            </a:lvl1pPr>
          </a:lstStyle>
          <a:p>
            <a:r>
              <a:rPr lang="en-US" dirty="0"/>
              <a:t>ANY QUESTIONS?</a:t>
            </a:r>
          </a:p>
        </p:txBody>
      </p:sp>
      <p:sp>
        <p:nvSpPr>
          <p:cNvPr id="13" name="Shape 1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989927306"/>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ntact details General">
    <p:spTree>
      <p:nvGrpSpPr>
        <p:cNvPr id="1" name=""/>
        <p:cNvGrpSpPr/>
        <p:nvPr/>
      </p:nvGrpSpPr>
      <p:grpSpPr>
        <a:xfrm>
          <a:off x="0" y="0"/>
          <a:ext cx="0" cy="0"/>
          <a:chOff x="0" y="0"/>
          <a:chExt cx="0" cy="0"/>
        </a:xfrm>
      </p:grpSpPr>
      <p:pic>
        <p:nvPicPr>
          <p:cNvPr id="4" name="text-page-3.jpg"/>
          <p:cNvPicPr>
            <a:picLocks noChangeAspect="1"/>
          </p:cNvPicPr>
          <p:nvPr userDrawn="1"/>
        </p:nvPicPr>
        <p:blipFill>
          <a:blip r:embed="rId2"/>
          <a:stretch>
            <a:fillRect/>
          </a:stretch>
        </p:blipFill>
        <p:spPr>
          <a:xfrm>
            <a:off x="0" y="0"/>
            <a:ext cx="9144000" cy="5138148"/>
          </a:xfrm>
          <a:prstGeom prst="rect">
            <a:avLst/>
          </a:prstGeom>
          <a:ln w="12700">
            <a:miter lim="400000"/>
          </a:ln>
        </p:spPr>
      </p:pic>
      <p:sp>
        <p:nvSpPr>
          <p:cNvPr id="3" name="Slide Number Placeholder 2"/>
          <p:cNvSpPr>
            <a:spLocks noGrp="1"/>
          </p:cNvSpPr>
          <p:nvPr>
            <p:ph type="sldNum" sz="quarter" idx="10"/>
          </p:nvPr>
        </p:nvSpPr>
        <p:spPr>
          <a:xfrm>
            <a:off x="749960" y="4642606"/>
            <a:ext cx="257441" cy="253916"/>
          </a:xfrm>
        </p:spPr>
        <p:txBody>
          <a:bodyPr/>
          <a:lstStyle/>
          <a:p>
            <a:fld id="{86CB4B4D-7CA3-9044-876B-883B54F8677D}" type="slidenum">
              <a:rPr lang="fr-BE" smtClean="0"/>
              <a:t>‹N°›</a:t>
            </a:fld>
            <a:endParaRPr lang="fr-BE" dirty="0"/>
          </a:p>
        </p:txBody>
      </p:sp>
      <p:sp>
        <p:nvSpPr>
          <p:cNvPr id="5" name="Shape 134"/>
          <p:cNvSpPr/>
          <p:nvPr userDrawn="1"/>
        </p:nvSpPr>
        <p:spPr>
          <a:xfrm>
            <a:off x="809414" y="725189"/>
            <a:ext cx="4987876" cy="357790"/>
          </a:xfrm>
          <a:prstGeom prst="rect">
            <a:avLst/>
          </a:prstGeom>
          <a:ln w="12700">
            <a:miter lim="400000"/>
          </a:ln>
          <a:extLst>
            <a:ext uri="{C572A759-6A51-4108-AA02-DFA0A04FC94B}">
              <ma14:wrappingTextBoxFlag xmlns:ma14="http://schemas.microsoft.com/office/mac/drawingml/2011/main" xmlns="" val="1"/>
            </a:ext>
          </a:extLst>
        </p:spPr>
        <p:txBody>
          <a:bodyPr lIns="34289" rIns="34289">
            <a:spAutoFit/>
          </a:bodyPr>
          <a:lstStyle>
            <a:lvl1pPr>
              <a:defRPr sz="2300" b="1">
                <a:solidFill>
                  <a:srgbClr val="C07D24"/>
                </a:solidFill>
                <a:latin typeface="+mj-lt"/>
                <a:ea typeface="+mj-ea"/>
                <a:cs typeface="+mj-cs"/>
                <a:sym typeface="Helvetica"/>
              </a:defRPr>
            </a:lvl1pPr>
          </a:lstStyle>
          <a:p>
            <a:r>
              <a:rPr sz="1725" dirty="0"/>
              <a:t>CONTACT DETAILS</a:t>
            </a:r>
          </a:p>
        </p:txBody>
      </p:sp>
      <p:sp>
        <p:nvSpPr>
          <p:cNvPr id="6" name="Shape 135"/>
          <p:cNvSpPr/>
          <p:nvPr userDrawn="1"/>
        </p:nvSpPr>
        <p:spPr>
          <a:xfrm>
            <a:off x="809414" y="1757475"/>
            <a:ext cx="7044202" cy="917815"/>
          </a:xfrm>
          <a:prstGeom prst="rect">
            <a:avLst/>
          </a:prstGeom>
          <a:ln w="12700">
            <a:miter lim="400000"/>
          </a:ln>
          <a:extLst>
            <a:ext uri="{C572A759-6A51-4108-AA02-DFA0A04FC94B}">
              <ma14:wrappingTextBoxFlag xmlns:ma14="http://schemas.microsoft.com/office/mac/drawingml/2011/main" xmlns="" val="1"/>
            </a:ext>
          </a:extLst>
        </p:spPr>
        <p:txBody>
          <a:bodyPr lIns="34289" rIns="34289">
            <a:spAutoFit/>
          </a:bodyPr>
          <a:lstStyle/>
          <a:p>
            <a:pPr>
              <a:lnSpc>
                <a:spcPct val="90000"/>
              </a:lnSpc>
              <a:spcBef>
                <a:spcPts val="75"/>
              </a:spcBef>
              <a:defRPr sz="1500">
                <a:solidFill>
                  <a:srgbClr val="00727E"/>
                </a:solidFill>
                <a:latin typeface="Helvetica Light"/>
                <a:ea typeface="Helvetica Light"/>
                <a:cs typeface="Helvetica Light"/>
                <a:sym typeface="Helvetica Light"/>
              </a:defRPr>
            </a:pPr>
            <a:r>
              <a:rPr sz="1125" dirty="0"/>
              <a:t> </a:t>
            </a:r>
          </a:p>
          <a:p>
            <a:pPr>
              <a:lnSpc>
                <a:spcPct val="90000"/>
              </a:lnSpc>
              <a:spcBef>
                <a:spcPts val="75"/>
              </a:spcBef>
              <a:defRPr sz="1500">
                <a:solidFill>
                  <a:srgbClr val="00727E"/>
                </a:solidFill>
                <a:latin typeface="Helvetica Light"/>
                <a:ea typeface="Helvetica Light"/>
                <a:cs typeface="Helvetica Light"/>
                <a:sym typeface="Helvetica Light"/>
              </a:defRPr>
            </a:pPr>
            <a:r>
              <a:rPr sz="1125" dirty="0"/>
              <a:t>EIG EUMETNET </a:t>
            </a:r>
          </a:p>
          <a:p>
            <a:pPr>
              <a:lnSpc>
                <a:spcPct val="90000"/>
              </a:lnSpc>
              <a:spcBef>
                <a:spcPts val="75"/>
              </a:spcBef>
              <a:defRPr sz="1500">
                <a:solidFill>
                  <a:srgbClr val="00727E"/>
                </a:solidFill>
                <a:latin typeface="Helvetica Light"/>
                <a:ea typeface="Helvetica Light"/>
                <a:cs typeface="Helvetica Light"/>
                <a:sym typeface="Helvetica Light"/>
              </a:defRPr>
            </a:pPr>
            <a:r>
              <a:rPr sz="1125" dirty="0"/>
              <a:t>European Meteorological Services' Network</a:t>
            </a:r>
            <a:br>
              <a:rPr sz="1125" dirty="0"/>
            </a:br>
            <a:r>
              <a:rPr sz="1275" b="1" dirty="0">
                <a:solidFill>
                  <a:srgbClr val="C07D24"/>
                </a:solidFill>
                <a:latin typeface="+mj-lt"/>
                <a:ea typeface="+mj-ea"/>
                <a:cs typeface="+mj-cs"/>
                <a:sym typeface="Helvetica"/>
              </a:rPr>
              <a:t>www.eumetnet.eu</a:t>
            </a:r>
          </a:p>
          <a:p>
            <a:pPr>
              <a:lnSpc>
                <a:spcPct val="90000"/>
              </a:lnSpc>
              <a:defRPr sz="1500">
                <a:solidFill>
                  <a:srgbClr val="00727E"/>
                </a:solidFill>
                <a:latin typeface="Helvetica Light"/>
                <a:ea typeface="Helvetica Light"/>
                <a:cs typeface="Helvetica Light"/>
                <a:sym typeface="Helvetica Light"/>
              </a:defRPr>
            </a:pPr>
            <a:r>
              <a:rPr sz="1125" dirty="0"/>
              <a:t> </a:t>
            </a:r>
          </a:p>
        </p:txBody>
      </p:sp>
      <p:sp>
        <p:nvSpPr>
          <p:cNvPr id="7" name="Slide Number Placeholder 1"/>
          <p:cNvSpPr txBox="1">
            <a:spLocks/>
          </p:cNvSpPr>
          <p:nvPr userDrawn="1"/>
        </p:nvSpPr>
        <p:spPr>
          <a:xfrm>
            <a:off x="8545032" y="4924442"/>
            <a:ext cx="69312" cy="230832"/>
          </a:xfrm>
          <a:prstGeom prst="rect">
            <a:avLst/>
          </a:prstGeom>
          <a:ln w="12700">
            <a:miter lim="400000"/>
          </a:ln>
        </p:spPr>
        <p:txBody>
          <a:bodyPr wrap="none" lIns="34289" rIns="3428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fr-BE" sz="900" dirty="0"/>
          </a:p>
        </p:txBody>
      </p:sp>
      <p:sp>
        <p:nvSpPr>
          <p:cNvPr id="9" name="Text Placeholder 8"/>
          <p:cNvSpPr>
            <a:spLocks noGrp="1"/>
          </p:cNvSpPr>
          <p:nvPr>
            <p:ph type="body" sz="quarter" idx="11" hasCustomPrompt="1"/>
          </p:nvPr>
        </p:nvSpPr>
        <p:spPr>
          <a:xfrm>
            <a:off x="809413" y="1313442"/>
            <a:ext cx="3166556" cy="467510"/>
          </a:xfrm>
        </p:spPr>
        <p:txBody>
          <a:bodyPr/>
          <a:lstStyle>
            <a:lvl1pPr marL="0" indent="0">
              <a:buNone/>
              <a:defRPr kumimoji="0" lang="en-US" sz="1275" b="1" i="0" u="none" strike="noStrike" cap="none" spc="0" normalizeH="0" baseline="0" dirty="0" smtClean="0">
                <a:ln>
                  <a:noFill/>
                </a:ln>
                <a:solidFill>
                  <a:srgbClr val="00727E"/>
                </a:solidFill>
                <a:effectLst/>
                <a:uFillTx/>
                <a:latin typeface="+mj-lt"/>
                <a:ea typeface="+mj-ea"/>
                <a:cs typeface="+mj-cs"/>
                <a:sym typeface="Calibri"/>
              </a:defRPr>
            </a:lvl1pPr>
          </a:lstStyle>
          <a:p>
            <a:pPr lvl="0"/>
            <a:r>
              <a:rPr lang="en-US" dirty="0"/>
              <a:t>Name &amp; Title</a:t>
            </a:r>
          </a:p>
        </p:txBody>
      </p:sp>
      <p:sp>
        <p:nvSpPr>
          <p:cNvPr id="13" name="Text Placeholder 12"/>
          <p:cNvSpPr>
            <a:spLocks noGrp="1"/>
          </p:cNvSpPr>
          <p:nvPr>
            <p:ph type="body" sz="quarter" idx="12" hasCustomPrompt="1"/>
          </p:nvPr>
        </p:nvSpPr>
        <p:spPr>
          <a:xfrm>
            <a:off x="809414" y="2668520"/>
            <a:ext cx="3312319" cy="247665"/>
          </a:xfrm>
        </p:spPr>
        <p:txBody>
          <a:bodyPr/>
          <a:lstStyle>
            <a:lvl1pPr marL="0" indent="0">
              <a:buNone/>
              <a:defRPr kumimoji="0" lang="en-US" sz="1275" b="1" i="0" u="none" strike="noStrike" cap="none" spc="0" normalizeH="0" baseline="0" smtClean="0">
                <a:ln>
                  <a:noFill/>
                </a:ln>
                <a:solidFill>
                  <a:srgbClr val="00727E"/>
                </a:solidFill>
                <a:effectLst/>
                <a:uFillTx/>
                <a:latin typeface="+mj-lt"/>
                <a:ea typeface="+mj-ea"/>
                <a:cs typeface="+mj-cs"/>
                <a:sym typeface="Calibri"/>
              </a:defRPr>
            </a:lvl1pPr>
          </a:lstStyle>
          <a:p>
            <a:pPr lvl="0"/>
            <a:r>
              <a:rPr lang="en-US" dirty="0"/>
              <a:t>Tel:</a:t>
            </a:r>
          </a:p>
        </p:txBody>
      </p:sp>
      <p:sp>
        <p:nvSpPr>
          <p:cNvPr id="15" name="Text Placeholder 14"/>
          <p:cNvSpPr>
            <a:spLocks noGrp="1"/>
          </p:cNvSpPr>
          <p:nvPr>
            <p:ph type="body" sz="quarter" idx="13" hasCustomPrompt="1"/>
          </p:nvPr>
        </p:nvSpPr>
        <p:spPr>
          <a:xfrm>
            <a:off x="809414" y="3065383"/>
            <a:ext cx="3312319" cy="277416"/>
          </a:xfrm>
        </p:spPr>
        <p:txBody>
          <a:bodyPr/>
          <a:lstStyle>
            <a:lvl1pPr marL="0" indent="0">
              <a:buNone/>
              <a:defRPr kumimoji="0" lang="en-US" sz="1275" b="1" i="0" u="none" strike="noStrike" cap="none" spc="0" normalizeH="0" baseline="0" smtClean="0">
                <a:ln>
                  <a:noFill/>
                </a:ln>
                <a:solidFill>
                  <a:srgbClr val="00727E"/>
                </a:solidFill>
                <a:effectLst/>
                <a:uFillTx/>
                <a:latin typeface="+mj-lt"/>
                <a:ea typeface="+mj-ea"/>
                <a:cs typeface="+mj-cs"/>
                <a:sym typeface="Calibri"/>
              </a:defRPr>
            </a:lvl1pPr>
          </a:lstStyle>
          <a:p>
            <a:pPr lvl="0"/>
            <a:r>
              <a:rPr lang="en-US" dirty="0"/>
              <a:t>Email:</a:t>
            </a:r>
          </a:p>
        </p:txBody>
      </p:sp>
    </p:spTree>
    <p:extLst>
      <p:ext uri="{BB962C8B-B14F-4D97-AF65-F5344CB8AC3E}">
        <p14:creationId xmlns:p14="http://schemas.microsoft.com/office/powerpoint/2010/main" val="1964881785"/>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Click to edit Master title style</a:t>
            </a:r>
          </a:p>
        </p:txBody>
      </p:sp>
      <p:sp>
        <p:nvSpPr>
          <p:cNvPr id="8" name="Text Placeholder 7"/>
          <p:cNvSpPr>
            <a:spLocks noGrp="1"/>
          </p:cNvSpPr>
          <p:nvPr>
            <p:ph type="body" sz="quarter" idx="10"/>
          </p:nvPr>
        </p:nvSpPr>
        <p:spPr>
          <a:xfrm>
            <a:off x="251521" y="951570"/>
            <a:ext cx="8641259" cy="39966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descr="C:\Users\tuf\Desktop\Eumetnet_logo_cmj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0372" y="3976680"/>
            <a:ext cx="1134126" cy="102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701871"/>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0F479F2-99B9-4158-ACDD-37CBCD17B3AC}" type="datetimeFigureOut">
              <a:rPr lang="en-GB" smtClean="0"/>
              <a:t>28/03/2023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B21187-D39E-4B28-980A-733295C2CBA0}" type="slidenum">
              <a:rPr lang="en-GB" smtClean="0"/>
              <a:t>‹N°›</a:t>
            </a:fld>
            <a:endParaRPr lang="en-GB"/>
          </a:p>
        </p:txBody>
      </p:sp>
    </p:spTree>
    <p:extLst>
      <p:ext uri="{BB962C8B-B14F-4D97-AF65-F5344CB8AC3E}">
        <p14:creationId xmlns:p14="http://schemas.microsoft.com/office/powerpoint/2010/main" val="9852424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8.xml"/><Relationship Id="rId7"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1.emf"/><Relationship Id="rId5" Type="http://schemas.openxmlformats.org/officeDocument/2006/relationships/theme" Target="../theme/theme5.xml"/><Relationship Id="rId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1.emf"/><Relationship Id="rId5" Type="http://schemas.openxmlformats.org/officeDocument/2006/relationships/theme" Target="../theme/theme6.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2.xml"/><Relationship Id="rId7" Type="http://schemas.openxmlformats.org/officeDocument/2006/relationships/theme" Target="../theme/theme7.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image" Target="../media/image11.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8.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9.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5" Type="http://schemas.openxmlformats.org/officeDocument/2006/relationships/image" Target="../media/image11.pn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5" Type="http://schemas.openxmlformats.org/officeDocument/2006/relationships/image" Target="../media/image11.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10" Type="http://schemas.openxmlformats.org/officeDocument/2006/relationships/theme" Target="../theme/theme12.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0.xml"/><Relationship Id="rId7" Type="http://schemas.openxmlformats.org/officeDocument/2006/relationships/image" Target="../media/image11.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theme" Target="../theme/theme13.xml"/><Relationship Id="rId5" Type="http://schemas.openxmlformats.org/officeDocument/2006/relationships/slideLayout" Target="../slideLayouts/slideLayout72.xml"/><Relationship Id="rId4" Type="http://schemas.openxmlformats.org/officeDocument/2006/relationships/slideLayout" Target="../slideLayouts/slideLayout7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theme" Target="../theme/theme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userDrawn="1"/>
        </p:nvPicPr>
        <p:blipFill>
          <a:blip r:embed="rId7"/>
          <a:stretch>
            <a:fillRect/>
          </a:stretch>
        </p:blipFill>
        <p:spPr>
          <a:xfrm>
            <a:off x="0" y="0"/>
            <a:ext cx="9144000" cy="102870"/>
          </a:xfrm>
          <a:prstGeom prst="rect">
            <a:avLst/>
          </a:prstGeom>
        </p:spPr>
      </p:pic>
      <p:sp>
        <p:nvSpPr>
          <p:cNvPr id="20" name="Rechteck 19"/>
          <p:cNvSpPr/>
          <p:nvPr userDrawn="1"/>
        </p:nvSpPr>
        <p:spPr bwMode="auto">
          <a:xfrm>
            <a:off x="5703310" y="4650565"/>
            <a:ext cx="2603077" cy="276225"/>
          </a:xfrm>
          <a:prstGeom prst="rect">
            <a:avLst/>
          </a:prstGeom>
          <a:noFill/>
          <a:ln w="9525" cap="flat" cmpd="sng" algn="ctr">
            <a:noFill/>
            <a:prstDash val="solid"/>
            <a:round/>
            <a:headEnd type="none" w="med" len="med"/>
            <a:tailEnd type="none" w="med" len="med"/>
          </a:ln>
          <a:effectLst/>
          <a:extLst/>
        </p:spPr>
        <p:txBody>
          <a:bodyPr vert="horz" wrap="square" lIns="0" tIns="45720" rIns="3600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defRPr/>
            </a:pPr>
            <a:r>
              <a:rPr lang="en-GB" sz="900" noProof="0" dirty="0">
                <a:latin typeface="Roboto Light"/>
                <a:cs typeface="Roboto Light"/>
              </a:rPr>
              <a:t>© </a:t>
            </a:r>
            <a:r>
              <a:rPr lang="en-GB" sz="900" noProof="0" dirty="0" err="1">
                <a:latin typeface="Roboto Light"/>
                <a:cs typeface="Roboto Light"/>
              </a:rPr>
              <a:t>Meteoswiss</a:t>
            </a:r>
            <a:r>
              <a:rPr lang="en-GB" sz="900" noProof="0" dirty="0">
                <a:latin typeface="Roboto Light"/>
                <a:cs typeface="Roboto Light"/>
              </a:rPr>
              <a:t>, 2021</a:t>
            </a:r>
          </a:p>
        </p:txBody>
      </p:sp>
      <p:sp>
        <p:nvSpPr>
          <p:cNvPr id="25" name="Rechteck 24"/>
          <p:cNvSpPr/>
          <p:nvPr userDrawn="1"/>
        </p:nvSpPr>
        <p:spPr>
          <a:xfrm>
            <a:off x="7659141" y="4650565"/>
            <a:ext cx="1075037" cy="230832"/>
          </a:xfrm>
          <a:prstGeom prst="rect">
            <a:avLst/>
          </a:prstGeom>
        </p:spPr>
        <p:txBody>
          <a:bodyPr wrap="square">
            <a:spAutoFit/>
          </a:bodyPr>
          <a:lstStyle/>
          <a:p>
            <a:pPr algn="r" defTabSz="685800" eaLnBrk="1" fontAlgn="auto" hangingPunct="1">
              <a:spcBef>
                <a:spcPts val="0"/>
              </a:spcBef>
              <a:spcAft>
                <a:spcPts val="0"/>
              </a:spcAft>
            </a:pPr>
            <a:fld id="{1EE35605-8AB3-442C-A293-9F31FDF185BC}" type="slidenum">
              <a:rPr lang="en-GB" sz="900" noProof="0" smtClean="0">
                <a:solidFill>
                  <a:prstClr val="black"/>
                </a:solidFill>
                <a:latin typeface="Roboto Light"/>
                <a:cs typeface="Roboto Light"/>
              </a:rPr>
              <a:pPr algn="r" defTabSz="685800" eaLnBrk="1" fontAlgn="auto" hangingPunct="1">
                <a:spcBef>
                  <a:spcPts val="0"/>
                </a:spcBef>
                <a:spcAft>
                  <a:spcPts val="0"/>
                </a:spcAft>
              </a:pPr>
              <a:t>‹N°›</a:t>
            </a:fld>
            <a:endParaRPr lang="en-GB" sz="900" noProof="0" dirty="0">
              <a:solidFill>
                <a:prstClr val="black"/>
              </a:solidFill>
              <a:latin typeface="Roboto Light"/>
              <a:cs typeface="Roboto Light"/>
            </a:endParaRPr>
          </a:p>
        </p:txBody>
      </p:sp>
    </p:spTree>
    <p:extLst>
      <p:ext uri="{BB962C8B-B14F-4D97-AF65-F5344CB8AC3E}">
        <p14:creationId xmlns:p14="http://schemas.microsoft.com/office/powerpoint/2010/main" val="651152994"/>
      </p:ext>
    </p:extLst>
  </p:cSld>
  <p:clrMap bg1="lt1" tx1="dk1" bg2="lt2" tx2="dk2" accent1="accent1" accent2="accent2" accent3="accent3" accent4="accent4" accent5="accent5" accent6="accent6" hlink="hlink" folHlink="folHlink"/>
  <p:sldLayoutIdLst>
    <p:sldLayoutId id="2147483720" r:id="rId1"/>
    <p:sldLayoutId id="2147483722" r:id="rId2"/>
    <p:sldLayoutId id="2147483729" r:id="rId3"/>
    <p:sldLayoutId id="2147483730" r:id="rId4"/>
    <p:sldLayoutId id="2147483746" r:id="rId5"/>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p:nvPicPr>
        <p:blipFill>
          <a:blip r:embed="rId8"/>
          <a:stretch>
            <a:fillRect/>
          </a:stretch>
        </p:blipFill>
        <p:spPr>
          <a:xfrm>
            <a:off x="0" y="0"/>
            <a:ext cx="9144000" cy="102870"/>
          </a:xfrm>
          <a:prstGeom prst="rect">
            <a:avLst/>
          </a:prstGeom>
        </p:spPr>
      </p:pic>
      <p:sp>
        <p:nvSpPr>
          <p:cNvPr id="20" name="Rechteck 19"/>
          <p:cNvSpPr/>
          <p:nvPr/>
        </p:nvSpPr>
        <p:spPr bwMode="auto">
          <a:xfrm>
            <a:off x="5122000" y="4646664"/>
            <a:ext cx="3074659" cy="276225"/>
          </a:xfrm>
          <a:prstGeom prst="rect">
            <a:avLst/>
          </a:prstGeom>
          <a:noFill/>
          <a:ln w="9525" cap="flat" cmpd="sng" algn="ctr">
            <a:noFill/>
            <a:prstDash val="solid"/>
            <a:round/>
            <a:headEnd type="none" w="med" len="med"/>
            <a:tailEnd type="none" w="med" len="med"/>
          </a:ln>
          <a:effectLst/>
          <a:extLst/>
        </p:spPr>
        <p:txBody>
          <a:bodyPr vert="horz" wrap="square" lIns="0" tIns="45720" rIns="36000" bIns="45720" numCol="1" rtlCol="0" anchor="t" anchorCtr="0" compatLnSpc="1">
            <a:prstTxWarp prst="textNoShape">
              <a:avLst/>
            </a:prstTxWarp>
          </a:bodyPr>
          <a:lstStyle/>
          <a:p>
            <a:pPr algn="r" defTabSz="914400" eaLnBrk="0" fontAlgn="base" hangingPunct="0">
              <a:spcBef>
                <a:spcPct val="0"/>
              </a:spcBef>
              <a:spcAft>
                <a:spcPct val="0"/>
              </a:spcAft>
              <a:defRPr/>
            </a:pPr>
            <a:r>
              <a:rPr lang="en-GB" sz="900" dirty="0">
                <a:solidFill>
                  <a:srgbClr val="000000"/>
                </a:solidFill>
                <a:latin typeface="Roboto Light"/>
                <a:cs typeface="Roboto Light"/>
              </a:rPr>
              <a:t>© Payerne, 01.10.2020  </a:t>
            </a:r>
          </a:p>
        </p:txBody>
      </p:sp>
      <p:sp>
        <p:nvSpPr>
          <p:cNvPr id="25" name="Rechteck 24"/>
          <p:cNvSpPr/>
          <p:nvPr/>
        </p:nvSpPr>
        <p:spPr>
          <a:xfrm>
            <a:off x="7659141" y="4650565"/>
            <a:ext cx="1075037" cy="230832"/>
          </a:xfrm>
          <a:prstGeom prst="rect">
            <a:avLst/>
          </a:prstGeom>
        </p:spPr>
        <p:txBody>
          <a:bodyPr wrap="square">
            <a:spAutoFit/>
          </a:bodyPr>
          <a:lstStyle/>
          <a:p>
            <a:pPr algn="r"/>
            <a:fld id="{1EE35605-8AB3-442C-A293-9F31FDF185BC}" type="slidenum">
              <a:rPr lang="en-GB" sz="900" smtClean="0">
                <a:solidFill>
                  <a:prstClr val="black"/>
                </a:solidFill>
                <a:latin typeface="Roboto Light"/>
                <a:cs typeface="Roboto Light"/>
              </a:rPr>
              <a:pPr algn="r"/>
              <a:t>‹N°›</a:t>
            </a:fld>
            <a:endParaRPr lang="en-GB" sz="900" dirty="0">
              <a:solidFill>
                <a:prstClr val="black"/>
              </a:solidFill>
              <a:latin typeface="Roboto Light"/>
              <a:cs typeface="Roboto Light"/>
            </a:endParaRPr>
          </a:p>
        </p:txBody>
      </p:sp>
    </p:spTree>
    <p:extLst>
      <p:ext uri="{BB962C8B-B14F-4D97-AF65-F5344CB8AC3E}">
        <p14:creationId xmlns:p14="http://schemas.microsoft.com/office/powerpoint/2010/main" val="185900503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8" r:id="rId6"/>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p:nvPicPr>
        <p:blipFill>
          <a:blip r:embed="rId6"/>
          <a:stretch>
            <a:fillRect/>
          </a:stretch>
        </p:blipFill>
        <p:spPr>
          <a:xfrm>
            <a:off x="0" y="0"/>
            <a:ext cx="9144000" cy="102870"/>
          </a:xfrm>
          <a:prstGeom prst="rect">
            <a:avLst/>
          </a:prstGeom>
        </p:spPr>
      </p:pic>
      <p:sp>
        <p:nvSpPr>
          <p:cNvPr id="20" name="Rechteck 19"/>
          <p:cNvSpPr/>
          <p:nvPr/>
        </p:nvSpPr>
        <p:spPr bwMode="auto">
          <a:xfrm>
            <a:off x="5686424" y="4646664"/>
            <a:ext cx="2657475" cy="276225"/>
          </a:xfrm>
          <a:prstGeom prst="rect">
            <a:avLst/>
          </a:prstGeom>
          <a:noFill/>
          <a:ln w="9525" cap="flat" cmpd="sng" algn="ctr">
            <a:noFill/>
            <a:prstDash val="solid"/>
            <a:round/>
            <a:headEnd type="none" w="med" len="med"/>
            <a:tailEnd type="none" w="med" len="med"/>
          </a:ln>
          <a:effectLst/>
          <a:extLst/>
        </p:spPr>
        <p:txBody>
          <a:bodyPr vert="horz" wrap="square" lIns="0" tIns="45720" rIns="3600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defRPr/>
            </a:pPr>
            <a:r>
              <a:rPr lang="en-GB" sz="900" noProof="0" dirty="0">
                <a:latin typeface="Roboto Light"/>
                <a:cs typeface="Roboto Light"/>
              </a:rPr>
              <a:t>© Payerne, 03.2021</a:t>
            </a:r>
            <a:r>
              <a:rPr lang="en-GB" sz="900" baseline="0" noProof="0" dirty="0">
                <a:latin typeface="Roboto Light"/>
                <a:cs typeface="Roboto Light"/>
              </a:rPr>
              <a:t>   </a:t>
            </a:r>
            <a:r>
              <a:rPr lang="en-GB" sz="900" noProof="0" dirty="0">
                <a:latin typeface="Roboto Light"/>
                <a:cs typeface="Roboto Light"/>
              </a:rPr>
              <a:t>Benoît Crouzy</a:t>
            </a:r>
          </a:p>
        </p:txBody>
      </p:sp>
      <p:sp>
        <p:nvSpPr>
          <p:cNvPr id="25" name="Rechteck 24"/>
          <p:cNvSpPr/>
          <p:nvPr/>
        </p:nvSpPr>
        <p:spPr>
          <a:xfrm>
            <a:off x="7659141" y="4650565"/>
            <a:ext cx="1075037" cy="230832"/>
          </a:xfrm>
          <a:prstGeom prst="rect">
            <a:avLst/>
          </a:prstGeom>
        </p:spPr>
        <p:txBody>
          <a:bodyPr wrap="square">
            <a:spAutoFit/>
          </a:bodyPr>
          <a:lstStyle/>
          <a:p>
            <a:pPr algn="r" defTabSz="685800" eaLnBrk="1" fontAlgn="auto" hangingPunct="1">
              <a:spcBef>
                <a:spcPts val="0"/>
              </a:spcBef>
              <a:spcAft>
                <a:spcPts val="0"/>
              </a:spcAft>
            </a:pPr>
            <a:fld id="{1EE35605-8AB3-442C-A293-9F31FDF185BC}" type="slidenum">
              <a:rPr lang="en-GB" sz="900" noProof="0" smtClean="0">
                <a:solidFill>
                  <a:prstClr val="black"/>
                </a:solidFill>
                <a:latin typeface="Roboto Light"/>
                <a:cs typeface="Roboto Light"/>
              </a:rPr>
              <a:pPr algn="r" defTabSz="685800" eaLnBrk="1" fontAlgn="auto" hangingPunct="1">
                <a:spcBef>
                  <a:spcPts val="0"/>
                </a:spcBef>
                <a:spcAft>
                  <a:spcPts val="0"/>
                </a:spcAft>
              </a:pPr>
              <a:t>‹N°›</a:t>
            </a:fld>
            <a:endParaRPr lang="en-GB" sz="900" noProof="0" dirty="0">
              <a:solidFill>
                <a:prstClr val="black"/>
              </a:solidFill>
              <a:latin typeface="Roboto Light"/>
              <a:cs typeface="Roboto Light"/>
            </a:endParaRPr>
          </a:p>
        </p:txBody>
      </p:sp>
    </p:spTree>
    <p:extLst>
      <p:ext uri="{BB962C8B-B14F-4D97-AF65-F5344CB8AC3E}">
        <p14:creationId xmlns:p14="http://schemas.microsoft.com/office/powerpoint/2010/main" val="771351509"/>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p:nvPicPr>
        <p:blipFill>
          <a:blip r:embed="rId8"/>
          <a:stretch>
            <a:fillRect/>
          </a:stretch>
        </p:blipFill>
        <p:spPr>
          <a:xfrm>
            <a:off x="0" y="0"/>
            <a:ext cx="9144000" cy="102870"/>
          </a:xfrm>
          <a:prstGeom prst="rect">
            <a:avLst/>
          </a:prstGeom>
        </p:spPr>
      </p:pic>
      <p:sp>
        <p:nvSpPr>
          <p:cNvPr id="20" name="Rechteck 19"/>
          <p:cNvSpPr/>
          <p:nvPr/>
        </p:nvSpPr>
        <p:spPr bwMode="auto">
          <a:xfrm>
            <a:off x="5122000" y="4646664"/>
            <a:ext cx="3074659" cy="276225"/>
          </a:xfrm>
          <a:prstGeom prst="rect">
            <a:avLst/>
          </a:prstGeom>
          <a:noFill/>
          <a:ln w="9525" cap="flat" cmpd="sng" algn="ctr">
            <a:noFill/>
            <a:prstDash val="solid"/>
            <a:round/>
            <a:headEnd type="none" w="med" len="med"/>
            <a:tailEnd type="none" w="med" len="med"/>
          </a:ln>
          <a:effectLst/>
          <a:extLst/>
        </p:spPr>
        <p:txBody>
          <a:bodyPr vert="horz" wrap="square" lIns="0" tIns="45720" rIns="36000" bIns="45720" numCol="1" rtlCol="0" anchor="t" anchorCtr="0" compatLnSpc="1">
            <a:prstTxWarp prst="textNoShape">
              <a:avLst/>
            </a:prstTxWarp>
          </a:bodyPr>
          <a:lstStyle/>
          <a:p>
            <a:pPr algn="r" defTabSz="914400" eaLnBrk="0" fontAlgn="base" hangingPunct="0">
              <a:spcBef>
                <a:spcPct val="0"/>
              </a:spcBef>
              <a:spcAft>
                <a:spcPct val="0"/>
              </a:spcAft>
              <a:defRPr/>
            </a:pPr>
            <a:r>
              <a:rPr lang="en-GB" sz="900" dirty="0">
                <a:solidFill>
                  <a:srgbClr val="000000"/>
                </a:solidFill>
                <a:latin typeface="Roboto Light"/>
                <a:cs typeface="Roboto Light"/>
              </a:rPr>
              <a:t>© Payerne, 03.2021</a:t>
            </a:r>
            <a:r>
              <a:rPr lang="en-GB" sz="900" baseline="0" dirty="0">
                <a:solidFill>
                  <a:srgbClr val="000000"/>
                </a:solidFill>
                <a:latin typeface="Roboto Light"/>
                <a:cs typeface="Roboto Light"/>
              </a:rPr>
              <a:t>  Benoît Crouzy</a:t>
            </a:r>
            <a:r>
              <a:rPr lang="en-GB" sz="900" dirty="0">
                <a:solidFill>
                  <a:srgbClr val="000000"/>
                </a:solidFill>
                <a:latin typeface="Roboto Light"/>
                <a:cs typeface="Roboto Light"/>
              </a:rPr>
              <a:t>  </a:t>
            </a:r>
          </a:p>
        </p:txBody>
      </p:sp>
      <p:sp>
        <p:nvSpPr>
          <p:cNvPr id="25" name="Rechteck 24"/>
          <p:cNvSpPr/>
          <p:nvPr/>
        </p:nvSpPr>
        <p:spPr>
          <a:xfrm>
            <a:off x="7659141" y="4650565"/>
            <a:ext cx="1075037" cy="230832"/>
          </a:xfrm>
          <a:prstGeom prst="rect">
            <a:avLst/>
          </a:prstGeom>
        </p:spPr>
        <p:txBody>
          <a:bodyPr wrap="square">
            <a:spAutoFit/>
          </a:bodyPr>
          <a:lstStyle/>
          <a:p>
            <a:pPr algn="r"/>
            <a:fld id="{1EE35605-8AB3-442C-A293-9F31FDF185BC}" type="slidenum">
              <a:rPr lang="en-GB" sz="900" smtClean="0">
                <a:solidFill>
                  <a:prstClr val="black"/>
                </a:solidFill>
                <a:latin typeface="Roboto Light"/>
                <a:cs typeface="Roboto Light"/>
              </a:rPr>
              <a:pPr algn="r"/>
              <a:t>‹N°›</a:t>
            </a:fld>
            <a:endParaRPr lang="en-GB" sz="900" dirty="0">
              <a:solidFill>
                <a:prstClr val="black"/>
              </a:solidFill>
              <a:latin typeface="Roboto Light"/>
              <a:cs typeface="Roboto Light"/>
            </a:endParaRPr>
          </a:p>
        </p:txBody>
      </p:sp>
    </p:spTree>
    <p:extLst>
      <p:ext uri="{BB962C8B-B14F-4D97-AF65-F5344CB8AC3E}">
        <p14:creationId xmlns:p14="http://schemas.microsoft.com/office/powerpoint/2010/main" val="105430481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p:nvPicPr>
        <p:blipFill>
          <a:blip r:embed="rId6"/>
          <a:stretch>
            <a:fillRect/>
          </a:stretch>
        </p:blipFill>
        <p:spPr>
          <a:xfrm>
            <a:off x="0" y="0"/>
            <a:ext cx="9144000" cy="102870"/>
          </a:xfrm>
          <a:prstGeom prst="rect">
            <a:avLst/>
          </a:prstGeom>
        </p:spPr>
      </p:pic>
      <p:sp>
        <p:nvSpPr>
          <p:cNvPr id="20" name="Rechteck 19"/>
          <p:cNvSpPr/>
          <p:nvPr/>
        </p:nvSpPr>
        <p:spPr bwMode="auto">
          <a:xfrm>
            <a:off x="5122000" y="4646664"/>
            <a:ext cx="3074659" cy="276225"/>
          </a:xfrm>
          <a:prstGeom prst="rect">
            <a:avLst/>
          </a:prstGeom>
          <a:noFill/>
          <a:ln w="9525" cap="flat" cmpd="sng" algn="ctr">
            <a:noFill/>
            <a:prstDash val="solid"/>
            <a:round/>
            <a:headEnd type="none" w="med" len="med"/>
            <a:tailEnd type="none" w="med" len="med"/>
          </a:ln>
          <a:effectLst/>
          <a:extLst/>
        </p:spPr>
        <p:txBody>
          <a:bodyPr vert="horz" wrap="square" lIns="0" tIns="45720" rIns="36000" bIns="45720" numCol="1" rtlCol="0" anchor="t" anchorCtr="0" compatLnSpc="1">
            <a:prstTxWarp prst="textNoShape">
              <a:avLst/>
            </a:prstTxWarp>
          </a:bodyPr>
          <a:lstStyle/>
          <a:p>
            <a:pPr algn="r" defTabSz="914400" eaLnBrk="0" fontAlgn="base" hangingPunct="0">
              <a:spcBef>
                <a:spcPct val="0"/>
              </a:spcBef>
              <a:spcAft>
                <a:spcPct val="0"/>
              </a:spcAft>
              <a:defRPr/>
            </a:pPr>
            <a:r>
              <a:rPr lang="en-GB" sz="900" dirty="0">
                <a:solidFill>
                  <a:srgbClr val="000000"/>
                </a:solidFill>
                <a:latin typeface="Roboto Light"/>
                <a:cs typeface="Roboto Light"/>
              </a:rPr>
              <a:t>© </a:t>
            </a:r>
            <a:r>
              <a:rPr lang="en-GB" sz="900" dirty="0" err="1">
                <a:solidFill>
                  <a:srgbClr val="000000"/>
                </a:solidFill>
                <a:latin typeface="Roboto Light"/>
                <a:cs typeface="Roboto Light"/>
              </a:rPr>
              <a:t>Payerne</a:t>
            </a:r>
            <a:r>
              <a:rPr lang="en-GB" sz="900" dirty="0">
                <a:solidFill>
                  <a:srgbClr val="000000"/>
                </a:solidFill>
                <a:latin typeface="Roboto Light"/>
                <a:cs typeface="Roboto Light"/>
              </a:rPr>
              <a:t>, </a:t>
            </a:r>
            <a:r>
              <a:rPr lang="en-GB" sz="900" baseline="0" dirty="0">
                <a:solidFill>
                  <a:srgbClr val="000000"/>
                </a:solidFill>
                <a:latin typeface="Roboto Light"/>
                <a:cs typeface="Roboto Light"/>
              </a:rPr>
              <a:t>Benoît Crouzy</a:t>
            </a:r>
            <a:r>
              <a:rPr lang="en-GB" sz="900" dirty="0">
                <a:solidFill>
                  <a:srgbClr val="000000"/>
                </a:solidFill>
                <a:latin typeface="Roboto Light"/>
                <a:cs typeface="Roboto Light"/>
              </a:rPr>
              <a:t>  </a:t>
            </a:r>
          </a:p>
        </p:txBody>
      </p:sp>
      <p:sp>
        <p:nvSpPr>
          <p:cNvPr id="25" name="Rechteck 24"/>
          <p:cNvSpPr/>
          <p:nvPr/>
        </p:nvSpPr>
        <p:spPr>
          <a:xfrm>
            <a:off x="7659141" y="4650565"/>
            <a:ext cx="1075037" cy="230832"/>
          </a:xfrm>
          <a:prstGeom prst="rect">
            <a:avLst/>
          </a:prstGeom>
        </p:spPr>
        <p:txBody>
          <a:bodyPr wrap="square">
            <a:spAutoFit/>
          </a:bodyPr>
          <a:lstStyle/>
          <a:p>
            <a:pPr algn="r"/>
            <a:fld id="{1EE35605-8AB3-442C-A293-9F31FDF185BC}" type="slidenum">
              <a:rPr lang="en-GB" sz="900" smtClean="0">
                <a:solidFill>
                  <a:prstClr val="black"/>
                </a:solidFill>
                <a:latin typeface="Roboto Light"/>
                <a:cs typeface="Roboto Light"/>
              </a:rPr>
              <a:pPr algn="r"/>
              <a:t>‹N°›</a:t>
            </a:fld>
            <a:endParaRPr lang="en-GB" sz="900" dirty="0">
              <a:solidFill>
                <a:prstClr val="black"/>
              </a:solidFill>
              <a:latin typeface="Roboto Light"/>
              <a:cs typeface="Roboto Light"/>
            </a:endParaRPr>
          </a:p>
        </p:txBody>
      </p:sp>
    </p:spTree>
    <p:extLst>
      <p:ext uri="{BB962C8B-B14F-4D97-AF65-F5344CB8AC3E}">
        <p14:creationId xmlns:p14="http://schemas.microsoft.com/office/powerpoint/2010/main" val="3116027333"/>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p:nvPicPr>
        <p:blipFill>
          <a:blip r:embed="rId6"/>
          <a:stretch>
            <a:fillRect/>
          </a:stretch>
        </p:blipFill>
        <p:spPr>
          <a:xfrm>
            <a:off x="0" y="0"/>
            <a:ext cx="9144000" cy="102870"/>
          </a:xfrm>
          <a:prstGeom prst="rect">
            <a:avLst/>
          </a:prstGeom>
        </p:spPr>
      </p:pic>
      <p:sp>
        <p:nvSpPr>
          <p:cNvPr id="25" name="Rechteck 24"/>
          <p:cNvSpPr/>
          <p:nvPr/>
        </p:nvSpPr>
        <p:spPr>
          <a:xfrm>
            <a:off x="7659141" y="4650565"/>
            <a:ext cx="1075037" cy="230832"/>
          </a:xfrm>
          <a:prstGeom prst="rect">
            <a:avLst/>
          </a:prstGeom>
        </p:spPr>
        <p:txBody>
          <a:bodyPr wrap="square">
            <a:spAutoFit/>
          </a:bodyPr>
          <a:lstStyle/>
          <a:p>
            <a:pPr algn="r" defTabSz="685800" eaLnBrk="1" fontAlgn="auto" hangingPunct="1">
              <a:spcBef>
                <a:spcPts val="0"/>
              </a:spcBef>
              <a:spcAft>
                <a:spcPts val="0"/>
              </a:spcAft>
            </a:pPr>
            <a:fld id="{1EE35605-8AB3-442C-A293-9F31FDF185BC}" type="slidenum">
              <a:rPr lang="en-GB" sz="900" noProof="0" smtClean="0">
                <a:solidFill>
                  <a:prstClr val="black"/>
                </a:solidFill>
                <a:latin typeface="Roboto Light"/>
                <a:cs typeface="Roboto Light"/>
              </a:rPr>
              <a:pPr algn="r" defTabSz="685800" eaLnBrk="1" fontAlgn="auto" hangingPunct="1">
                <a:spcBef>
                  <a:spcPts val="0"/>
                </a:spcBef>
                <a:spcAft>
                  <a:spcPts val="0"/>
                </a:spcAft>
              </a:pPr>
              <a:t>‹N°›</a:t>
            </a:fld>
            <a:endParaRPr lang="en-GB" sz="900" noProof="0" dirty="0">
              <a:solidFill>
                <a:prstClr val="black"/>
              </a:solidFill>
              <a:latin typeface="Roboto Light"/>
              <a:cs typeface="Roboto Light"/>
            </a:endParaRPr>
          </a:p>
        </p:txBody>
      </p:sp>
    </p:spTree>
    <p:extLst>
      <p:ext uri="{BB962C8B-B14F-4D97-AF65-F5344CB8AC3E}">
        <p14:creationId xmlns:p14="http://schemas.microsoft.com/office/powerpoint/2010/main" val="230371042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p:nvPicPr>
        <p:blipFill>
          <a:blip r:embed="rId8"/>
          <a:stretch>
            <a:fillRect/>
          </a:stretch>
        </p:blipFill>
        <p:spPr>
          <a:xfrm>
            <a:off x="0" y="0"/>
            <a:ext cx="9144000" cy="102870"/>
          </a:xfrm>
          <a:prstGeom prst="rect">
            <a:avLst/>
          </a:prstGeom>
        </p:spPr>
      </p:pic>
      <p:sp>
        <p:nvSpPr>
          <p:cNvPr id="20" name="Rechteck 19"/>
          <p:cNvSpPr/>
          <p:nvPr/>
        </p:nvSpPr>
        <p:spPr bwMode="auto">
          <a:xfrm>
            <a:off x="5122000" y="4646664"/>
            <a:ext cx="3074659" cy="276225"/>
          </a:xfrm>
          <a:prstGeom prst="rect">
            <a:avLst/>
          </a:prstGeom>
          <a:noFill/>
          <a:ln w="9525" cap="flat" cmpd="sng" algn="ctr">
            <a:noFill/>
            <a:prstDash val="solid"/>
            <a:round/>
            <a:headEnd type="none" w="med" len="med"/>
            <a:tailEnd type="none" w="med" len="med"/>
          </a:ln>
          <a:effectLst/>
          <a:extLst/>
        </p:spPr>
        <p:txBody>
          <a:bodyPr vert="horz" wrap="square" lIns="0" tIns="45720" rIns="36000" bIns="45720" numCol="1" rtlCol="0" anchor="t" anchorCtr="0" compatLnSpc="1">
            <a:prstTxWarp prst="textNoShape">
              <a:avLst/>
            </a:prstTxWarp>
          </a:bodyPr>
          <a:lstStyle/>
          <a:p>
            <a:pPr algn="r" defTabSz="914400" eaLnBrk="0" fontAlgn="base" hangingPunct="0">
              <a:spcBef>
                <a:spcPct val="0"/>
              </a:spcBef>
              <a:spcAft>
                <a:spcPct val="0"/>
              </a:spcAft>
              <a:defRPr/>
            </a:pPr>
            <a:r>
              <a:rPr lang="en-GB" sz="900" dirty="0">
                <a:solidFill>
                  <a:srgbClr val="000000"/>
                </a:solidFill>
                <a:latin typeface="Roboto Light"/>
                <a:cs typeface="Roboto Light"/>
              </a:rPr>
              <a:t>© Payerne, 15.03.2022  </a:t>
            </a:r>
            <a:r>
              <a:rPr lang="en-GB" sz="900" baseline="0" dirty="0">
                <a:solidFill>
                  <a:srgbClr val="000000"/>
                </a:solidFill>
                <a:latin typeface="Roboto Light"/>
                <a:cs typeface="Roboto Light"/>
              </a:rPr>
              <a:t> </a:t>
            </a:r>
            <a:r>
              <a:rPr lang="en-GB" sz="900" baseline="0" dirty="0" err="1">
                <a:solidFill>
                  <a:srgbClr val="000000"/>
                </a:solidFill>
                <a:latin typeface="Roboto Light"/>
                <a:cs typeface="Roboto Light"/>
              </a:rPr>
              <a:t>CHAPo</a:t>
            </a:r>
            <a:endParaRPr lang="en-GB" sz="900" dirty="0">
              <a:solidFill>
                <a:srgbClr val="000000"/>
              </a:solidFill>
              <a:latin typeface="Roboto Light"/>
              <a:cs typeface="Roboto Light"/>
            </a:endParaRPr>
          </a:p>
        </p:txBody>
      </p:sp>
      <p:sp>
        <p:nvSpPr>
          <p:cNvPr id="25" name="Rechteck 24"/>
          <p:cNvSpPr/>
          <p:nvPr/>
        </p:nvSpPr>
        <p:spPr>
          <a:xfrm>
            <a:off x="7659141" y="4650565"/>
            <a:ext cx="1075037" cy="230832"/>
          </a:xfrm>
          <a:prstGeom prst="rect">
            <a:avLst/>
          </a:prstGeom>
        </p:spPr>
        <p:txBody>
          <a:bodyPr wrap="square">
            <a:spAutoFit/>
          </a:bodyPr>
          <a:lstStyle/>
          <a:p>
            <a:pPr algn="r"/>
            <a:fld id="{1EE35605-8AB3-442C-A293-9F31FDF185BC}" type="slidenum">
              <a:rPr lang="en-GB" sz="900" smtClean="0">
                <a:solidFill>
                  <a:prstClr val="black"/>
                </a:solidFill>
                <a:latin typeface="Roboto Light"/>
                <a:cs typeface="Roboto Light"/>
              </a:rPr>
              <a:pPr algn="r"/>
              <a:t>‹N°›</a:t>
            </a:fld>
            <a:endParaRPr lang="en-GB" sz="900" dirty="0">
              <a:solidFill>
                <a:prstClr val="black"/>
              </a:solidFill>
              <a:latin typeface="Roboto Light"/>
              <a:cs typeface="Roboto Light"/>
            </a:endParaRPr>
          </a:p>
        </p:txBody>
      </p:sp>
    </p:spTree>
    <p:extLst>
      <p:ext uri="{BB962C8B-B14F-4D97-AF65-F5344CB8AC3E}">
        <p14:creationId xmlns:p14="http://schemas.microsoft.com/office/powerpoint/2010/main" val="224789956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Click to edit Master title style</a:t>
            </a:r>
          </a:p>
        </p:txBody>
      </p:sp>
      <p:sp>
        <p:nvSpPr>
          <p:cNvPr id="3" name="Shape 3"/>
          <p:cNvSpPr>
            <a:spLocks noGrp="1"/>
          </p:cNvSpPr>
          <p:nvPr>
            <p:ph type="body" idx="1"/>
          </p:nvPr>
        </p:nvSpPr>
        <p:spPr>
          <a:xfrm>
            <a:off x="251520" y="951570"/>
            <a:ext cx="8587866" cy="3834426"/>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rPr dirty="0"/>
              <a:t>Edit Master text styles</a:t>
            </a:r>
          </a:p>
          <a:p>
            <a:pPr lvl="1"/>
            <a:r>
              <a:rPr dirty="0"/>
              <a:t>Second level</a:t>
            </a:r>
          </a:p>
          <a:p>
            <a:pPr lvl="2"/>
            <a:r>
              <a:rPr dirty="0"/>
              <a:t>Third level</a:t>
            </a:r>
          </a:p>
        </p:txBody>
      </p:sp>
    </p:spTree>
    <p:extLst>
      <p:ext uri="{BB962C8B-B14F-4D97-AF65-F5344CB8AC3E}">
        <p14:creationId xmlns:p14="http://schemas.microsoft.com/office/powerpoint/2010/main" val="143669471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Lst>
  <p:transition spd="med"/>
  <p:txStyles>
    <p:titleStyle>
      <a:lvl1pPr marL="0" marR="0" indent="0" algn="l" defTabSz="685800" rtl="0" latinLnBrk="0">
        <a:lnSpc>
          <a:spcPct val="90000"/>
        </a:lnSpc>
        <a:spcBef>
          <a:spcPts val="0"/>
        </a:spcBef>
        <a:spcAft>
          <a:spcPts val="0"/>
        </a:spcAft>
        <a:buClrTx/>
        <a:buSzTx/>
        <a:buFontTx/>
        <a:buNone/>
        <a:tabLst/>
        <a:defRPr sz="2700" b="1" i="0" u="none" strike="noStrike" cap="none" spc="0" baseline="0">
          <a:ln>
            <a:noFill/>
          </a:ln>
          <a:solidFill>
            <a:srgbClr val="C07D24"/>
          </a:solidFill>
          <a:uFillTx/>
          <a:latin typeface="Helvetica" panose="020B0604020202020204" pitchFamily="34" charset="0"/>
          <a:ea typeface="Helvetica" panose="020B0604020202020204" pitchFamily="34" charset="0"/>
          <a:cs typeface="Helvetica" panose="020B0604020202020204" pitchFamily="34" charset="0"/>
          <a:sym typeface="Calibri Light"/>
        </a:defRPr>
      </a:lvl1pPr>
      <a:lvl2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0" marR="0" indent="0" algn="l" defTabSz="685800" rtl="0" latinLnBrk="0">
        <a:lnSpc>
          <a:spcPct val="90000"/>
        </a:lnSpc>
        <a:spcBef>
          <a:spcPts val="750"/>
        </a:spcBef>
        <a:spcAft>
          <a:spcPts val="0"/>
        </a:spcAft>
        <a:buClrTx/>
        <a:buSzPct val="100000"/>
        <a:buFontTx/>
        <a:buNone/>
        <a:tabLst/>
        <a:defRPr sz="2100" b="1"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1pPr>
      <a:lvl2pPr marL="542925" marR="0" indent="-200025" algn="l" defTabSz="685800" rtl="0" latinLnBrk="0">
        <a:lnSpc>
          <a:spcPct val="90000"/>
        </a:lnSpc>
        <a:spcBef>
          <a:spcPts val="750"/>
        </a:spcBef>
        <a:spcAft>
          <a:spcPts val="0"/>
        </a:spcAft>
        <a:buClrTx/>
        <a:buSzPct val="100000"/>
        <a:buFont typeface="Arial"/>
        <a:buChar char="•"/>
        <a:tabLst/>
        <a:defRPr sz="18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2pPr>
      <a:lvl3pPr marL="925829" marR="0" indent="-240029" algn="l" defTabSz="685800" rtl="0" latinLnBrk="0">
        <a:lnSpc>
          <a:spcPct val="90000"/>
        </a:lnSpc>
        <a:spcBef>
          <a:spcPts val="750"/>
        </a:spcBef>
        <a:spcAft>
          <a:spcPts val="0"/>
        </a:spcAft>
        <a:buClrTx/>
        <a:buSzPct val="100000"/>
        <a:buFont typeface="Courier New" panose="02070309020205020404" pitchFamily="49" charset="0"/>
        <a:buChar char="o"/>
        <a:tabLst/>
        <a:defRPr sz="15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3pPr>
      <a:lvl4pPr marL="12954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4pPr>
      <a:lvl5pPr marL="16383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5pPr>
      <a:lvl6pPr marL="19812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p:bodyStyle>
    <p:otherStyle>
      <a:lvl1pPr marL="0" marR="0" indent="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1pPr>
      <a:lvl2pPr marL="0" marR="0" indent="3429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2pPr>
      <a:lvl3pPr marL="0" marR="0" indent="6858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3pPr>
      <a:lvl4pPr marL="0" marR="0" indent="10287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4pPr>
      <a:lvl5pPr marL="0" marR="0" indent="13716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5pPr>
      <a:lvl6pPr marL="0" marR="0" indent="17145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6pPr>
      <a:lvl7pPr marL="0" marR="0" indent="20574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7pPr>
      <a:lvl8pPr marL="0" marR="0" indent="24003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8pPr>
      <a:lvl9pPr marL="0" marR="0" indent="27432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3D46AAC-0F10-49FF-9518-745BEA456E39}" type="datetimeFigureOut">
              <a:rPr lang="en-GB" smtClean="0"/>
              <a:t>28/03/2023</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9421A53-DDFC-4753-A185-C7DC3BC4A2BE}" type="slidenum">
              <a:rPr lang="en-GB" smtClean="0"/>
              <a:t>‹N°›</a:t>
            </a:fld>
            <a:endParaRPr lang="en-GB"/>
          </a:p>
        </p:txBody>
      </p:sp>
    </p:spTree>
    <p:extLst>
      <p:ext uri="{BB962C8B-B14F-4D97-AF65-F5344CB8AC3E}">
        <p14:creationId xmlns:p14="http://schemas.microsoft.com/office/powerpoint/2010/main" val="4000718761"/>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80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dirty="0"/>
              <a:t>Click to edit Master title style</a:t>
            </a:r>
          </a:p>
        </p:txBody>
      </p:sp>
      <p:sp>
        <p:nvSpPr>
          <p:cNvPr id="3" name="Shape 3"/>
          <p:cNvSpPr>
            <a:spLocks noGrp="1"/>
          </p:cNvSpPr>
          <p:nvPr>
            <p:ph type="body" idx="1"/>
          </p:nvPr>
        </p:nvSpPr>
        <p:spPr>
          <a:xfrm>
            <a:off x="251520" y="951570"/>
            <a:ext cx="8587866" cy="3834426"/>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rPr dirty="0"/>
              <a:t>Edit Master text styles</a:t>
            </a:r>
          </a:p>
          <a:p>
            <a:pPr lvl="1"/>
            <a:r>
              <a:rPr dirty="0"/>
              <a:t>Second level</a:t>
            </a:r>
          </a:p>
          <a:p>
            <a:pPr lvl="2"/>
            <a:r>
              <a:rPr dirty="0"/>
              <a:t>Third level</a:t>
            </a:r>
          </a:p>
        </p:txBody>
      </p:sp>
    </p:spTree>
    <p:extLst>
      <p:ext uri="{BB962C8B-B14F-4D97-AF65-F5344CB8AC3E}">
        <p14:creationId xmlns:p14="http://schemas.microsoft.com/office/powerpoint/2010/main" val="298558979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Lst>
  <p:transition spd="med"/>
  <p:txStyles>
    <p:titleStyle>
      <a:lvl1pPr marL="0" marR="0" indent="0" algn="l" defTabSz="685800" rtl="0" latinLnBrk="0">
        <a:lnSpc>
          <a:spcPct val="90000"/>
        </a:lnSpc>
        <a:spcBef>
          <a:spcPts val="0"/>
        </a:spcBef>
        <a:spcAft>
          <a:spcPts val="0"/>
        </a:spcAft>
        <a:buClrTx/>
        <a:buSzTx/>
        <a:buFontTx/>
        <a:buNone/>
        <a:tabLst/>
        <a:defRPr sz="2700" b="1" i="0" u="none" strike="noStrike" cap="none" spc="0" baseline="0">
          <a:ln>
            <a:noFill/>
          </a:ln>
          <a:solidFill>
            <a:srgbClr val="C07D24"/>
          </a:solidFill>
          <a:uFillTx/>
          <a:latin typeface="Helvetica" panose="020B0604020202020204" pitchFamily="34" charset="0"/>
          <a:ea typeface="Helvetica" panose="020B0604020202020204" pitchFamily="34" charset="0"/>
          <a:cs typeface="Helvetica" panose="020B0604020202020204" pitchFamily="34" charset="0"/>
          <a:sym typeface="Calibri Light"/>
        </a:defRPr>
      </a:lvl1pPr>
      <a:lvl2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0" marR="0" indent="0" algn="l" defTabSz="685800" rtl="0" latinLnBrk="0">
        <a:lnSpc>
          <a:spcPct val="90000"/>
        </a:lnSpc>
        <a:spcBef>
          <a:spcPts val="750"/>
        </a:spcBef>
        <a:spcAft>
          <a:spcPts val="0"/>
        </a:spcAft>
        <a:buClrTx/>
        <a:buSzPct val="100000"/>
        <a:buFontTx/>
        <a:buNone/>
        <a:tabLst/>
        <a:defRPr sz="2100" b="1"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1pPr>
      <a:lvl2pPr marL="542925" marR="0" indent="-200025" algn="l" defTabSz="685800" rtl="0" latinLnBrk="0">
        <a:lnSpc>
          <a:spcPct val="90000"/>
        </a:lnSpc>
        <a:spcBef>
          <a:spcPts val="750"/>
        </a:spcBef>
        <a:spcAft>
          <a:spcPts val="0"/>
        </a:spcAft>
        <a:buClrTx/>
        <a:buSzPct val="100000"/>
        <a:buFont typeface="Arial"/>
        <a:buChar char="•"/>
        <a:tabLst/>
        <a:defRPr sz="18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2pPr>
      <a:lvl3pPr marL="925829" marR="0" indent="-240029" algn="l" defTabSz="685800" rtl="0" latinLnBrk="0">
        <a:lnSpc>
          <a:spcPct val="90000"/>
        </a:lnSpc>
        <a:spcBef>
          <a:spcPts val="750"/>
        </a:spcBef>
        <a:spcAft>
          <a:spcPts val="0"/>
        </a:spcAft>
        <a:buClrTx/>
        <a:buSzPct val="100000"/>
        <a:buFont typeface="Courier New" panose="02070309020205020404" pitchFamily="49" charset="0"/>
        <a:buChar char="o"/>
        <a:tabLst/>
        <a:defRPr sz="15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3pPr>
      <a:lvl4pPr marL="12954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4pPr>
      <a:lvl5pPr marL="16383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5pPr>
      <a:lvl6pPr marL="19812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p:bodyStyle>
    <p:otherStyle>
      <a:lvl1pPr marL="0" marR="0" indent="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1pPr>
      <a:lvl2pPr marL="0" marR="0" indent="3429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2pPr>
      <a:lvl3pPr marL="0" marR="0" indent="6858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3pPr>
      <a:lvl4pPr marL="0" marR="0" indent="10287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4pPr>
      <a:lvl5pPr marL="0" marR="0" indent="13716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5pPr>
      <a:lvl6pPr marL="0" marR="0" indent="17145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6pPr>
      <a:lvl7pPr marL="0" marR="0" indent="20574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7pPr>
      <a:lvl8pPr marL="0" marR="0" indent="24003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8pPr>
      <a:lvl9pPr marL="0" marR="0" indent="27432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Click to edit Master title style</a:t>
            </a:r>
          </a:p>
        </p:txBody>
      </p:sp>
      <p:sp>
        <p:nvSpPr>
          <p:cNvPr id="3" name="Shape 3"/>
          <p:cNvSpPr>
            <a:spLocks noGrp="1"/>
          </p:cNvSpPr>
          <p:nvPr>
            <p:ph type="body" idx="1"/>
          </p:nvPr>
        </p:nvSpPr>
        <p:spPr>
          <a:xfrm>
            <a:off x="251520" y="951570"/>
            <a:ext cx="8587866" cy="3834426"/>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rPr dirty="0"/>
              <a:t>Edit Master text styles</a:t>
            </a:r>
          </a:p>
          <a:p>
            <a:pPr lvl="1"/>
            <a:r>
              <a:rPr dirty="0"/>
              <a:t>Second level</a:t>
            </a:r>
          </a:p>
          <a:p>
            <a:pPr lvl="2"/>
            <a:r>
              <a:rPr dirty="0"/>
              <a:t>Third level</a:t>
            </a:r>
          </a:p>
        </p:txBody>
      </p:sp>
    </p:spTree>
    <p:extLst>
      <p:ext uri="{BB962C8B-B14F-4D97-AF65-F5344CB8AC3E}">
        <p14:creationId xmlns:p14="http://schemas.microsoft.com/office/powerpoint/2010/main" val="2629728403"/>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Lst>
  <p:transition spd="med"/>
  <p:txStyles>
    <p:titleStyle>
      <a:lvl1pPr marL="0" marR="0" indent="0" algn="l" defTabSz="685800" rtl="0" latinLnBrk="0">
        <a:lnSpc>
          <a:spcPct val="90000"/>
        </a:lnSpc>
        <a:spcBef>
          <a:spcPts val="0"/>
        </a:spcBef>
        <a:spcAft>
          <a:spcPts val="0"/>
        </a:spcAft>
        <a:buClrTx/>
        <a:buSzTx/>
        <a:buFontTx/>
        <a:buNone/>
        <a:tabLst/>
        <a:defRPr sz="2700" b="1" i="0" u="none" strike="noStrike" cap="none" spc="0" baseline="0">
          <a:ln>
            <a:noFill/>
          </a:ln>
          <a:solidFill>
            <a:srgbClr val="C07D24"/>
          </a:solidFill>
          <a:uFillTx/>
          <a:latin typeface="Helvetica" panose="020B0604020202020204" pitchFamily="34" charset="0"/>
          <a:ea typeface="Helvetica" panose="020B0604020202020204" pitchFamily="34" charset="0"/>
          <a:cs typeface="Helvetica" panose="020B0604020202020204" pitchFamily="34" charset="0"/>
          <a:sym typeface="Calibri Light"/>
        </a:defRPr>
      </a:lvl1pPr>
      <a:lvl2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0" marR="0" indent="0" algn="l" defTabSz="685800" rtl="0" latinLnBrk="0">
        <a:lnSpc>
          <a:spcPct val="90000"/>
        </a:lnSpc>
        <a:spcBef>
          <a:spcPts val="750"/>
        </a:spcBef>
        <a:spcAft>
          <a:spcPts val="0"/>
        </a:spcAft>
        <a:buClrTx/>
        <a:buSzPct val="100000"/>
        <a:buFontTx/>
        <a:buNone/>
        <a:tabLst/>
        <a:defRPr sz="2100" b="1"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1pPr>
      <a:lvl2pPr marL="542925" marR="0" indent="-200025" algn="l" defTabSz="685800" rtl="0" latinLnBrk="0">
        <a:lnSpc>
          <a:spcPct val="90000"/>
        </a:lnSpc>
        <a:spcBef>
          <a:spcPts val="750"/>
        </a:spcBef>
        <a:spcAft>
          <a:spcPts val="0"/>
        </a:spcAft>
        <a:buClrTx/>
        <a:buSzPct val="100000"/>
        <a:buFont typeface="Arial"/>
        <a:buChar char="•"/>
        <a:tabLst/>
        <a:defRPr sz="18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2pPr>
      <a:lvl3pPr marL="925829" marR="0" indent="-240029" algn="l" defTabSz="685800" rtl="0" latinLnBrk="0">
        <a:lnSpc>
          <a:spcPct val="90000"/>
        </a:lnSpc>
        <a:spcBef>
          <a:spcPts val="750"/>
        </a:spcBef>
        <a:spcAft>
          <a:spcPts val="0"/>
        </a:spcAft>
        <a:buClrTx/>
        <a:buSzPct val="100000"/>
        <a:buFont typeface="Courier New" panose="02070309020205020404" pitchFamily="49" charset="0"/>
        <a:buChar char="o"/>
        <a:tabLst/>
        <a:defRPr sz="15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3pPr>
      <a:lvl4pPr marL="12954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4pPr>
      <a:lvl5pPr marL="16383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5pPr>
      <a:lvl6pPr marL="19812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p:bodyStyle>
    <p:otherStyle>
      <a:lvl1pPr marL="0" marR="0" indent="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1pPr>
      <a:lvl2pPr marL="0" marR="0" indent="3429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2pPr>
      <a:lvl3pPr marL="0" marR="0" indent="6858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3pPr>
      <a:lvl4pPr marL="0" marR="0" indent="10287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4pPr>
      <a:lvl5pPr marL="0" marR="0" indent="13716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5pPr>
      <a:lvl6pPr marL="0" marR="0" indent="17145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6pPr>
      <a:lvl7pPr marL="0" marR="0" indent="20574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7pPr>
      <a:lvl8pPr marL="0" marR="0" indent="24003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8pPr>
      <a:lvl9pPr marL="0" marR="0" indent="27432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28650" y="273844"/>
            <a:ext cx="7886700" cy="99417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lang="en-US"/>
              <a:t>Click to edit Master title style</a:t>
            </a:r>
            <a:endParaRPr/>
          </a:p>
        </p:txBody>
      </p:sp>
      <p:sp>
        <p:nvSpPr>
          <p:cNvPr id="3" name="Shape 3"/>
          <p:cNvSpPr>
            <a:spLocks noGrp="1"/>
          </p:cNvSpPr>
          <p:nvPr>
            <p:ph type="body" idx="1"/>
          </p:nvPr>
        </p:nvSpPr>
        <p:spPr>
          <a:xfrm>
            <a:off x="628650" y="1369219"/>
            <a:ext cx="7886700" cy="3263504"/>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Edit Master text styles</a:t>
            </a:r>
          </a:p>
          <a:p>
            <a:pPr lvl="1"/>
            <a:r>
              <a:t>Second level</a:t>
            </a:r>
          </a:p>
          <a:p>
            <a:pPr lvl="2"/>
            <a:r>
              <a:t>Third level</a:t>
            </a:r>
          </a:p>
          <a:p>
            <a:pPr lvl="3"/>
            <a:r>
              <a:t>Fourth level</a:t>
            </a:r>
          </a:p>
          <a:p>
            <a:pPr lvl="4"/>
            <a:r>
              <a:t>Fifth level</a:t>
            </a:r>
          </a:p>
        </p:txBody>
      </p:sp>
      <p:sp>
        <p:nvSpPr>
          <p:cNvPr id="4" name="Shape 4"/>
          <p:cNvSpPr>
            <a:spLocks noGrp="1"/>
          </p:cNvSpPr>
          <p:nvPr>
            <p:ph type="sldNum" sz="quarter" idx="2"/>
          </p:nvPr>
        </p:nvSpPr>
        <p:spPr>
          <a:xfrm>
            <a:off x="569197" y="4791819"/>
            <a:ext cx="257441" cy="253916"/>
          </a:xfrm>
          <a:prstGeom prst="rect">
            <a:avLst/>
          </a:prstGeom>
          <a:ln w="12700">
            <a:miter lim="400000"/>
          </a:ln>
        </p:spPr>
        <p:txBody>
          <a:bodyPr wrap="none" lIns="45719" rIns="45719" anchor="ctr">
            <a:spAutoFit/>
          </a:bodyPr>
          <a:lstStyle>
            <a:lvl1pPr algn="r">
              <a:defRPr sz="1050" b="1">
                <a:solidFill>
                  <a:srgbClr val="888888"/>
                </a:solidFill>
                <a:latin typeface="+mj-lt"/>
              </a:defRPr>
            </a:lvl1pPr>
          </a:lstStyle>
          <a:p>
            <a:fld id="{86CB4B4D-7CA3-9044-876B-883B54F8677D}" type="slidenum">
              <a:rPr lang="fr-BE" smtClean="0"/>
              <a:pPr/>
              <a:t>‹N°›</a:t>
            </a:fld>
            <a:endParaRPr lang="fr-BE" dirty="0"/>
          </a:p>
        </p:txBody>
      </p:sp>
    </p:spTree>
    <p:extLst>
      <p:ext uri="{BB962C8B-B14F-4D97-AF65-F5344CB8AC3E}">
        <p14:creationId xmlns:p14="http://schemas.microsoft.com/office/powerpoint/2010/main" val="381989514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42" r:id="rId9"/>
  </p:sldLayoutIdLst>
  <p:transition spd="med"/>
  <p:hf hdr="0" ftr="0" dt="0"/>
  <p:txStyles>
    <p:titleStyle>
      <a:lvl1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171450" marR="0" indent="-17145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1pPr>
      <a:lvl2pPr marL="542925" marR="0" indent="-200025"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2pPr>
      <a:lvl3pPr marL="925829" marR="0" indent="-240029"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3pPr>
      <a:lvl4pPr marL="12954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4pPr>
      <a:lvl5pPr marL="16383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5pPr>
      <a:lvl6pPr marL="19812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p:bodyStyle>
    <p:otherStyle>
      <a:lvl1pPr marL="0" marR="0" indent="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1pPr>
      <a:lvl2pPr marL="0" marR="0" indent="3429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2pPr>
      <a:lvl3pPr marL="0" marR="0" indent="6858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3pPr>
      <a:lvl4pPr marL="0" marR="0" indent="10287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4pPr>
      <a:lvl5pPr marL="0" marR="0" indent="13716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5pPr>
      <a:lvl6pPr marL="0" marR="0" indent="17145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6pPr>
      <a:lvl7pPr marL="0" marR="0" indent="20574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7pPr>
      <a:lvl8pPr marL="0" marR="0" indent="24003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8pPr>
      <a:lvl9pPr marL="0" marR="0" indent="27432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251520" y="273844"/>
            <a:ext cx="8640960" cy="46170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dirty="0"/>
              <a:t>Click to edit Master title style</a:t>
            </a:r>
          </a:p>
        </p:txBody>
      </p:sp>
      <p:sp>
        <p:nvSpPr>
          <p:cNvPr id="3" name="Shape 3"/>
          <p:cNvSpPr>
            <a:spLocks noGrp="1"/>
          </p:cNvSpPr>
          <p:nvPr>
            <p:ph type="body" idx="1"/>
          </p:nvPr>
        </p:nvSpPr>
        <p:spPr>
          <a:xfrm>
            <a:off x="251520" y="951570"/>
            <a:ext cx="8587866" cy="3834426"/>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rPr dirty="0"/>
              <a:t>Edit Master text styles</a:t>
            </a:r>
          </a:p>
          <a:p>
            <a:pPr lvl="1"/>
            <a:r>
              <a:rPr dirty="0"/>
              <a:t>Second level</a:t>
            </a:r>
          </a:p>
          <a:p>
            <a:pPr lvl="2"/>
            <a:r>
              <a:rPr dirty="0"/>
              <a:t>Third level</a:t>
            </a:r>
          </a:p>
        </p:txBody>
      </p:sp>
      <p:sp>
        <p:nvSpPr>
          <p:cNvPr id="4" name="Rechteck 24"/>
          <p:cNvSpPr/>
          <p:nvPr userDrawn="1"/>
        </p:nvSpPr>
        <p:spPr>
          <a:xfrm>
            <a:off x="7880270" y="4886604"/>
            <a:ext cx="1075037" cy="230832"/>
          </a:xfrm>
          <a:prstGeom prst="rect">
            <a:avLst/>
          </a:prstGeom>
        </p:spPr>
        <p:txBody>
          <a:bodyPr wrap="square">
            <a:spAutoFit/>
          </a:bodyPr>
          <a:lstStyle/>
          <a:p>
            <a:pPr algn="r" defTabSz="685800" eaLnBrk="1" fontAlgn="auto" hangingPunct="1">
              <a:spcBef>
                <a:spcPts val="0"/>
              </a:spcBef>
              <a:spcAft>
                <a:spcPts val="0"/>
              </a:spcAft>
            </a:pPr>
            <a:fld id="{1EE35605-8AB3-442C-A293-9F31FDF185BC}" type="slidenum">
              <a:rPr lang="en-GB" sz="900" noProof="0" smtClean="0">
                <a:solidFill>
                  <a:prstClr val="black"/>
                </a:solidFill>
                <a:latin typeface="Roboto Light"/>
                <a:cs typeface="Roboto Light"/>
              </a:rPr>
              <a:pPr algn="r" defTabSz="685800" eaLnBrk="1" fontAlgn="auto" hangingPunct="1">
                <a:spcBef>
                  <a:spcPts val="0"/>
                </a:spcBef>
                <a:spcAft>
                  <a:spcPts val="0"/>
                </a:spcAft>
              </a:pPr>
              <a:t>‹N°›</a:t>
            </a:fld>
            <a:endParaRPr lang="en-GB" sz="900" noProof="0" dirty="0">
              <a:solidFill>
                <a:prstClr val="black"/>
              </a:solidFill>
              <a:latin typeface="Roboto Light"/>
              <a:cs typeface="Roboto Light"/>
            </a:endParaRPr>
          </a:p>
        </p:txBody>
      </p:sp>
    </p:spTree>
    <p:extLst>
      <p:ext uri="{BB962C8B-B14F-4D97-AF65-F5344CB8AC3E}">
        <p14:creationId xmlns:p14="http://schemas.microsoft.com/office/powerpoint/2010/main" val="3590509464"/>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Lst>
  <p:transition spd="med"/>
  <p:txStyles>
    <p:titleStyle>
      <a:lvl1pPr marL="0" marR="0" indent="0" algn="l" defTabSz="685800" rtl="0" latinLnBrk="0">
        <a:lnSpc>
          <a:spcPct val="90000"/>
        </a:lnSpc>
        <a:spcBef>
          <a:spcPts val="0"/>
        </a:spcBef>
        <a:spcAft>
          <a:spcPts val="0"/>
        </a:spcAft>
        <a:buClrTx/>
        <a:buSzTx/>
        <a:buFontTx/>
        <a:buNone/>
        <a:tabLst/>
        <a:defRPr sz="2700" b="1" i="0" u="none" strike="noStrike" cap="none" spc="0" baseline="0">
          <a:ln>
            <a:noFill/>
          </a:ln>
          <a:solidFill>
            <a:srgbClr val="C07D24"/>
          </a:solidFill>
          <a:uFillTx/>
          <a:latin typeface="Helvetica" panose="020B0604020202020204" pitchFamily="34" charset="0"/>
          <a:ea typeface="Helvetica" panose="020B0604020202020204" pitchFamily="34" charset="0"/>
          <a:cs typeface="Helvetica" panose="020B0604020202020204" pitchFamily="34" charset="0"/>
          <a:sym typeface="Calibri Light"/>
        </a:defRPr>
      </a:lvl1pPr>
      <a:lvl2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0" marR="0" indent="0" algn="l" defTabSz="685800" rtl="0" latinLnBrk="0">
        <a:lnSpc>
          <a:spcPct val="90000"/>
        </a:lnSpc>
        <a:spcBef>
          <a:spcPts val="750"/>
        </a:spcBef>
        <a:spcAft>
          <a:spcPts val="0"/>
        </a:spcAft>
        <a:buClrTx/>
        <a:buSzPct val="100000"/>
        <a:buFontTx/>
        <a:buNone/>
        <a:tabLst/>
        <a:defRPr sz="2100" b="1"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1pPr>
      <a:lvl2pPr marL="542925" marR="0" indent="-200025" algn="l" defTabSz="685800" rtl="0" latinLnBrk="0">
        <a:lnSpc>
          <a:spcPct val="90000"/>
        </a:lnSpc>
        <a:spcBef>
          <a:spcPts val="750"/>
        </a:spcBef>
        <a:spcAft>
          <a:spcPts val="0"/>
        </a:spcAft>
        <a:buClrTx/>
        <a:buSzPct val="100000"/>
        <a:buFont typeface="Arial"/>
        <a:buChar char="•"/>
        <a:tabLst/>
        <a:defRPr sz="18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2pPr>
      <a:lvl3pPr marL="925829" marR="0" indent="-240029" algn="l" defTabSz="685800" rtl="0" latinLnBrk="0">
        <a:lnSpc>
          <a:spcPct val="90000"/>
        </a:lnSpc>
        <a:spcBef>
          <a:spcPts val="750"/>
        </a:spcBef>
        <a:spcAft>
          <a:spcPts val="0"/>
        </a:spcAft>
        <a:buClrTx/>
        <a:buSzPct val="100000"/>
        <a:buFont typeface="Courier New" panose="02070309020205020404" pitchFamily="49" charset="0"/>
        <a:buChar char="o"/>
        <a:tabLst/>
        <a:defRPr sz="15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3pPr>
      <a:lvl4pPr marL="12954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4pPr>
      <a:lvl5pPr marL="16383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5pPr>
      <a:lvl6pPr marL="19812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p:bodyStyle>
    <p:otherStyle>
      <a:lvl1pPr marL="0" marR="0" indent="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1pPr>
      <a:lvl2pPr marL="0" marR="0" indent="3429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2pPr>
      <a:lvl3pPr marL="0" marR="0" indent="6858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3pPr>
      <a:lvl4pPr marL="0" marR="0" indent="10287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4pPr>
      <a:lvl5pPr marL="0" marR="0" indent="13716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5pPr>
      <a:lvl6pPr marL="0" marR="0" indent="17145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6pPr>
      <a:lvl7pPr marL="0" marR="0" indent="20574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7pPr>
      <a:lvl8pPr marL="0" marR="0" indent="24003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8pPr>
      <a:lvl9pPr marL="0" marR="0" indent="2743200" algn="r" defTabSz="6858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28650" y="273844"/>
            <a:ext cx="7886700" cy="99417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rPr lang="en-US"/>
              <a:t>Click to edit Master title style</a:t>
            </a:r>
            <a:endParaRPr/>
          </a:p>
        </p:txBody>
      </p:sp>
      <p:sp>
        <p:nvSpPr>
          <p:cNvPr id="3" name="Shape 3"/>
          <p:cNvSpPr>
            <a:spLocks noGrp="1"/>
          </p:cNvSpPr>
          <p:nvPr>
            <p:ph type="body" idx="1"/>
          </p:nvPr>
        </p:nvSpPr>
        <p:spPr>
          <a:xfrm>
            <a:off x="628650" y="1369219"/>
            <a:ext cx="7886700" cy="3263504"/>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Edit Master text styles</a:t>
            </a:r>
          </a:p>
          <a:p>
            <a:pPr lvl="1"/>
            <a:r>
              <a:t>Second level</a:t>
            </a:r>
          </a:p>
          <a:p>
            <a:pPr lvl="2"/>
            <a:r>
              <a:t>Third level</a:t>
            </a:r>
          </a:p>
          <a:p>
            <a:pPr lvl="3"/>
            <a:r>
              <a:t>Fourth level</a:t>
            </a:r>
          </a:p>
          <a:p>
            <a:pPr lvl="4"/>
            <a:r>
              <a:t>Fifth level</a:t>
            </a:r>
          </a:p>
        </p:txBody>
      </p:sp>
      <p:sp>
        <p:nvSpPr>
          <p:cNvPr id="4" name="Shape 4"/>
          <p:cNvSpPr>
            <a:spLocks noGrp="1"/>
          </p:cNvSpPr>
          <p:nvPr>
            <p:ph type="sldNum" sz="quarter" idx="2"/>
          </p:nvPr>
        </p:nvSpPr>
        <p:spPr>
          <a:xfrm>
            <a:off x="569197" y="4791819"/>
            <a:ext cx="257441" cy="253916"/>
          </a:xfrm>
          <a:prstGeom prst="rect">
            <a:avLst/>
          </a:prstGeom>
          <a:ln w="12700">
            <a:miter lim="400000"/>
          </a:ln>
        </p:spPr>
        <p:txBody>
          <a:bodyPr wrap="none" lIns="45719" rIns="45719" anchor="ctr">
            <a:spAutoFit/>
          </a:bodyPr>
          <a:lstStyle>
            <a:lvl1pPr algn="r">
              <a:defRPr sz="1050" b="1">
                <a:solidFill>
                  <a:srgbClr val="888888"/>
                </a:solidFill>
                <a:latin typeface="+mj-lt"/>
              </a:defRPr>
            </a:lvl1pPr>
          </a:lstStyle>
          <a:p>
            <a:fld id="{86CB4B4D-7CA3-9044-876B-883B54F8677D}" type="slidenum">
              <a:rPr lang="fr-BE" smtClean="0"/>
              <a:pPr/>
              <a:t>‹N°›</a:t>
            </a:fld>
            <a:endParaRPr lang="fr-BE" dirty="0"/>
          </a:p>
        </p:txBody>
      </p:sp>
    </p:spTree>
    <p:extLst>
      <p:ext uri="{BB962C8B-B14F-4D97-AF65-F5344CB8AC3E}">
        <p14:creationId xmlns:p14="http://schemas.microsoft.com/office/powerpoint/2010/main" val="3137602901"/>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Lst>
  <p:transition spd="med"/>
  <p:hf hdr="0" ftr="0" dt="0"/>
  <p:txStyles>
    <p:titleStyle>
      <a:lvl1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685800" rtl="0" eaLnBrk="1" latinLnBrk="0" hangingPunct="1">
        <a:lnSpc>
          <a:spcPct val="90000"/>
        </a:lnSpc>
        <a:spcBef>
          <a:spcPts val="0"/>
        </a:spcBef>
        <a:spcAft>
          <a:spcPts val="0"/>
        </a:spcAft>
        <a:buClrTx/>
        <a:buSzTx/>
        <a:buFontTx/>
        <a:buNone/>
        <a:tabLst/>
        <a:defRPr sz="33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171450" marR="0" indent="-17145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1pPr>
      <a:lvl2pPr marL="542925" marR="0" indent="-200025"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2pPr>
      <a:lvl3pPr marL="925829" marR="0" indent="-240029"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3pPr>
      <a:lvl4pPr marL="12954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4pPr>
      <a:lvl5pPr marL="16383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5pPr>
      <a:lvl6pPr marL="19812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p:bodyStyle>
    <p:otherStyle>
      <a:lvl1pPr marL="0" marR="0" indent="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1pPr>
      <a:lvl2pPr marL="0" marR="0" indent="3429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2pPr>
      <a:lvl3pPr marL="0" marR="0" indent="6858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3pPr>
      <a:lvl4pPr marL="0" marR="0" indent="10287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4pPr>
      <a:lvl5pPr marL="0" marR="0" indent="13716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5pPr>
      <a:lvl6pPr marL="0" marR="0" indent="17145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6pPr>
      <a:lvl7pPr marL="0" marR="0" indent="20574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7pPr>
      <a:lvl8pPr marL="0" marR="0" indent="24003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8pPr>
      <a:lvl9pPr marL="0" marR="0" indent="2743200" algn="r" defTabSz="685800"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hyperlink" Target="https://autopollen.net/" TargetMode="External"/><Relationship Id="rId2" Type="http://schemas.openxmlformats.org/officeDocument/2006/relationships/hyperlink" Target="https://www.eumetnet.eu/activities/miscellaneous/current-activities-mi/autopollen/" TargetMode="External"/><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4.xml"/></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37.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jpeg"/></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7.xml"/><Relationship Id="rId5" Type="http://schemas.openxmlformats.org/officeDocument/2006/relationships/image" Target="../media/image37.jpe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7.xm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hyperlink" Target="https://autopollen-interactive.shinyapps.io/022_APP_AUTOPOLLEN" TargetMode="External"/><Relationship Id="rId2" Type="http://schemas.openxmlformats.org/officeDocument/2006/relationships/image" Target="../media/image42.png"/><Relationship Id="rId1" Type="http://schemas.openxmlformats.org/officeDocument/2006/relationships/slideLayout" Target="../slideLayouts/slideLayout69.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9.xml"/><Relationship Id="rId5" Type="http://schemas.openxmlformats.org/officeDocument/2006/relationships/image" Target="../media/image47.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8" Type="http://schemas.openxmlformats.org/officeDocument/2006/relationships/hyperlink" Target="https://www.meteoswiss.admin.ch/services-and-publications/applications/measurement-values-and-measuring-networks.html#param=messwerte-pollen-birke-1h&amp;lang=en" TargetMode="External"/><Relationship Id="rId3" Type="http://schemas.openxmlformats.org/officeDocument/2006/relationships/hyperlink" Target="https://epin.lgl.bayern.de/pollenflug-aktuell" TargetMode="External"/><Relationship Id="rId7" Type="http://schemas.openxmlformats.org/officeDocument/2006/relationships/hyperlink" Target="http://www.realforall.com/language/en/measurements/" TargetMode="External"/><Relationship Id="rId2" Type="http://schemas.openxmlformats.org/officeDocument/2006/relationships/image" Target="../media/image48.jpeg"/><Relationship Id="rId1" Type="http://schemas.openxmlformats.org/officeDocument/2006/relationships/slideLayout" Target="../slideLayouts/slideLayout60.xml"/><Relationship Id="rId6" Type="http://schemas.openxmlformats.org/officeDocument/2006/relationships/hyperlink" Target="http://www.urbanobservatory.manchester.ac.uk/uk-first-realtime-pollen-count-now-live" TargetMode="External"/><Relationship Id="rId5" Type="http://schemas.openxmlformats.org/officeDocument/2006/relationships/hyperlink" Target="https://miestoplauciai.vilnius.lt/ziedadulkes/" TargetMode="External"/><Relationship Id="rId4" Type="http://schemas.openxmlformats.org/officeDocument/2006/relationships/hyperlink" Target="https://en.ilmatieteenlaitos.fi/atmospheric-bioaerosols-modelli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doi.org/10.1002/clt2.12015" TargetMode="External"/><Relationship Id="rId2" Type="http://schemas.openxmlformats.org/officeDocument/2006/relationships/hyperlink" Target="https://doi.org/10.1007/s10453-020-09666-4" TargetMode="External"/><Relationship Id="rId1" Type="http://schemas.openxmlformats.org/officeDocument/2006/relationships/slideLayout" Target="../slideLayouts/slideLayout67.xml"/><Relationship Id="rId6" Type="http://schemas.openxmlformats.org/officeDocument/2006/relationships/hyperlink" Target="https://doi.org/10.1016/j.scitotenv.2022.161220" TargetMode="External"/><Relationship Id="rId5" Type="http://schemas.openxmlformats.org/officeDocument/2006/relationships/hyperlink" Target="https://doi.org/10.1007/s10453-022-09755-6" TargetMode="External"/><Relationship Id="rId4" Type="http://schemas.openxmlformats.org/officeDocument/2006/relationships/hyperlink" Target="https://doi.org/10.1007/s10453-022-09750-x"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title page.jpg"/>
          <p:cNvPicPr>
            <a:picLocks noChangeAspect="1"/>
          </p:cNvPicPr>
          <p:nvPr/>
        </p:nvPicPr>
        <p:blipFill>
          <a:blip r:embed="rId2">
            <a:extLst/>
          </a:blip>
          <a:stretch>
            <a:fillRect/>
          </a:stretch>
        </p:blipFill>
        <p:spPr>
          <a:xfrm>
            <a:off x="0" y="2675"/>
            <a:ext cx="9144000" cy="5138150"/>
          </a:xfrm>
          <a:prstGeom prst="rect">
            <a:avLst/>
          </a:prstGeom>
          <a:ln w="12700">
            <a:miter lim="400000"/>
          </a:ln>
        </p:spPr>
      </p:pic>
      <p:sp>
        <p:nvSpPr>
          <p:cNvPr id="113" name="Shape 113"/>
          <p:cNvSpPr/>
          <p:nvPr/>
        </p:nvSpPr>
        <p:spPr>
          <a:xfrm>
            <a:off x="-72516" y="1171512"/>
            <a:ext cx="9150241" cy="1200329"/>
          </a:xfrm>
          <a:prstGeom prst="rect">
            <a:avLst/>
          </a:prstGeom>
          <a:ln w="12700">
            <a:miter lim="400000"/>
          </a:ln>
          <a:extLst>
            <a:ext uri="{C572A759-6A51-4108-AA02-DFA0A04FC94B}">
              <ma14:wrappingTextBoxFlag xmlns="" xmlns:ma14="http://schemas.microsoft.com/office/mac/drawingml/2011/main" val="1"/>
            </a:ext>
          </a:extLst>
        </p:spPr>
        <p:txBody>
          <a:bodyPr lIns="34289" rIns="34289">
            <a:spAutoFit/>
          </a:bodyPr>
          <a:lstStyle>
            <a:lvl1pPr algn="ctr">
              <a:defRPr sz="3600" b="1">
                <a:solidFill>
                  <a:srgbClr val="FFFFFF"/>
                </a:solidFill>
                <a:latin typeface="+mj-lt"/>
                <a:ea typeface="+mj-ea"/>
                <a:cs typeface="+mj-cs"/>
                <a:sym typeface="Helvetica"/>
              </a:defRPr>
            </a:lvl1pPr>
          </a:lstStyle>
          <a:p>
            <a:r>
              <a:rPr lang="fr-CH" dirty="0">
                <a:latin typeface="Calibri Light" panose="020F0302020204030204" pitchFamily="34" charset="0"/>
                <a:cs typeface="Calibri Light" panose="020F0302020204030204" pitchFamily="34" charset="0"/>
              </a:rPr>
              <a:t>EUMETNET </a:t>
            </a:r>
          </a:p>
          <a:p>
            <a:r>
              <a:rPr lang="fr-CH" dirty="0">
                <a:latin typeface="Calibri Light" panose="020F0302020204030204" pitchFamily="34" charset="0"/>
                <a:cs typeface="Calibri Light" panose="020F0302020204030204" pitchFamily="34" charset="0"/>
              </a:rPr>
              <a:t>AutoPollen Programme</a:t>
            </a:r>
          </a:p>
        </p:txBody>
      </p:sp>
    </p:spTree>
    <p:extLst>
      <p:ext uri="{BB962C8B-B14F-4D97-AF65-F5344CB8AC3E}">
        <p14:creationId xmlns:p14="http://schemas.microsoft.com/office/powerpoint/2010/main" val="3691841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EUMETNET</a:t>
            </a:r>
          </a:p>
        </p:txBody>
      </p:sp>
      <p:sp>
        <p:nvSpPr>
          <p:cNvPr id="3" name="Text Placeholder 2"/>
          <p:cNvSpPr>
            <a:spLocks noGrp="1"/>
          </p:cNvSpPr>
          <p:nvPr>
            <p:ph type="body" sz="quarter" idx="10"/>
          </p:nvPr>
        </p:nvSpPr>
        <p:spPr>
          <a:xfrm>
            <a:off x="251521" y="951571"/>
            <a:ext cx="8154905" cy="3996668"/>
          </a:xfrm>
        </p:spPr>
        <p:txBody>
          <a:bodyPr>
            <a:normAutofit/>
          </a:bodyPr>
          <a:lstStyle/>
          <a:p>
            <a:pPr>
              <a:lnSpc>
                <a:spcPct val="120000"/>
              </a:lnSpc>
            </a:pPr>
            <a:r>
              <a:rPr lang="en-GB" sz="1800" dirty="0"/>
              <a:t>A grouping of 31 European National Meteorological Services</a:t>
            </a:r>
          </a:p>
          <a:p>
            <a:pPr>
              <a:lnSpc>
                <a:spcPct val="120000"/>
              </a:lnSpc>
            </a:pPr>
            <a:endParaRPr lang="en-GB" dirty="0"/>
          </a:p>
          <a:p>
            <a:pPr>
              <a:lnSpc>
                <a:spcPct val="120000"/>
              </a:lnSpc>
            </a:pPr>
            <a:r>
              <a:rPr lang="en-GB" dirty="0">
                <a:solidFill>
                  <a:srgbClr val="C07D24"/>
                </a:solidFill>
              </a:rPr>
              <a:t>EUMETNET </a:t>
            </a:r>
            <a:r>
              <a:rPr lang="en-GB" dirty="0" err="1">
                <a:solidFill>
                  <a:srgbClr val="C07D24"/>
                </a:solidFill>
              </a:rPr>
              <a:t>AutoPollen</a:t>
            </a:r>
            <a:r>
              <a:rPr lang="en-GB" dirty="0">
                <a:solidFill>
                  <a:srgbClr val="C07D24"/>
                </a:solidFill>
              </a:rPr>
              <a:t> Programme </a:t>
            </a:r>
            <a:r>
              <a:rPr lang="en-GB" altLang="de-DE" sz="1800" b="0" dirty="0"/>
              <a:t>(Coordination MeteoSwiss)</a:t>
            </a:r>
          </a:p>
          <a:p>
            <a:pPr>
              <a:lnSpc>
                <a:spcPct val="120000"/>
              </a:lnSpc>
            </a:pPr>
            <a:r>
              <a:rPr lang="en-US" sz="1800" b="0" dirty="0"/>
              <a:t>Aims to provide the basis for the establishment of an automatic pollen monitoring network considering the whole information chain - from the initial observation through to the final products communicated to the public – and to pave the way for the  extension of this activity.</a:t>
            </a:r>
          </a:p>
          <a:p>
            <a:pPr>
              <a:lnSpc>
                <a:spcPct val="120000"/>
              </a:lnSpc>
            </a:pPr>
            <a:endParaRPr lang="en-US" sz="1600" b="0" dirty="0"/>
          </a:p>
          <a:p>
            <a:pPr>
              <a:lnSpc>
                <a:spcPct val="120000"/>
              </a:lnSpc>
            </a:pPr>
            <a:r>
              <a:rPr lang="en-GB" altLang="de-DE" sz="1600" b="0" dirty="0">
                <a:hlinkClick r:id="rId2"/>
              </a:rPr>
              <a:t>https://www.eumetnet.eu/activities/miscellaneous/current-activities-mi/autopollen/</a:t>
            </a:r>
            <a:r>
              <a:rPr lang="en-GB" altLang="de-DE" sz="1600" b="0" dirty="0"/>
              <a:t> </a:t>
            </a:r>
          </a:p>
          <a:p>
            <a:pPr>
              <a:lnSpc>
                <a:spcPct val="120000"/>
              </a:lnSpc>
            </a:pPr>
            <a:r>
              <a:rPr lang="en-GB" altLang="de-DE" sz="1600" b="0" dirty="0">
                <a:hlinkClick r:id="rId3"/>
              </a:rPr>
              <a:t>https://autopollen.net/</a:t>
            </a:r>
            <a:r>
              <a:rPr lang="en-GB" altLang="de-DE" sz="1600" b="0" dirty="0"/>
              <a:t> (in development)</a:t>
            </a:r>
            <a:endParaRPr lang="en-US" sz="1600" dirty="0"/>
          </a:p>
        </p:txBody>
      </p:sp>
    </p:spTree>
    <p:extLst>
      <p:ext uri="{BB962C8B-B14F-4D97-AF65-F5344CB8AC3E}">
        <p14:creationId xmlns:p14="http://schemas.microsoft.com/office/powerpoint/2010/main" val="76836194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97725" y="705060"/>
            <a:ext cx="1458162" cy="276997"/>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
        <p:nvSpPr>
          <p:cNvPr id="2" name="Title 1"/>
          <p:cNvSpPr>
            <a:spLocks noGrp="1"/>
          </p:cNvSpPr>
          <p:nvPr>
            <p:ph type="title"/>
          </p:nvPr>
        </p:nvSpPr>
        <p:spPr>
          <a:xfrm>
            <a:off x="143508" y="79920"/>
            <a:ext cx="4257895" cy="627534"/>
          </a:xfrm>
          <a:solidFill>
            <a:schemeClr val="bg1"/>
          </a:solidFill>
        </p:spPr>
        <p:txBody>
          <a:bodyPr>
            <a:normAutofit/>
          </a:bodyPr>
          <a:lstStyle/>
          <a:p>
            <a:r>
              <a:rPr lang="en-US" sz="2400" b="0" dirty="0"/>
              <a:t>AutoPollen Participants</a:t>
            </a:r>
          </a:p>
        </p:txBody>
      </p:sp>
      <p:sp>
        <p:nvSpPr>
          <p:cNvPr id="7" name="TextBox 6"/>
          <p:cNvSpPr txBox="1"/>
          <p:nvPr/>
        </p:nvSpPr>
        <p:spPr>
          <a:xfrm>
            <a:off x="218571" y="1285283"/>
            <a:ext cx="3172898" cy="28905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lnSpc>
                <a:spcPts val="2000"/>
              </a:lnSpc>
              <a:spcBef>
                <a:spcPts val="0"/>
              </a:spcBef>
              <a:spcAft>
                <a:spcPts val="0"/>
              </a:spcAft>
            </a:pPr>
            <a:r>
              <a:rPr lang="fr-CH" sz="1600" kern="0" dirty="0">
                <a:solidFill>
                  <a:srgbClr val="00727E"/>
                </a:solidFill>
                <a:latin typeface="+mj-lt"/>
                <a:cs typeface="Calibri" panose="020F0502020204030204" pitchFamily="34" charset="0"/>
                <a:sym typeface="Calibri"/>
              </a:rPr>
              <a:t>The </a:t>
            </a:r>
            <a:r>
              <a:rPr lang="fr-CH" sz="1600" kern="0" dirty="0" err="1">
                <a:solidFill>
                  <a:srgbClr val="00727E"/>
                </a:solidFill>
                <a:latin typeface="+mj-lt"/>
                <a:cs typeface="Calibri" panose="020F0502020204030204" pitchFamily="34" charset="0"/>
                <a:sym typeface="Calibri"/>
              </a:rPr>
              <a:t>AutoPollen</a:t>
            </a:r>
            <a:r>
              <a:rPr lang="fr-CH" sz="1600" kern="0" dirty="0">
                <a:solidFill>
                  <a:srgbClr val="00727E"/>
                </a:solidFill>
                <a:latin typeface="+mj-lt"/>
                <a:cs typeface="Calibri" panose="020F0502020204030204" pitchFamily="34" charset="0"/>
                <a:sym typeface="Calibri"/>
              </a:rPr>
              <a:t> Programme </a:t>
            </a:r>
            <a:r>
              <a:rPr lang="fr-CH" sz="1600" kern="0" dirty="0" err="1">
                <a:solidFill>
                  <a:srgbClr val="00727E"/>
                </a:solidFill>
                <a:latin typeface="+mj-lt"/>
                <a:cs typeface="Calibri" panose="020F0502020204030204" pitchFamily="34" charset="0"/>
                <a:sym typeface="Calibri"/>
              </a:rPr>
              <a:t>currently</a:t>
            </a:r>
            <a:r>
              <a:rPr lang="fr-CH" sz="1600" kern="0" dirty="0">
                <a:solidFill>
                  <a:srgbClr val="00727E"/>
                </a:solidFill>
                <a:latin typeface="+mj-lt"/>
                <a:cs typeface="Calibri" panose="020F0502020204030204" pitchFamily="34" charset="0"/>
                <a:sym typeface="Calibri"/>
              </a:rPr>
              <a:t> </a:t>
            </a:r>
            <a:r>
              <a:rPr lang="fr-CH" sz="1600" kern="0" dirty="0" err="1">
                <a:solidFill>
                  <a:srgbClr val="00727E"/>
                </a:solidFill>
                <a:latin typeface="+mj-lt"/>
                <a:cs typeface="Calibri" panose="020F0502020204030204" pitchFamily="34" charset="0"/>
                <a:sym typeface="Calibri"/>
              </a:rPr>
              <a:t>involves</a:t>
            </a:r>
            <a:r>
              <a:rPr lang="fr-CH" sz="1600" kern="0" dirty="0">
                <a:solidFill>
                  <a:srgbClr val="00727E"/>
                </a:solidFill>
                <a:latin typeface="+mj-lt"/>
                <a:cs typeface="Calibri" panose="020F0502020204030204" pitchFamily="34" charset="0"/>
                <a:sym typeface="Calibri"/>
              </a:rPr>
              <a:t> </a:t>
            </a:r>
            <a:r>
              <a:rPr lang="fr-CH" sz="1600" b="1" kern="0" dirty="0">
                <a:solidFill>
                  <a:srgbClr val="00727E"/>
                </a:solidFill>
                <a:latin typeface="+mj-lt"/>
                <a:cs typeface="Calibri" panose="020F0502020204030204" pitchFamily="34" charset="0"/>
                <a:sym typeface="Calibri"/>
              </a:rPr>
              <a:t>12 EUMETNET </a:t>
            </a:r>
            <a:r>
              <a:rPr lang="fr-CH" sz="1600" b="1" kern="0" dirty="0" err="1">
                <a:solidFill>
                  <a:srgbClr val="00727E"/>
                </a:solidFill>
                <a:latin typeface="+mj-lt"/>
                <a:cs typeface="Calibri" panose="020F0502020204030204" pitchFamily="34" charset="0"/>
                <a:sym typeface="Calibri"/>
              </a:rPr>
              <a:t>members</a:t>
            </a:r>
            <a:r>
              <a:rPr lang="fr-CH" sz="1600" b="1" kern="0" dirty="0">
                <a:solidFill>
                  <a:srgbClr val="00727E"/>
                </a:solidFill>
                <a:latin typeface="+mj-lt"/>
                <a:cs typeface="Calibri" panose="020F0502020204030204" pitchFamily="34" charset="0"/>
                <a:sym typeface="Calibri"/>
              </a:rPr>
              <a:t> </a:t>
            </a:r>
            <a:r>
              <a:rPr lang="fr-CH" sz="1600" kern="0" dirty="0">
                <a:solidFill>
                  <a:srgbClr val="00727E"/>
                </a:solidFill>
                <a:latin typeface="+mj-lt"/>
                <a:cs typeface="Calibri" panose="020F0502020204030204" pitchFamily="34" charset="0"/>
                <a:sym typeface="Calibri"/>
              </a:rPr>
              <a:t>as </a:t>
            </a:r>
            <a:r>
              <a:rPr lang="fr-CH" sz="1600" kern="0" dirty="0" err="1">
                <a:solidFill>
                  <a:srgbClr val="00727E"/>
                </a:solidFill>
                <a:latin typeface="+mj-lt"/>
                <a:cs typeface="Calibri" panose="020F0502020204030204" pitchFamily="34" charset="0"/>
                <a:sym typeface="Calibri"/>
              </a:rPr>
              <a:t>well</a:t>
            </a:r>
            <a:r>
              <a:rPr lang="fr-CH" sz="1600" kern="0" dirty="0">
                <a:solidFill>
                  <a:srgbClr val="00727E"/>
                </a:solidFill>
                <a:latin typeface="+mj-lt"/>
                <a:cs typeface="Calibri" panose="020F0502020204030204" pitchFamily="34" charset="0"/>
                <a:sym typeface="Calibri"/>
              </a:rPr>
              <a:t> as </a:t>
            </a:r>
            <a:r>
              <a:rPr lang="fr-CH" sz="1600" b="1" kern="0" dirty="0">
                <a:solidFill>
                  <a:srgbClr val="00727E"/>
                </a:solidFill>
                <a:latin typeface="+mj-lt"/>
                <a:cs typeface="Calibri" panose="020F0502020204030204" pitchFamily="34" charset="0"/>
                <a:sym typeface="Calibri"/>
              </a:rPr>
              <a:t>14 </a:t>
            </a:r>
            <a:r>
              <a:rPr lang="fr-CH" sz="1600" b="1" kern="0" dirty="0" err="1">
                <a:solidFill>
                  <a:srgbClr val="00727E"/>
                </a:solidFill>
                <a:latin typeface="+mj-lt"/>
                <a:cs typeface="Calibri" panose="020F0502020204030204" pitchFamily="34" charset="0"/>
                <a:sym typeface="Calibri"/>
              </a:rPr>
              <a:t>third</a:t>
            </a:r>
            <a:r>
              <a:rPr lang="fr-CH" sz="1600" b="1" kern="0" dirty="0">
                <a:solidFill>
                  <a:srgbClr val="00727E"/>
                </a:solidFill>
                <a:latin typeface="+mj-lt"/>
                <a:cs typeface="Calibri" panose="020F0502020204030204" pitchFamily="34" charset="0"/>
                <a:sym typeface="Calibri"/>
              </a:rPr>
              <a:t> party organisations </a:t>
            </a:r>
            <a:r>
              <a:rPr lang="fr-CH" sz="1600" kern="0" dirty="0">
                <a:solidFill>
                  <a:srgbClr val="00727E"/>
                </a:solidFill>
                <a:latin typeface="+mj-lt"/>
                <a:cs typeface="Calibri" panose="020F0502020204030204" pitchFamily="34" charset="0"/>
                <a:sym typeface="Calibri"/>
              </a:rPr>
              <a:t>(</a:t>
            </a:r>
            <a:r>
              <a:rPr lang="fr-CH" sz="1600" kern="0" dirty="0" err="1">
                <a:solidFill>
                  <a:srgbClr val="00727E"/>
                </a:solidFill>
                <a:latin typeface="+mj-lt"/>
                <a:cs typeface="Calibri" panose="020F0502020204030204" pitchFamily="34" charset="0"/>
                <a:sym typeface="Calibri"/>
              </a:rPr>
              <a:t>other</a:t>
            </a:r>
            <a:r>
              <a:rPr lang="fr-CH" sz="1600" kern="0" dirty="0">
                <a:solidFill>
                  <a:srgbClr val="00727E"/>
                </a:solidFill>
                <a:latin typeface="+mj-lt"/>
                <a:cs typeface="Calibri" panose="020F0502020204030204" pitchFamily="34" charset="0"/>
                <a:sym typeface="Calibri"/>
              </a:rPr>
              <a:t> institutes </a:t>
            </a:r>
            <a:r>
              <a:rPr lang="fr-CH" sz="1600" kern="0" dirty="0" err="1">
                <a:solidFill>
                  <a:srgbClr val="00727E"/>
                </a:solidFill>
                <a:latin typeface="+mj-lt"/>
                <a:cs typeface="Calibri" panose="020F0502020204030204" pitchFamily="34" charset="0"/>
                <a:sym typeface="Calibri"/>
              </a:rPr>
              <a:t>responsible</a:t>
            </a:r>
            <a:r>
              <a:rPr lang="fr-CH" sz="1600" kern="0" dirty="0">
                <a:solidFill>
                  <a:srgbClr val="00727E"/>
                </a:solidFill>
                <a:latin typeface="+mj-lt"/>
                <a:cs typeface="Calibri" panose="020F0502020204030204" pitchFamily="34" charset="0"/>
                <a:sym typeface="Calibri"/>
              </a:rPr>
              <a:t> for pollen monitoring, </a:t>
            </a:r>
            <a:r>
              <a:rPr lang="fr-CH" sz="1600" kern="0" dirty="0" err="1">
                <a:solidFill>
                  <a:srgbClr val="00727E"/>
                </a:solidFill>
                <a:latin typeface="+mj-lt"/>
                <a:cs typeface="Calibri" panose="020F0502020204030204" pitchFamily="34" charset="0"/>
                <a:sym typeface="Calibri"/>
              </a:rPr>
              <a:t>e.g</a:t>
            </a:r>
            <a:r>
              <a:rPr lang="fr-CH" sz="1600" kern="0" dirty="0">
                <a:solidFill>
                  <a:srgbClr val="00727E"/>
                </a:solidFill>
                <a:latin typeface="+mj-lt"/>
                <a:cs typeface="Calibri" panose="020F0502020204030204" pitchFamily="34" charset="0"/>
                <a:sym typeface="Calibri"/>
              </a:rPr>
              <a:t>. Environmental </a:t>
            </a:r>
            <a:r>
              <a:rPr lang="fr-CH" sz="1600" kern="0" dirty="0" err="1">
                <a:solidFill>
                  <a:srgbClr val="00727E"/>
                </a:solidFill>
                <a:latin typeface="+mj-lt"/>
                <a:cs typeface="Calibri" panose="020F0502020204030204" pitchFamily="34" charset="0"/>
                <a:sym typeface="Calibri"/>
              </a:rPr>
              <a:t>Agencies</a:t>
            </a:r>
            <a:r>
              <a:rPr lang="fr-CH" sz="1600" kern="0" dirty="0">
                <a:solidFill>
                  <a:srgbClr val="00727E"/>
                </a:solidFill>
                <a:latin typeface="+mj-lt"/>
                <a:cs typeface="Calibri" panose="020F0502020204030204" pitchFamily="34" charset="0"/>
                <a:sym typeface="Calibri"/>
              </a:rPr>
              <a:t>) and </a:t>
            </a:r>
            <a:r>
              <a:rPr lang="fr-CH" sz="1600" b="1" kern="0" dirty="0">
                <a:solidFill>
                  <a:srgbClr val="00727E"/>
                </a:solidFill>
                <a:latin typeface="+mj-lt"/>
                <a:cs typeface="Calibri" panose="020F0502020204030204" pitchFamily="34" charset="0"/>
                <a:sym typeface="Calibri"/>
              </a:rPr>
              <a:t>2 </a:t>
            </a:r>
            <a:r>
              <a:rPr lang="fr-CH" sz="1600" b="1" kern="0" dirty="0" err="1">
                <a:solidFill>
                  <a:srgbClr val="00727E"/>
                </a:solidFill>
                <a:latin typeface="+mj-lt"/>
                <a:cs typeface="Calibri" panose="020F0502020204030204" pitchFamily="34" charset="0"/>
                <a:sym typeface="Calibri"/>
              </a:rPr>
              <a:t>European-level</a:t>
            </a:r>
            <a:r>
              <a:rPr lang="fr-CH" sz="1600" b="1" kern="0" dirty="0">
                <a:solidFill>
                  <a:srgbClr val="00727E"/>
                </a:solidFill>
                <a:latin typeface="+mj-lt"/>
                <a:cs typeface="Calibri" panose="020F0502020204030204" pitchFamily="34" charset="0"/>
                <a:sym typeface="Calibri"/>
              </a:rPr>
              <a:t> organisations</a:t>
            </a:r>
            <a:r>
              <a:rPr lang="fr-CH" sz="1600" kern="0" dirty="0">
                <a:solidFill>
                  <a:srgbClr val="00727E"/>
                </a:solidFill>
                <a:latin typeface="+mj-lt"/>
                <a:cs typeface="Calibri" panose="020F0502020204030204" pitchFamily="34" charset="0"/>
                <a:sym typeface="Calibri"/>
              </a:rPr>
              <a:t> (patient (EFA) and </a:t>
            </a:r>
            <a:r>
              <a:rPr lang="fr-CH" sz="1600" kern="0" dirty="0" err="1">
                <a:solidFill>
                  <a:srgbClr val="00727E"/>
                </a:solidFill>
                <a:latin typeface="+mj-lt"/>
                <a:cs typeface="Calibri" panose="020F0502020204030204" pitchFamily="34" charset="0"/>
                <a:sym typeface="Calibri"/>
              </a:rPr>
              <a:t>aerobiology</a:t>
            </a:r>
            <a:r>
              <a:rPr lang="fr-CH" sz="1600" kern="0" dirty="0">
                <a:solidFill>
                  <a:srgbClr val="00727E"/>
                </a:solidFill>
                <a:latin typeface="+mj-lt"/>
                <a:cs typeface="Calibri" panose="020F0502020204030204" pitchFamily="34" charset="0"/>
                <a:sym typeface="Calibri"/>
              </a:rPr>
              <a:t> (ESA) networks). It </a:t>
            </a:r>
            <a:r>
              <a:rPr lang="fr-CH" sz="1600" kern="0" dirty="0" err="1">
                <a:solidFill>
                  <a:srgbClr val="00727E"/>
                </a:solidFill>
                <a:latin typeface="+mj-lt"/>
                <a:cs typeface="Calibri" panose="020F0502020204030204" pitchFamily="34" charset="0"/>
                <a:sym typeface="Calibri"/>
              </a:rPr>
              <a:t>collaborates</a:t>
            </a:r>
            <a:r>
              <a:rPr lang="fr-CH" sz="1600" kern="0" dirty="0">
                <a:solidFill>
                  <a:srgbClr val="00727E"/>
                </a:solidFill>
                <a:latin typeface="+mj-lt"/>
                <a:cs typeface="Calibri" panose="020F0502020204030204" pitchFamily="34" charset="0"/>
                <a:sym typeface="Calibri"/>
              </a:rPr>
              <a:t> </a:t>
            </a:r>
            <a:r>
              <a:rPr lang="fr-CH" sz="1600" kern="0" dirty="0" err="1">
                <a:solidFill>
                  <a:srgbClr val="00727E"/>
                </a:solidFill>
                <a:latin typeface="+mj-lt"/>
                <a:cs typeface="Calibri" panose="020F0502020204030204" pitchFamily="34" charset="0"/>
                <a:sym typeface="Calibri"/>
              </a:rPr>
              <a:t>with</a:t>
            </a:r>
            <a:r>
              <a:rPr lang="fr-CH" sz="1600" kern="0" dirty="0">
                <a:solidFill>
                  <a:srgbClr val="00727E"/>
                </a:solidFill>
                <a:latin typeface="+mj-lt"/>
                <a:cs typeface="Calibri" panose="020F0502020204030204" pitchFamily="34" charset="0"/>
                <a:sym typeface="Calibri"/>
              </a:rPr>
              <a:t> </a:t>
            </a:r>
            <a:r>
              <a:rPr lang="fr-CH" sz="1600" kern="0" dirty="0" err="1">
                <a:solidFill>
                  <a:srgbClr val="00727E"/>
                </a:solidFill>
                <a:latin typeface="+mj-lt"/>
                <a:cs typeface="Calibri" panose="020F0502020204030204" pitchFamily="34" charset="0"/>
                <a:sym typeface="Calibri"/>
              </a:rPr>
              <a:t>Copernicus</a:t>
            </a:r>
            <a:r>
              <a:rPr lang="fr-CH" sz="1600" kern="0" dirty="0">
                <a:solidFill>
                  <a:srgbClr val="00727E"/>
                </a:solidFill>
                <a:latin typeface="+mj-lt"/>
                <a:cs typeface="Calibri" panose="020F0502020204030204" pitchFamily="34" charset="0"/>
                <a:sym typeface="Calibri"/>
              </a:rPr>
              <a:t> CAMS.</a:t>
            </a:r>
            <a:endParaRPr lang="en-GB" sz="1600" kern="0" dirty="0">
              <a:solidFill>
                <a:srgbClr val="00727E"/>
              </a:solidFill>
              <a:latin typeface="+mj-lt"/>
              <a:cs typeface="Calibri" panose="020F0502020204030204" pitchFamily="34" charset="0"/>
              <a:sym typeface="Calibri"/>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91687" y="583027"/>
            <a:ext cx="5552313" cy="4445222"/>
          </a:xfrm>
          <a:prstGeom prst="rect">
            <a:avLst/>
          </a:prstGeom>
        </p:spPr>
      </p:pic>
    </p:spTree>
    <p:extLst>
      <p:ext uri="{BB962C8B-B14F-4D97-AF65-F5344CB8AC3E}">
        <p14:creationId xmlns:p14="http://schemas.microsoft.com/office/powerpoint/2010/main" val="56997767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254" y="113416"/>
            <a:ext cx="8613396" cy="525208"/>
          </a:xfrm>
        </p:spPr>
        <p:txBody>
          <a:bodyPr>
            <a:normAutofit/>
          </a:bodyPr>
          <a:lstStyle/>
          <a:p>
            <a:r>
              <a:rPr lang="fr-CH" b="0" dirty="0">
                <a:latin typeface="+mj-lt"/>
              </a:rPr>
              <a:t>The raison d’être for pollen monitoring…</a:t>
            </a:r>
            <a:endParaRPr lang="en-GB" b="0" dirty="0">
              <a:latin typeface="+mj-lt"/>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a:ext>
            </a:extLst>
          </a:blip>
          <a:srcRect l="1106" t="7312" r="90506" b="59900"/>
          <a:stretch/>
        </p:blipFill>
        <p:spPr>
          <a:xfrm>
            <a:off x="404623" y="1241298"/>
            <a:ext cx="747522" cy="651510"/>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34124" y="1309878"/>
            <a:ext cx="4718168" cy="3656585"/>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a:ext>
            </a:extLst>
          </a:blip>
          <a:srcRect l="62794" r="29196" b="52953"/>
          <a:stretch/>
        </p:blipFill>
        <p:spPr>
          <a:xfrm>
            <a:off x="2951563" y="3544976"/>
            <a:ext cx="713979" cy="934871"/>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a:ext>
            </a:extLst>
          </a:blip>
          <a:srcRect l="30831" r="55555" b="52953"/>
          <a:stretch/>
        </p:blipFill>
        <p:spPr>
          <a:xfrm>
            <a:off x="2907397" y="2258758"/>
            <a:ext cx="1213431" cy="934871"/>
          </a:xfrm>
          <a:prstGeom prst="rect">
            <a:avLst/>
          </a:prstGeom>
        </p:spPr>
      </p:pic>
      <p:sp>
        <p:nvSpPr>
          <p:cNvPr id="4" name="TextBox 3"/>
          <p:cNvSpPr txBox="1"/>
          <p:nvPr/>
        </p:nvSpPr>
        <p:spPr>
          <a:xfrm>
            <a:off x="399850" y="2353179"/>
            <a:ext cx="2524382" cy="9310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400" kern="0" dirty="0">
                <a:solidFill>
                  <a:srgbClr val="00727E"/>
                </a:solidFill>
                <a:latin typeface="+mj-lt"/>
                <a:cs typeface="Arial" panose="020B0604020202020204" pitchFamily="34" charset="0"/>
                <a:sym typeface="Calibri"/>
              </a:rPr>
              <a:t>…</a:t>
            </a:r>
            <a:r>
              <a:rPr lang="fr-CH" sz="1400" b="1" kern="0" dirty="0">
                <a:solidFill>
                  <a:srgbClr val="00727E"/>
                </a:solidFill>
                <a:latin typeface="+mj-lt"/>
                <a:cs typeface="Arial" panose="020B0604020202020204" pitchFamily="34" charset="0"/>
                <a:sym typeface="Calibri"/>
              </a:rPr>
              <a:t>allergies </a:t>
            </a:r>
            <a:r>
              <a:rPr lang="fr-CH" sz="1400" kern="0" dirty="0" err="1">
                <a:solidFill>
                  <a:srgbClr val="00727E"/>
                </a:solidFill>
                <a:latin typeface="+mj-lt"/>
                <a:cs typeface="Arial" panose="020B0604020202020204" pitchFamily="34" charset="0"/>
                <a:sym typeface="Calibri"/>
              </a:rPr>
              <a:t>increased</a:t>
            </a:r>
            <a:r>
              <a:rPr lang="fr-CH" sz="1400" kern="0" dirty="0">
                <a:solidFill>
                  <a:srgbClr val="00727E"/>
                </a:solidFill>
                <a:latin typeface="+mj-lt"/>
                <a:cs typeface="Arial" panose="020B0604020202020204" pitchFamily="34" charset="0"/>
                <a:sym typeface="Calibri"/>
              </a:rPr>
              <a:t> </a:t>
            </a:r>
            <a:r>
              <a:rPr lang="fr-CH" sz="1400" kern="0" dirty="0" err="1">
                <a:solidFill>
                  <a:srgbClr val="00727E"/>
                </a:solidFill>
                <a:latin typeface="+mj-lt"/>
                <a:cs typeface="Arial" panose="020B0604020202020204" pitchFamily="34" charset="0"/>
                <a:sym typeface="Calibri"/>
              </a:rPr>
              <a:t>dramatically</a:t>
            </a:r>
            <a:r>
              <a:rPr lang="fr-CH" sz="1400" kern="0" dirty="0">
                <a:solidFill>
                  <a:srgbClr val="00727E"/>
                </a:solidFill>
                <a:latin typeface="+mj-lt"/>
                <a:cs typeface="Arial" panose="020B0604020202020204" pitchFamily="34" charset="0"/>
                <a:sym typeface="Calibri"/>
              </a:rPr>
              <a:t> over the </a:t>
            </a:r>
            <a:r>
              <a:rPr lang="fr-CH" sz="1400" kern="0" dirty="0" err="1">
                <a:solidFill>
                  <a:srgbClr val="00727E"/>
                </a:solidFill>
                <a:latin typeface="+mj-lt"/>
                <a:cs typeface="Arial" panose="020B0604020202020204" pitchFamily="34" charset="0"/>
                <a:sym typeface="Calibri"/>
              </a:rPr>
              <a:t>past</a:t>
            </a:r>
            <a:r>
              <a:rPr lang="fr-CH" sz="1400" kern="0" dirty="0">
                <a:solidFill>
                  <a:srgbClr val="00727E"/>
                </a:solidFill>
                <a:latin typeface="+mj-lt"/>
                <a:cs typeface="Arial" panose="020B0604020202020204" pitchFamily="34" charset="0"/>
                <a:sym typeface="Calibri"/>
              </a:rPr>
              <a:t> </a:t>
            </a:r>
            <a:r>
              <a:rPr lang="fr-CH" sz="1400" kern="0" dirty="0" err="1">
                <a:solidFill>
                  <a:srgbClr val="00727E"/>
                </a:solidFill>
                <a:latin typeface="+mj-lt"/>
                <a:cs typeface="Arial" panose="020B0604020202020204" pitchFamily="34" charset="0"/>
                <a:sym typeface="Calibri"/>
              </a:rPr>
              <a:t>decades</a:t>
            </a:r>
            <a:r>
              <a:rPr lang="fr-CH" sz="1400" kern="0" dirty="0">
                <a:solidFill>
                  <a:srgbClr val="00727E"/>
                </a:solidFill>
                <a:latin typeface="+mj-lt"/>
                <a:cs typeface="Arial" panose="020B0604020202020204" pitchFamily="34" charset="0"/>
                <a:sym typeface="Calibri"/>
              </a:rPr>
              <a:t>, </a:t>
            </a:r>
            <a:r>
              <a:rPr lang="fr-CH" sz="1400" kern="0" dirty="0" err="1">
                <a:solidFill>
                  <a:srgbClr val="00727E"/>
                </a:solidFill>
                <a:latin typeface="+mj-lt"/>
                <a:cs typeface="Arial" panose="020B0604020202020204" pitchFamily="34" charset="0"/>
                <a:sym typeface="Calibri"/>
              </a:rPr>
              <a:t>affecting</a:t>
            </a:r>
            <a:r>
              <a:rPr lang="fr-CH" sz="1400" kern="0" dirty="0">
                <a:solidFill>
                  <a:srgbClr val="00727E"/>
                </a:solidFill>
                <a:latin typeface="+mj-lt"/>
                <a:cs typeface="Arial" panose="020B0604020202020204" pitchFamily="34" charset="0"/>
                <a:sym typeface="Calibri"/>
              </a:rPr>
              <a:t> more </a:t>
            </a:r>
            <a:r>
              <a:rPr lang="fr-CH" sz="1400" kern="0" dirty="0" err="1">
                <a:solidFill>
                  <a:srgbClr val="00727E"/>
                </a:solidFill>
                <a:latin typeface="+mj-lt"/>
                <a:cs typeface="Arial" panose="020B0604020202020204" pitchFamily="34" charset="0"/>
                <a:sym typeface="Calibri"/>
              </a:rPr>
              <a:t>than</a:t>
            </a:r>
            <a:r>
              <a:rPr lang="fr-CH" sz="1400" kern="0" dirty="0">
                <a:solidFill>
                  <a:srgbClr val="00727E"/>
                </a:solidFill>
                <a:latin typeface="+mj-lt"/>
                <a:cs typeface="Arial" panose="020B0604020202020204" pitchFamily="34" charset="0"/>
                <a:sym typeface="Calibri"/>
              </a:rPr>
              <a:t> 100 million </a:t>
            </a:r>
            <a:r>
              <a:rPr lang="fr-CH" sz="1400" kern="0" dirty="0" err="1">
                <a:solidFill>
                  <a:srgbClr val="00727E"/>
                </a:solidFill>
                <a:latin typeface="+mj-lt"/>
                <a:cs typeface="Arial" panose="020B0604020202020204" pitchFamily="34" charset="0"/>
                <a:sym typeface="Calibri"/>
              </a:rPr>
              <a:t>Europeans</a:t>
            </a:r>
            <a:r>
              <a:rPr lang="fr-CH" sz="1400" kern="0" dirty="0">
                <a:solidFill>
                  <a:srgbClr val="00727E"/>
                </a:solidFill>
                <a:latin typeface="+mj-lt"/>
                <a:cs typeface="Arial" panose="020B0604020202020204" pitchFamily="34" charset="0"/>
                <a:sym typeface="Calibri"/>
              </a:rPr>
              <a:t>…</a:t>
            </a:r>
          </a:p>
        </p:txBody>
      </p:sp>
      <p:sp>
        <p:nvSpPr>
          <p:cNvPr id="12" name="TextBox 11"/>
          <p:cNvSpPr txBox="1"/>
          <p:nvPr/>
        </p:nvSpPr>
        <p:spPr>
          <a:xfrm>
            <a:off x="1364525" y="1209264"/>
            <a:ext cx="2387156" cy="7155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400" kern="0" dirty="0">
                <a:solidFill>
                  <a:srgbClr val="00727E"/>
                </a:solidFill>
                <a:latin typeface="+mj-lt"/>
                <a:cs typeface="Arial" panose="020B0604020202020204" pitchFamily="34" charset="0"/>
                <a:sym typeface="Calibri"/>
              </a:rPr>
              <a:t>Pollen monitoring networks </a:t>
            </a:r>
            <a:r>
              <a:rPr lang="fr-CH" sz="1400" kern="0" dirty="0" err="1">
                <a:solidFill>
                  <a:srgbClr val="00727E"/>
                </a:solidFill>
                <a:latin typeface="+mj-lt"/>
                <a:cs typeface="Arial" panose="020B0604020202020204" pitchFamily="34" charset="0"/>
                <a:sym typeface="Calibri"/>
              </a:rPr>
              <a:t>were</a:t>
            </a:r>
            <a:r>
              <a:rPr lang="fr-CH" sz="1400" kern="0" dirty="0">
                <a:solidFill>
                  <a:srgbClr val="00727E"/>
                </a:solidFill>
                <a:latin typeface="+mj-lt"/>
                <a:cs typeface="Arial" panose="020B0604020202020204" pitchFamily="34" charset="0"/>
                <a:sym typeface="Calibri"/>
              </a:rPr>
              <a:t> first </a:t>
            </a:r>
            <a:r>
              <a:rPr lang="fr-CH" sz="1400" kern="0" dirty="0" err="1">
                <a:solidFill>
                  <a:srgbClr val="00727E"/>
                </a:solidFill>
                <a:latin typeface="+mj-lt"/>
                <a:cs typeface="Arial" panose="020B0604020202020204" pitchFamily="34" charset="0"/>
                <a:sym typeface="Calibri"/>
              </a:rPr>
              <a:t>started</a:t>
            </a:r>
            <a:r>
              <a:rPr lang="fr-CH" sz="1400" kern="0" dirty="0">
                <a:solidFill>
                  <a:srgbClr val="00727E"/>
                </a:solidFill>
                <a:latin typeface="+mj-lt"/>
                <a:cs typeface="Arial" panose="020B0604020202020204" pitchFamily="34" charset="0"/>
                <a:sym typeface="Calibri"/>
              </a:rPr>
              <a:t> by </a:t>
            </a:r>
            <a:r>
              <a:rPr lang="fr-CH" sz="1400" b="1" kern="0" dirty="0" err="1">
                <a:solidFill>
                  <a:srgbClr val="00727E"/>
                </a:solidFill>
                <a:latin typeface="+mj-lt"/>
                <a:cs typeface="Arial" panose="020B0604020202020204" pitchFamily="34" charset="0"/>
                <a:sym typeface="Calibri"/>
              </a:rPr>
              <a:t>medical</a:t>
            </a:r>
            <a:r>
              <a:rPr lang="fr-CH" sz="1400" b="1" kern="0" dirty="0">
                <a:solidFill>
                  <a:srgbClr val="00727E"/>
                </a:solidFill>
                <a:latin typeface="+mj-lt"/>
                <a:cs typeface="Arial" panose="020B0604020202020204" pitchFamily="34" charset="0"/>
                <a:sym typeface="Calibri"/>
              </a:rPr>
              <a:t> </a:t>
            </a:r>
            <a:r>
              <a:rPr lang="fr-CH" sz="1400" b="1" kern="0" dirty="0" err="1">
                <a:solidFill>
                  <a:srgbClr val="00727E"/>
                </a:solidFill>
                <a:latin typeface="+mj-lt"/>
                <a:cs typeface="Arial" panose="020B0604020202020204" pitchFamily="34" charset="0"/>
                <a:sym typeface="Calibri"/>
              </a:rPr>
              <a:t>doctors</a:t>
            </a:r>
            <a:r>
              <a:rPr lang="fr-CH" sz="1400" kern="0" dirty="0">
                <a:solidFill>
                  <a:srgbClr val="00727E"/>
                </a:solidFill>
                <a:latin typeface="+mj-lt"/>
                <a:cs typeface="Arial" panose="020B0604020202020204" pitchFamily="34" charset="0"/>
                <a:sym typeface="Calibri"/>
              </a:rPr>
              <a:t> as…</a:t>
            </a:r>
          </a:p>
        </p:txBody>
      </p:sp>
      <p:sp>
        <p:nvSpPr>
          <p:cNvPr id="13" name="TextBox 12"/>
          <p:cNvSpPr txBox="1"/>
          <p:nvPr/>
        </p:nvSpPr>
        <p:spPr>
          <a:xfrm>
            <a:off x="440903" y="3619496"/>
            <a:ext cx="2524382" cy="9310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400" kern="0" dirty="0">
                <a:solidFill>
                  <a:srgbClr val="00727E"/>
                </a:solidFill>
                <a:latin typeface="+mj-lt"/>
                <a:cs typeface="Arial" panose="020B0604020202020204" pitchFamily="34" charset="0"/>
                <a:sym typeface="Calibri"/>
              </a:rPr>
              <a:t>…</a:t>
            </a:r>
            <a:r>
              <a:rPr lang="fr-CH" sz="1400" kern="0" dirty="0" err="1">
                <a:solidFill>
                  <a:srgbClr val="00727E"/>
                </a:solidFill>
                <a:latin typeface="+mj-lt"/>
                <a:cs typeface="Arial" panose="020B0604020202020204" pitchFamily="34" charset="0"/>
                <a:sym typeface="Calibri"/>
              </a:rPr>
              <a:t>costing</a:t>
            </a:r>
            <a:r>
              <a:rPr lang="fr-CH" sz="1400" kern="0" dirty="0">
                <a:solidFill>
                  <a:srgbClr val="00727E"/>
                </a:solidFill>
                <a:latin typeface="+mj-lt"/>
                <a:cs typeface="Arial" panose="020B0604020202020204" pitchFamily="34" charset="0"/>
                <a:sym typeface="Calibri"/>
              </a:rPr>
              <a:t> an </a:t>
            </a:r>
            <a:r>
              <a:rPr lang="fr-CH" sz="1400" kern="0" dirty="0" err="1">
                <a:solidFill>
                  <a:srgbClr val="00727E"/>
                </a:solidFill>
                <a:latin typeface="+mj-lt"/>
                <a:cs typeface="Arial" panose="020B0604020202020204" pitchFamily="34" charset="0"/>
                <a:sym typeface="Calibri"/>
              </a:rPr>
              <a:t>estimated</a:t>
            </a:r>
            <a:r>
              <a:rPr lang="fr-CH" sz="1400" kern="0" dirty="0">
                <a:solidFill>
                  <a:srgbClr val="00727E"/>
                </a:solidFill>
                <a:latin typeface="+mj-lt"/>
                <a:cs typeface="Arial" panose="020B0604020202020204" pitchFamily="34" charset="0"/>
                <a:sym typeface="Calibri"/>
              </a:rPr>
              <a:t> </a:t>
            </a:r>
            <a:r>
              <a:rPr lang="fr-CH" sz="1400" b="1" kern="0" dirty="0">
                <a:solidFill>
                  <a:srgbClr val="00727E"/>
                </a:solidFill>
                <a:latin typeface="+mj-lt"/>
                <a:cs typeface="Arial" panose="020B0604020202020204" pitchFamily="34" charset="0"/>
                <a:sym typeface="Calibri"/>
              </a:rPr>
              <a:t>€50-150 Billion/</a:t>
            </a:r>
            <a:r>
              <a:rPr lang="fr-CH" sz="1400" b="1" kern="0" dirty="0" err="1">
                <a:solidFill>
                  <a:srgbClr val="00727E"/>
                </a:solidFill>
                <a:latin typeface="+mj-lt"/>
                <a:cs typeface="Arial" panose="020B0604020202020204" pitchFamily="34" charset="0"/>
                <a:sym typeface="Calibri"/>
              </a:rPr>
              <a:t>year</a:t>
            </a:r>
            <a:r>
              <a:rPr lang="fr-CH" sz="1400" kern="0" dirty="0">
                <a:solidFill>
                  <a:srgbClr val="00727E"/>
                </a:solidFill>
                <a:latin typeface="+mj-lt"/>
                <a:cs typeface="Arial" panose="020B0604020202020204" pitchFamily="34" charset="0"/>
                <a:sym typeface="Calibri"/>
              </a:rPr>
              <a:t> in Europe </a:t>
            </a:r>
            <a:r>
              <a:rPr lang="fr-CH" sz="1400" kern="0" dirty="0" err="1">
                <a:solidFill>
                  <a:srgbClr val="00727E"/>
                </a:solidFill>
                <a:latin typeface="+mj-lt"/>
                <a:cs typeface="Arial" panose="020B0604020202020204" pitchFamily="34" charset="0"/>
                <a:sym typeface="Calibri"/>
              </a:rPr>
              <a:t>alone</a:t>
            </a:r>
            <a:r>
              <a:rPr lang="fr-CH" sz="1400" kern="0" dirty="0">
                <a:solidFill>
                  <a:srgbClr val="00727E"/>
                </a:solidFill>
                <a:latin typeface="+mj-lt"/>
                <a:cs typeface="Arial" panose="020B0604020202020204" pitchFamily="34" charset="0"/>
                <a:sym typeface="Calibri"/>
              </a:rPr>
              <a:t> for direct and indirect </a:t>
            </a:r>
            <a:r>
              <a:rPr lang="fr-CH" sz="1400" kern="0" dirty="0" err="1">
                <a:solidFill>
                  <a:srgbClr val="00727E"/>
                </a:solidFill>
                <a:latin typeface="+mj-lt"/>
                <a:cs typeface="Arial" panose="020B0604020202020204" pitchFamily="34" charset="0"/>
                <a:sym typeface="Calibri"/>
              </a:rPr>
              <a:t>health</a:t>
            </a:r>
            <a:r>
              <a:rPr lang="fr-CH" sz="1400" kern="0" dirty="0">
                <a:solidFill>
                  <a:srgbClr val="00727E"/>
                </a:solidFill>
                <a:latin typeface="+mj-lt"/>
                <a:cs typeface="Arial" panose="020B0604020202020204" pitchFamily="34" charset="0"/>
                <a:sym typeface="Calibri"/>
              </a:rPr>
              <a:t> </a:t>
            </a:r>
            <a:r>
              <a:rPr lang="fr-CH" sz="1400" kern="0" dirty="0" err="1">
                <a:solidFill>
                  <a:srgbClr val="00727E"/>
                </a:solidFill>
                <a:latin typeface="+mj-lt"/>
                <a:cs typeface="Arial" panose="020B0604020202020204" pitchFamily="34" charset="0"/>
                <a:sym typeface="Calibri"/>
              </a:rPr>
              <a:t>costs</a:t>
            </a:r>
            <a:r>
              <a:rPr lang="fr-CH" sz="1400" kern="0" dirty="0">
                <a:solidFill>
                  <a:srgbClr val="00727E"/>
                </a:solidFill>
                <a:latin typeface="+mj-lt"/>
                <a:cs typeface="Arial" panose="020B0604020202020204" pitchFamily="34" charset="0"/>
                <a:sym typeface="Calibri"/>
              </a:rPr>
              <a:t>.</a:t>
            </a:r>
          </a:p>
        </p:txBody>
      </p:sp>
      <p:sp>
        <p:nvSpPr>
          <p:cNvPr id="10" name="Title 1"/>
          <p:cNvSpPr txBox="1">
            <a:spLocks/>
          </p:cNvSpPr>
          <p:nvPr/>
        </p:nvSpPr>
        <p:spPr>
          <a:xfrm>
            <a:off x="5247564" y="638624"/>
            <a:ext cx="3630086" cy="525208"/>
          </a:xfrm>
          <a:prstGeom prst="rect">
            <a:avLst/>
          </a:prstGeom>
          <a:ln w="12700">
            <a:miter lim="400000"/>
          </a:ln>
          <a:extLst>
            <a:ext uri="{C572A759-6A51-4108-AA02-DFA0A04FC94B}">
              <ma14:wrappingTextBoxFlag xmlns:ma14="http://schemas.microsoft.com/office/mac/drawingml/2011/main" xmlns="" val="1"/>
            </a:ext>
          </a:extLst>
        </p:spPr>
        <p:txBody>
          <a:bodyPr lIns="34289" rIns="34289" anchor="ctr">
            <a:noAutofit/>
          </a:bodyPr>
          <a:lstStyle>
            <a:lvl1pPr marL="0" marR="0" indent="0" algn="l" defTabSz="914400" rtl="0" eaLnBrk="1" latinLnBrk="0" hangingPunct="1">
              <a:lnSpc>
                <a:spcPct val="90000"/>
              </a:lnSpc>
              <a:spcBef>
                <a:spcPts val="0"/>
              </a:spcBef>
              <a:spcAft>
                <a:spcPts val="0"/>
              </a:spcAft>
              <a:buClrTx/>
              <a:buSzTx/>
              <a:buFontTx/>
              <a:buNone/>
              <a:tabLst/>
              <a:defRPr kumimoji="0" lang="en-US" sz="3200" b="1" i="0" u="none" strike="noStrike" cap="none" spc="0" normalizeH="0" baseline="0" smtClean="0">
                <a:ln>
                  <a:noFill/>
                </a:ln>
                <a:solidFill>
                  <a:srgbClr val="C07D24"/>
                </a:solidFill>
                <a:effectLst/>
                <a:uFillTx/>
                <a:latin typeface="Calibri Light" panose="020F0302020204030204" pitchFamily="34" charset="0"/>
                <a:ea typeface="+mj-ea"/>
                <a:cs typeface="Calibri Light" panose="020F0302020204030204" pitchFamily="34" charset="0"/>
                <a:sym typeface="Helvetica"/>
              </a:defRPr>
            </a:lvl1pPr>
            <a:lvl2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a:lstStyle>
          <a:p>
            <a:pPr defTabSz="685800" fontAlgn="auto"/>
            <a:r>
              <a:rPr lang="fr-CH" sz="2400" b="0" kern="0" dirty="0">
                <a:latin typeface="+mj-lt"/>
              </a:rPr>
              <a:t>…and a </a:t>
            </a:r>
            <a:r>
              <a:rPr lang="fr-CH" sz="2400" b="0" kern="0" dirty="0" err="1">
                <a:latin typeface="+mj-lt"/>
              </a:rPr>
              <a:t>paradigm</a:t>
            </a:r>
            <a:r>
              <a:rPr lang="fr-CH" sz="2400" b="0" kern="0" dirty="0">
                <a:latin typeface="+mj-lt"/>
              </a:rPr>
              <a:t> change</a:t>
            </a:r>
            <a:endParaRPr lang="en-GB" sz="2400" b="0" kern="0" dirty="0">
              <a:latin typeface="+mj-lt"/>
            </a:endParaRPr>
          </a:p>
        </p:txBody>
      </p:sp>
      <p:sp>
        <p:nvSpPr>
          <p:cNvPr id="11" name="TextBox 10"/>
          <p:cNvSpPr txBox="1"/>
          <p:nvPr/>
        </p:nvSpPr>
        <p:spPr>
          <a:xfrm>
            <a:off x="5943601" y="1127350"/>
            <a:ext cx="2934050" cy="6232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800" b="1" kern="0" dirty="0">
                <a:solidFill>
                  <a:srgbClr val="00727E"/>
                </a:solidFill>
                <a:latin typeface="+mj-lt"/>
                <a:cs typeface="Arial" panose="020B0604020202020204" pitchFamily="34" charset="0"/>
                <a:sym typeface="Calibri"/>
              </a:rPr>
              <a:t>High temporal-</a:t>
            </a:r>
            <a:r>
              <a:rPr lang="fr-CH" sz="1800" b="1" kern="0" dirty="0" err="1">
                <a:solidFill>
                  <a:srgbClr val="00727E"/>
                </a:solidFill>
                <a:latin typeface="+mj-lt"/>
                <a:cs typeface="Arial" panose="020B0604020202020204" pitchFamily="34" charset="0"/>
                <a:sym typeface="Calibri"/>
              </a:rPr>
              <a:t>resolution</a:t>
            </a:r>
            <a:r>
              <a:rPr lang="fr-CH" sz="1800" b="1" kern="0" dirty="0">
                <a:solidFill>
                  <a:srgbClr val="00727E"/>
                </a:solidFill>
                <a:latin typeface="+mj-lt"/>
                <a:cs typeface="Arial" panose="020B0604020202020204" pitchFamily="34" charset="0"/>
                <a:sym typeface="Calibri"/>
              </a:rPr>
              <a:t> real-time </a:t>
            </a:r>
            <a:r>
              <a:rPr lang="fr-CH" sz="1800" b="1" kern="0" dirty="0" err="1">
                <a:solidFill>
                  <a:srgbClr val="00727E"/>
                </a:solidFill>
                <a:latin typeface="+mj-lt"/>
                <a:cs typeface="Arial" panose="020B0604020202020204" pitchFamily="34" charset="0"/>
                <a:sym typeface="Calibri"/>
              </a:rPr>
              <a:t>measurements</a:t>
            </a:r>
            <a:endParaRPr lang="fr-CH" sz="1800" b="1" kern="0" dirty="0">
              <a:solidFill>
                <a:srgbClr val="00727E"/>
              </a:solidFill>
              <a:latin typeface="+mj-lt"/>
              <a:cs typeface="Arial" panose="020B0604020202020204" pitchFamily="34" charset="0"/>
              <a:sym typeface="Calibri"/>
            </a:endParaRPr>
          </a:p>
        </p:txBody>
      </p:sp>
    </p:spTree>
    <p:extLst>
      <p:ext uri="{BB962C8B-B14F-4D97-AF65-F5344CB8AC3E}">
        <p14:creationId xmlns:p14="http://schemas.microsoft.com/office/powerpoint/2010/main" val="17441531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24" y="50316"/>
            <a:ext cx="8748972" cy="627534"/>
          </a:xfrm>
        </p:spPr>
        <p:txBody>
          <a:bodyPr>
            <a:normAutofit/>
          </a:bodyPr>
          <a:lstStyle/>
          <a:p>
            <a:r>
              <a:rPr lang="en-GB" sz="2400" b="0" dirty="0"/>
              <a:t>End-to-End Information System</a:t>
            </a:r>
            <a:endParaRPr lang="en-US" sz="2400" b="0" dirty="0"/>
          </a:p>
        </p:txBody>
      </p:sp>
      <p:grpSp>
        <p:nvGrpSpPr>
          <p:cNvPr id="5" name="Group 4"/>
          <p:cNvGrpSpPr/>
          <p:nvPr/>
        </p:nvGrpSpPr>
        <p:grpSpPr>
          <a:xfrm>
            <a:off x="195921" y="1431150"/>
            <a:ext cx="1080000" cy="1260000"/>
            <a:chOff x="954535" y="756902"/>
            <a:chExt cx="1541227" cy="1895454"/>
          </a:xfrm>
        </p:grpSpPr>
        <p:sp>
          <p:nvSpPr>
            <p:cNvPr id="6" name="Rectangle 5"/>
            <p:cNvSpPr/>
            <p:nvPr/>
          </p:nvSpPr>
          <p:spPr>
            <a:xfrm>
              <a:off x="954535" y="756902"/>
              <a:ext cx="1541227" cy="189545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378">
                <a:defRPr/>
              </a:pPr>
              <a:r>
                <a:rPr lang="en-US" sz="1200" b="1" dirty="0">
                  <a:solidFill>
                    <a:srgbClr val="000000">
                      <a:lumMod val="75000"/>
                    </a:srgbClr>
                  </a:solidFill>
                  <a:latin typeface="Arial"/>
                  <a:cs typeface="Calibri"/>
                  <a:sym typeface="Calibri"/>
                </a:rPr>
                <a:t>Instruments</a:t>
              </a:r>
            </a:p>
            <a:p>
              <a:pPr algn="ctr" defTabSz="914378">
                <a:defRPr/>
              </a:pPr>
              <a:r>
                <a:rPr lang="en-US" sz="1200" b="1" kern="0" dirty="0">
                  <a:solidFill>
                    <a:srgbClr val="000000">
                      <a:lumMod val="75000"/>
                    </a:srgbClr>
                  </a:solidFill>
                  <a:latin typeface="Arial"/>
                  <a:cs typeface="Calibri"/>
                  <a:sym typeface="Calibri"/>
                </a:rPr>
                <a:t>and sites</a:t>
              </a:r>
              <a:endParaRPr lang="en-US" sz="1200" b="1" dirty="0">
                <a:solidFill>
                  <a:srgbClr val="000000">
                    <a:lumMod val="75000"/>
                  </a:srgbClr>
                </a:solidFill>
                <a:latin typeface="Arial"/>
                <a:cs typeface="Calibri"/>
                <a:sym typeface="Calibri"/>
              </a:endParaRPr>
            </a:p>
          </p:txBody>
        </p:sp>
        <p:pic>
          <p:nvPicPr>
            <p:cNvPr id="8" name="Picture 7" descr="C:\Users\tuf\Desktop\instruments.png"/>
            <p:cNvPicPr>
              <a:picLocks noChangeAspect="1" noChangeArrowheads="1"/>
            </p:cNvPicPr>
            <p:nvPr/>
          </p:nvPicPr>
          <p:blipFill rotWithShape="1">
            <a:blip r:embed="rId2" cstate="screen">
              <a:extLst>
                <a:ext uri="{28A0092B-C50C-407E-A947-70E740481C1C}">
                  <a14:useLocalDpi xmlns:a14="http://schemas.microsoft.com/office/drawing/2010/main"/>
                </a:ext>
              </a:extLst>
            </a:blip>
            <a:stretch/>
          </p:blipFill>
          <p:spPr bwMode="auto">
            <a:xfrm>
              <a:off x="1226068" y="849606"/>
              <a:ext cx="976110" cy="10289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1730035" y="1431150"/>
            <a:ext cx="1080000" cy="1260000"/>
            <a:chOff x="3024064" y="843725"/>
            <a:chExt cx="1800200" cy="1853624"/>
          </a:xfrm>
        </p:grpSpPr>
        <p:sp>
          <p:nvSpPr>
            <p:cNvPr id="10" name="Rectangle 9"/>
            <p:cNvSpPr/>
            <p:nvPr/>
          </p:nvSpPr>
          <p:spPr>
            <a:xfrm>
              <a:off x="3024064" y="843725"/>
              <a:ext cx="1800200" cy="185362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378">
                <a:defRPr/>
              </a:pPr>
              <a:r>
                <a:rPr lang="en-US" sz="1125" b="1" dirty="0">
                  <a:solidFill>
                    <a:srgbClr val="000000">
                      <a:lumMod val="75000"/>
                    </a:srgbClr>
                  </a:solidFill>
                  <a:latin typeface="Arial"/>
                  <a:cs typeface="Calibri"/>
                  <a:sym typeface="Calibri"/>
                </a:rPr>
                <a:t>Data</a:t>
              </a:r>
            </a:p>
          </p:txBody>
        </p:sp>
        <p:pic>
          <p:nvPicPr>
            <p:cNvPr id="11" name="Picture 14" descr="C:\Users\tuf\Desktop\data.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04084" y="1110951"/>
              <a:ext cx="1440160" cy="8187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p:cNvGrpSpPr/>
          <p:nvPr/>
        </p:nvGrpSpPr>
        <p:grpSpPr>
          <a:xfrm>
            <a:off x="3264148" y="1431150"/>
            <a:ext cx="1080000" cy="1260000"/>
            <a:chOff x="848544" y="4653136"/>
            <a:chExt cx="1800200" cy="1656184"/>
          </a:xfrm>
        </p:grpSpPr>
        <p:sp>
          <p:nvSpPr>
            <p:cNvPr id="13" name="Rectangle 12"/>
            <p:cNvSpPr/>
            <p:nvPr/>
          </p:nvSpPr>
          <p:spPr>
            <a:xfrm>
              <a:off x="848544" y="4653136"/>
              <a:ext cx="1800200" cy="165618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378">
                <a:defRPr/>
              </a:pPr>
              <a:r>
                <a:rPr lang="en-US" sz="1200" b="1" dirty="0">
                  <a:solidFill>
                    <a:srgbClr val="000000">
                      <a:lumMod val="75000"/>
                    </a:srgbClr>
                  </a:solidFill>
                  <a:latin typeface="Arial"/>
                  <a:cs typeface="Calibri"/>
                  <a:sym typeface="Calibri"/>
                </a:rPr>
                <a:t>QA/QC</a:t>
              </a:r>
            </a:p>
          </p:txBody>
        </p:sp>
        <p:pic>
          <p:nvPicPr>
            <p:cNvPr id="14" name="Picture 6" descr="C:\Users\tuf\Desktop\pollen.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157199" y="4734137"/>
              <a:ext cx="502481" cy="502748"/>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7" descr="C:\Users\tuf\Desktop\pollen.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630881" y="4920901"/>
              <a:ext cx="838907" cy="700852"/>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8" descr="C:\Users\tuf\Desktop\pollen.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20201974">
              <a:off x="1022172" y="5352461"/>
              <a:ext cx="657108" cy="440889"/>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6" name="Group 25"/>
          <p:cNvGrpSpPr/>
          <p:nvPr/>
        </p:nvGrpSpPr>
        <p:grpSpPr>
          <a:xfrm>
            <a:off x="6345076" y="1431150"/>
            <a:ext cx="1080000" cy="1260000"/>
            <a:chOff x="5241032" y="3552727"/>
            <a:chExt cx="1800200" cy="1887673"/>
          </a:xfrm>
        </p:grpSpPr>
        <p:sp>
          <p:nvSpPr>
            <p:cNvPr id="27" name="Rectangle 26"/>
            <p:cNvSpPr/>
            <p:nvPr/>
          </p:nvSpPr>
          <p:spPr>
            <a:xfrm>
              <a:off x="5241032" y="3552727"/>
              <a:ext cx="1800200" cy="188767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378">
                <a:defRPr/>
              </a:pPr>
              <a:r>
                <a:rPr lang="en-US" sz="1200" b="1" dirty="0">
                  <a:solidFill>
                    <a:srgbClr val="000000">
                      <a:lumMod val="75000"/>
                    </a:srgbClr>
                  </a:solidFill>
                  <a:latin typeface="Arial"/>
                  <a:cs typeface="Calibri"/>
                  <a:sym typeface="Calibri"/>
                </a:rPr>
                <a:t>Products</a:t>
              </a:r>
            </a:p>
          </p:txBody>
        </p:sp>
        <p:pic>
          <p:nvPicPr>
            <p:cNvPr id="28" name="Picture 8" descr="C:\Users\tuf\Desktop\products.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657919" y="3603945"/>
              <a:ext cx="892837" cy="16165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p:cNvGrpSpPr/>
          <p:nvPr/>
        </p:nvGrpSpPr>
        <p:grpSpPr>
          <a:xfrm>
            <a:off x="4798261" y="1431150"/>
            <a:ext cx="1080000" cy="1260000"/>
            <a:chOff x="4133544" y="1449546"/>
            <a:chExt cx="1080000" cy="1260000"/>
          </a:xfrm>
        </p:grpSpPr>
        <p:sp>
          <p:nvSpPr>
            <p:cNvPr id="33" name="Rectangle 32"/>
            <p:cNvSpPr/>
            <p:nvPr/>
          </p:nvSpPr>
          <p:spPr>
            <a:xfrm>
              <a:off x="4133544" y="1449546"/>
              <a:ext cx="1080000" cy="1260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378">
                <a:defRPr/>
              </a:pPr>
              <a:r>
                <a:rPr lang="en-US" sz="1200" b="1" dirty="0">
                  <a:solidFill>
                    <a:srgbClr val="000000">
                      <a:lumMod val="75000"/>
                    </a:srgbClr>
                  </a:solidFill>
                  <a:latin typeface="Arial"/>
                  <a:cs typeface="Calibri"/>
                  <a:sym typeface="Calibri"/>
                </a:rPr>
                <a:t>Forecasts</a:t>
              </a:r>
            </a:p>
          </p:txBody>
        </p:sp>
        <p:pic>
          <p:nvPicPr>
            <p:cNvPr id="34" name="Picture 3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373075" y="1603268"/>
              <a:ext cx="600938" cy="628048"/>
            </a:xfrm>
            <a:prstGeom prst="rect">
              <a:avLst/>
            </a:prstGeom>
          </p:spPr>
        </p:pic>
      </p:grpSp>
      <p:grpSp>
        <p:nvGrpSpPr>
          <p:cNvPr id="46" name="Group 45"/>
          <p:cNvGrpSpPr/>
          <p:nvPr/>
        </p:nvGrpSpPr>
        <p:grpSpPr>
          <a:xfrm>
            <a:off x="7896316" y="1442791"/>
            <a:ext cx="989814" cy="1231586"/>
            <a:chOff x="7415359" y="4396742"/>
            <a:chExt cx="1656184" cy="1768562"/>
          </a:xfrm>
        </p:grpSpPr>
        <p:sp>
          <p:nvSpPr>
            <p:cNvPr id="47" name="Rectangle 46"/>
            <p:cNvSpPr/>
            <p:nvPr/>
          </p:nvSpPr>
          <p:spPr>
            <a:xfrm>
              <a:off x="7415359" y="4396742"/>
              <a:ext cx="1656184" cy="176856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685800" eaLnBrk="1" fontAlgn="auto">
                <a:spcBef>
                  <a:spcPts val="0"/>
                </a:spcBef>
                <a:spcAft>
                  <a:spcPts val="0"/>
                </a:spcAft>
              </a:pPr>
              <a:r>
                <a:rPr lang="en-US" sz="1200" b="1" kern="0" dirty="0">
                  <a:solidFill>
                    <a:srgbClr val="000000"/>
                  </a:solidFill>
                  <a:latin typeface="Arial" panose="020B0604020202020204" pitchFamily="34" charset="0"/>
                  <a:cs typeface="Arial" panose="020B0604020202020204" pitchFamily="34" charset="0"/>
                  <a:sym typeface="Calibri"/>
                </a:rPr>
                <a:t>Impacts</a:t>
              </a:r>
            </a:p>
          </p:txBody>
        </p:sp>
        <p:grpSp>
          <p:nvGrpSpPr>
            <p:cNvPr id="48" name="Group 47"/>
            <p:cNvGrpSpPr/>
            <p:nvPr/>
          </p:nvGrpSpPr>
          <p:grpSpPr>
            <a:xfrm>
              <a:off x="7769788" y="4653136"/>
              <a:ext cx="1022176" cy="1022176"/>
              <a:chOff x="7829716" y="4963374"/>
              <a:chExt cx="1022176" cy="1022176"/>
            </a:xfrm>
          </p:grpSpPr>
          <p:grpSp>
            <p:nvGrpSpPr>
              <p:cNvPr id="49" name="Group 48"/>
              <p:cNvGrpSpPr/>
              <p:nvPr/>
            </p:nvGrpSpPr>
            <p:grpSpPr>
              <a:xfrm>
                <a:off x="7829716" y="4963374"/>
                <a:ext cx="1022176" cy="1022176"/>
                <a:chOff x="7829716" y="4963374"/>
                <a:chExt cx="1022176" cy="1022176"/>
              </a:xfrm>
            </p:grpSpPr>
            <p:pic>
              <p:nvPicPr>
                <p:cNvPr id="51" name="Picture 2" descr="C:\Users\tuf\Desktop\impact2.jp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21102171">
                  <a:off x="7829716" y="4963374"/>
                  <a:ext cx="1022176" cy="1022176"/>
                </a:xfrm>
                <a:prstGeom prst="rect">
                  <a:avLst/>
                </a:prstGeom>
                <a:noFill/>
                <a:extLst>
                  <a:ext uri="{909E8E84-426E-40DD-AFC4-6F175D3DCCD1}">
                    <a14:hiddenFill xmlns:a14="http://schemas.microsoft.com/office/drawing/2010/main">
                      <a:solidFill>
                        <a:srgbClr val="FFFFFF"/>
                      </a:solidFill>
                    </a14:hiddenFill>
                  </a:ext>
                </a:extLst>
              </p:spPr>
            </p:pic>
            <p:sp>
              <p:nvSpPr>
                <p:cNvPr id="52" name="Rectangle 51"/>
                <p:cNvSpPr/>
                <p:nvPr/>
              </p:nvSpPr>
              <p:spPr>
                <a:xfrm rot="21043817">
                  <a:off x="8261072" y="5762343"/>
                  <a:ext cx="159534" cy="175232"/>
                </a:xfrm>
                <a:prstGeom prst="rect">
                  <a:avLst/>
                </a:prstGeom>
                <a:solidFill>
                  <a:srgbClr val="EA250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US" sz="1350" b="1" kern="0">
                    <a:solidFill>
                      <a:srgbClr val="FFFFFF"/>
                    </a:solidFill>
                    <a:latin typeface="Calibri"/>
                    <a:cs typeface="Calibri"/>
                    <a:sym typeface="Calibri"/>
                  </a:endParaRPr>
                </a:p>
              </p:txBody>
            </p:sp>
            <p:sp>
              <p:nvSpPr>
                <p:cNvPr id="53" name="Rectangle 52"/>
                <p:cNvSpPr/>
                <p:nvPr/>
              </p:nvSpPr>
              <p:spPr>
                <a:xfrm rot="21043817">
                  <a:off x="8223280" y="5079641"/>
                  <a:ext cx="119793" cy="613137"/>
                </a:xfrm>
                <a:prstGeom prst="rect">
                  <a:avLst/>
                </a:prstGeom>
                <a:solidFill>
                  <a:srgbClr val="EA250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US" sz="1350" b="1" kern="0">
                    <a:solidFill>
                      <a:srgbClr val="FFFFFF"/>
                    </a:solidFill>
                    <a:latin typeface="Calibri"/>
                    <a:cs typeface="Calibri"/>
                    <a:sym typeface="Calibri"/>
                  </a:endParaRPr>
                </a:p>
              </p:txBody>
            </p:sp>
            <p:sp>
              <p:nvSpPr>
                <p:cNvPr id="54" name="Rectangle 53"/>
                <p:cNvSpPr/>
                <p:nvPr/>
              </p:nvSpPr>
              <p:spPr>
                <a:xfrm rot="20727618">
                  <a:off x="8235160" y="5070891"/>
                  <a:ext cx="68744" cy="613137"/>
                </a:xfrm>
                <a:prstGeom prst="rect">
                  <a:avLst/>
                </a:prstGeom>
                <a:solidFill>
                  <a:srgbClr val="EA250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US" sz="1350" b="1" kern="0">
                    <a:solidFill>
                      <a:srgbClr val="FFFFFF"/>
                    </a:solidFill>
                    <a:latin typeface="Calibri"/>
                    <a:cs typeface="Calibri"/>
                    <a:sym typeface="Calibri"/>
                  </a:endParaRPr>
                </a:p>
              </p:txBody>
            </p:sp>
          </p:grpSp>
          <p:sp>
            <p:nvSpPr>
              <p:cNvPr id="50" name="Rectangle 49"/>
              <p:cNvSpPr/>
              <p:nvPr/>
            </p:nvSpPr>
            <p:spPr>
              <a:xfrm rot="21406933">
                <a:off x="8243483" y="5070341"/>
                <a:ext cx="119793" cy="613137"/>
              </a:xfrm>
              <a:prstGeom prst="rect">
                <a:avLst/>
              </a:prstGeom>
              <a:solidFill>
                <a:srgbClr val="EA250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US" sz="1350" b="1" kern="0">
                  <a:solidFill>
                    <a:srgbClr val="FFFFFF"/>
                  </a:solidFill>
                  <a:latin typeface="Calibri"/>
                  <a:cs typeface="Calibri"/>
                  <a:sym typeface="Calibri"/>
                </a:endParaRPr>
              </a:p>
            </p:txBody>
          </p:sp>
        </p:grpSp>
      </p:grpSp>
      <p:sp>
        <p:nvSpPr>
          <p:cNvPr id="61" name="Right Arrow 60"/>
          <p:cNvSpPr/>
          <p:nvPr/>
        </p:nvSpPr>
        <p:spPr>
          <a:xfrm>
            <a:off x="2812090" y="1956151"/>
            <a:ext cx="431270" cy="272996"/>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sp>
        <p:nvSpPr>
          <p:cNvPr id="62" name="Right Arrow 61"/>
          <p:cNvSpPr/>
          <p:nvPr/>
        </p:nvSpPr>
        <p:spPr>
          <a:xfrm>
            <a:off x="1278412" y="1956232"/>
            <a:ext cx="431270" cy="272996"/>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sp>
        <p:nvSpPr>
          <p:cNvPr id="63" name="Right Arrow 62"/>
          <p:cNvSpPr/>
          <p:nvPr/>
        </p:nvSpPr>
        <p:spPr>
          <a:xfrm>
            <a:off x="4348852" y="1956151"/>
            <a:ext cx="431270" cy="272996"/>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sp>
        <p:nvSpPr>
          <p:cNvPr id="64" name="Right Arrow 63"/>
          <p:cNvSpPr/>
          <p:nvPr/>
        </p:nvSpPr>
        <p:spPr>
          <a:xfrm>
            <a:off x="5891186" y="1966845"/>
            <a:ext cx="431270" cy="272996"/>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sp>
        <p:nvSpPr>
          <p:cNvPr id="65" name="Right Arrow 64"/>
          <p:cNvSpPr/>
          <p:nvPr/>
        </p:nvSpPr>
        <p:spPr>
          <a:xfrm>
            <a:off x="7435096" y="1956151"/>
            <a:ext cx="431270" cy="272996"/>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grpSp>
        <p:nvGrpSpPr>
          <p:cNvPr id="104" name="Group 103"/>
          <p:cNvGrpSpPr/>
          <p:nvPr/>
        </p:nvGrpSpPr>
        <p:grpSpPr>
          <a:xfrm>
            <a:off x="3271565" y="3795402"/>
            <a:ext cx="2890398" cy="1260624"/>
            <a:chOff x="4362086" y="4653136"/>
            <a:chExt cx="3853864" cy="1680832"/>
          </a:xfrm>
        </p:grpSpPr>
        <p:grpSp>
          <p:nvGrpSpPr>
            <p:cNvPr id="55" name="Group 54"/>
            <p:cNvGrpSpPr/>
            <p:nvPr/>
          </p:nvGrpSpPr>
          <p:grpSpPr>
            <a:xfrm>
              <a:off x="6398228" y="4653136"/>
              <a:ext cx="1817722" cy="1680789"/>
              <a:chOff x="7169038" y="692696"/>
              <a:chExt cx="1895009" cy="1791072"/>
            </a:xfrm>
          </p:grpSpPr>
          <p:sp>
            <p:nvSpPr>
              <p:cNvPr id="56" name="Rectangle 55"/>
              <p:cNvSpPr/>
              <p:nvPr/>
            </p:nvSpPr>
            <p:spPr>
              <a:xfrm>
                <a:off x="7169038" y="692696"/>
                <a:ext cx="1895009" cy="179107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685800" eaLnBrk="1" fontAlgn="auto">
                  <a:spcBef>
                    <a:spcPts val="0"/>
                  </a:spcBef>
                  <a:spcAft>
                    <a:spcPts val="0"/>
                  </a:spcAft>
                </a:pPr>
                <a:r>
                  <a:rPr lang="en-US" sz="1200" b="1" kern="0" dirty="0">
                    <a:solidFill>
                      <a:srgbClr val="000000"/>
                    </a:solidFill>
                    <a:latin typeface="Arial" panose="020B0604020202020204" pitchFamily="34" charset="0"/>
                    <a:cs typeface="Arial" panose="020B0604020202020204" pitchFamily="34" charset="0"/>
                    <a:sym typeface="Calibri"/>
                  </a:rPr>
                  <a:t>Communication +</a:t>
                </a:r>
                <a:r>
                  <a:rPr lang="en-US" sz="1350" b="1" kern="0" dirty="0">
                    <a:solidFill>
                      <a:srgbClr val="A7A7A7">
                        <a:lumMod val="75000"/>
                      </a:srgbClr>
                    </a:solidFill>
                    <a:latin typeface="Calibri"/>
                    <a:cs typeface="Calibri"/>
                    <a:sym typeface="Calibri"/>
                  </a:rPr>
                  <a:t> </a:t>
                </a:r>
                <a:r>
                  <a:rPr lang="en-US" sz="1200" b="1" kern="0" dirty="0">
                    <a:solidFill>
                      <a:srgbClr val="000000"/>
                    </a:solidFill>
                    <a:latin typeface="Arial" panose="020B0604020202020204" pitchFamily="34" charset="0"/>
                    <a:cs typeface="Arial" panose="020B0604020202020204" pitchFamily="34" charset="0"/>
                    <a:sym typeface="Calibri"/>
                  </a:rPr>
                  <a:t>Collaboration</a:t>
                </a:r>
              </a:p>
            </p:txBody>
          </p:sp>
          <p:pic>
            <p:nvPicPr>
              <p:cNvPr id="57" name="Picture 9" descr="C:\Users\tuf\Desktop\comms2.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229950" y="845095"/>
                <a:ext cx="1685013" cy="9829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8" name="Group 57"/>
            <p:cNvGrpSpPr/>
            <p:nvPr/>
          </p:nvGrpSpPr>
          <p:grpSpPr>
            <a:xfrm>
              <a:off x="4362086" y="4653136"/>
              <a:ext cx="1430110" cy="1680832"/>
              <a:chOff x="6024920" y="4964023"/>
              <a:chExt cx="1800199" cy="1788629"/>
            </a:xfrm>
          </p:grpSpPr>
          <p:sp>
            <p:nvSpPr>
              <p:cNvPr id="59" name="Rectangle 58"/>
              <p:cNvSpPr/>
              <p:nvPr/>
            </p:nvSpPr>
            <p:spPr>
              <a:xfrm>
                <a:off x="6024920" y="4964023"/>
                <a:ext cx="1800199" cy="178862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685800" eaLnBrk="1" fontAlgn="auto">
                  <a:spcBef>
                    <a:spcPts val="0"/>
                  </a:spcBef>
                  <a:spcAft>
                    <a:spcPts val="0"/>
                  </a:spcAft>
                </a:pPr>
                <a:r>
                  <a:rPr lang="en-US" sz="1200" b="1" kern="0" dirty="0">
                    <a:solidFill>
                      <a:srgbClr val="000000"/>
                    </a:solidFill>
                    <a:latin typeface="Arial" panose="020B0604020202020204" pitchFamily="34" charset="0"/>
                    <a:cs typeface="Arial" panose="020B0604020202020204" pitchFamily="34" charset="0"/>
                    <a:sym typeface="Calibri"/>
                  </a:rPr>
                  <a:t>Stakeholder Interaction</a:t>
                </a:r>
              </a:p>
            </p:txBody>
          </p:sp>
          <p:pic>
            <p:nvPicPr>
              <p:cNvPr id="60" name="Picture 11" descr="C:\Users\tuf\Desktop\stakeholders3.jp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122769" y="5100232"/>
                <a:ext cx="1600587" cy="928598"/>
              </a:xfrm>
              <a:prstGeom prst="rect">
                <a:avLst/>
              </a:prstGeom>
              <a:noFill/>
              <a:extLst>
                <a:ext uri="{909E8E84-426E-40DD-AFC4-6F175D3DCCD1}">
                  <a14:hiddenFill xmlns:a14="http://schemas.microsoft.com/office/drawing/2010/main">
                    <a:solidFill>
                      <a:srgbClr val="FFFFFF"/>
                    </a:solidFill>
                  </a14:hiddenFill>
                </a:ext>
              </a:extLst>
            </p:spPr>
          </p:pic>
        </p:grpSp>
        <p:sp>
          <p:nvSpPr>
            <p:cNvPr id="66" name="Right Arrow 65"/>
            <p:cNvSpPr/>
            <p:nvPr/>
          </p:nvSpPr>
          <p:spPr>
            <a:xfrm>
              <a:off x="5805720" y="5612067"/>
              <a:ext cx="575027" cy="363995"/>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sp>
          <p:nvSpPr>
            <p:cNvPr id="67" name="Right Arrow 66"/>
            <p:cNvSpPr/>
            <p:nvPr/>
          </p:nvSpPr>
          <p:spPr>
            <a:xfrm rot="10800000">
              <a:off x="5807969" y="5137266"/>
              <a:ext cx="575027" cy="363995"/>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grpSp>
      <p:cxnSp>
        <p:nvCxnSpPr>
          <p:cNvPr id="90" name="Straight Connector 89"/>
          <p:cNvCxnSpPr>
            <a:stCxn id="6" idx="2"/>
          </p:cNvCxnSpPr>
          <p:nvPr/>
        </p:nvCxnSpPr>
        <p:spPr>
          <a:xfrm>
            <a:off x="735921" y="2691150"/>
            <a:ext cx="1653" cy="348168"/>
          </a:xfrm>
          <a:prstGeom prst="line">
            <a:avLst/>
          </a:prstGeom>
          <a:noFill/>
          <a:ln w="76200" cap="flat">
            <a:solidFill>
              <a:srgbClr val="00727E"/>
            </a:solidFill>
            <a:prstDash val="solid"/>
            <a:miter lim="800000"/>
          </a:ln>
          <a:effectLst/>
          <a:sp3d/>
        </p:spPr>
        <p:style>
          <a:lnRef idx="0">
            <a:scrgbClr r="0" g="0" b="0"/>
          </a:lnRef>
          <a:fillRef idx="0">
            <a:scrgbClr r="0" g="0" b="0"/>
          </a:fillRef>
          <a:effectRef idx="0">
            <a:scrgbClr r="0" g="0" b="0"/>
          </a:effectRef>
          <a:fontRef idx="none"/>
        </p:style>
      </p:cxnSp>
      <p:cxnSp>
        <p:nvCxnSpPr>
          <p:cNvPr id="91" name="Straight Connector 90"/>
          <p:cNvCxnSpPr/>
          <p:nvPr/>
        </p:nvCxnSpPr>
        <p:spPr>
          <a:xfrm>
            <a:off x="8436616" y="2674376"/>
            <a:ext cx="1653" cy="348168"/>
          </a:xfrm>
          <a:prstGeom prst="line">
            <a:avLst/>
          </a:prstGeom>
          <a:noFill/>
          <a:ln w="76200" cap="flat">
            <a:solidFill>
              <a:srgbClr val="00727E"/>
            </a:solidFill>
            <a:prstDash val="solid"/>
            <a:miter lim="800000"/>
          </a:ln>
          <a:effectLst/>
          <a:sp3d/>
        </p:spPr>
        <p:style>
          <a:lnRef idx="0">
            <a:scrgbClr r="0" g="0" b="0"/>
          </a:lnRef>
          <a:fillRef idx="0">
            <a:scrgbClr r="0" g="0" b="0"/>
          </a:fillRef>
          <a:effectRef idx="0">
            <a:scrgbClr r="0" g="0" b="0"/>
          </a:effectRef>
          <a:fontRef idx="none"/>
        </p:style>
      </p:cxnSp>
      <p:cxnSp>
        <p:nvCxnSpPr>
          <p:cNvPr id="92" name="Straight Connector 91"/>
          <p:cNvCxnSpPr/>
          <p:nvPr/>
        </p:nvCxnSpPr>
        <p:spPr>
          <a:xfrm flipV="1">
            <a:off x="728196" y="3001176"/>
            <a:ext cx="7716280" cy="9537"/>
          </a:xfrm>
          <a:prstGeom prst="line">
            <a:avLst/>
          </a:prstGeom>
          <a:noFill/>
          <a:ln w="76200" cap="flat">
            <a:solidFill>
              <a:srgbClr val="00727E"/>
            </a:solidFill>
            <a:prstDash val="solid"/>
            <a:miter lim="800000"/>
          </a:ln>
          <a:effectLst/>
          <a:sp3d/>
        </p:spPr>
        <p:style>
          <a:lnRef idx="0">
            <a:scrgbClr r="0" g="0" b="0"/>
          </a:lnRef>
          <a:fillRef idx="0">
            <a:scrgbClr r="0" g="0" b="0"/>
          </a:fillRef>
          <a:effectRef idx="0">
            <a:scrgbClr r="0" g="0" b="0"/>
          </a:effectRef>
          <a:fontRef idx="none"/>
        </p:style>
      </p:cxnSp>
      <p:sp>
        <p:nvSpPr>
          <p:cNvPr id="95" name="Right Arrow 94"/>
          <p:cNvSpPr/>
          <p:nvPr/>
        </p:nvSpPr>
        <p:spPr>
          <a:xfrm rot="5400000">
            <a:off x="4220989" y="3222443"/>
            <a:ext cx="656899" cy="272996"/>
          </a:xfrm>
          <a:prstGeom prst="rightArrow">
            <a:avLst/>
          </a:prstGeom>
          <a:solidFill>
            <a:srgbClr val="00727E"/>
          </a:solidFill>
          <a:ln>
            <a:solidFill>
              <a:srgbClr val="007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a:spcBef>
                <a:spcPts val="0"/>
              </a:spcBef>
              <a:spcAft>
                <a:spcPts val="0"/>
              </a:spcAft>
            </a:pPr>
            <a:endParaRPr lang="en-GB" sz="1350" kern="0">
              <a:solidFill>
                <a:srgbClr val="FFFFFF"/>
              </a:solidFill>
              <a:latin typeface="Calibri"/>
              <a:cs typeface="Calibri"/>
              <a:sym typeface="Calibri"/>
            </a:endParaRPr>
          </a:p>
        </p:txBody>
      </p:sp>
      <p:sp>
        <p:nvSpPr>
          <p:cNvPr id="68" name="Text Placeholder 2"/>
          <p:cNvSpPr>
            <a:spLocks noGrp="1"/>
          </p:cNvSpPr>
          <p:nvPr>
            <p:ph type="body" sz="quarter" idx="10"/>
          </p:nvPr>
        </p:nvSpPr>
        <p:spPr>
          <a:xfrm>
            <a:off x="248392" y="735546"/>
            <a:ext cx="8637738" cy="1209512"/>
          </a:xfrm>
        </p:spPr>
        <p:txBody>
          <a:bodyPr>
            <a:normAutofit/>
          </a:bodyPr>
          <a:lstStyle/>
          <a:p>
            <a:pPr algn="ctr"/>
            <a:r>
              <a:rPr lang="fr-CH" sz="1500" b="0" dirty="0">
                <a:latin typeface="+mj-lt"/>
              </a:rPr>
              <a:t>The </a:t>
            </a:r>
            <a:r>
              <a:rPr lang="fr-CH" sz="1500" dirty="0">
                <a:latin typeface="+mj-lt"/>
              </a:rPr>
              <a:t>AutoPollen </a:t>
            </a:r>
            <a:r>
              <a:rPr lang="fr-CH" sz="1400" dirty="0">
                <a:latin typeface="+mj-lt"/>
              </a:rPr>
              <a:t>Programme</a:t>
            </a:r>
            <a:r>
              <a:rPr lang="fr-CH" sz="1500" dirty="0">
                <a:latin typeface="+mj-lt"/>
              </a:rPr>
              <a:t> </a:t>
            </a:r>
            <a:r>
              <a:rPr lang="fr-CH" sz="1500" b="0" dirty="0" err="1">
                <a:latin typeface="+mj-lt"/>
              </a:rPr>
              <a:t>covers</a:t>
            </a:r>
            <a:r>
              <a:rPr lang="fr-CH" sz="1500" b="0" dirty="0">
                <a:latin typeface="+mj-lt"/>
              </a:rPr>
              <a:t> all aspects of the </a:t>
            </a:r>
            <a:r>
              <a:rPr lang="fr-CH" sz="1500" dirty="0">
                <a:latin typeface="+mj-lt"/>
              </a:rPr>
              <a:t>information </a:t>
            </a:r>
            <a:r>
              <a:rPr lang="fr-CH" sz="1500" dirty="0" err="1">
                <a:latin typeface="+mj-lt"/>
              </a:rPr>
              <a:t>chain</a:t>
            </a:r>
            <a:r>
              <a:rPr lang="fr-CH" sz="1500" b="0" dirty="0">
                <a:latin typeface="+mj-lt"/>
              </a:rPr>
              <a:t>: </a:t>
            </a:r>
            <a:r>
              <a:rPr lang="fr-CH" sz="1500" b="0" dirty="0" err="1">
                <a:latin typeface="+mj-lt"/>
              </a:rPr>
              <a:t>from</a:t>
            </a:r>
            <a:r>
              <a:rPr lang="fr-CH" sz="1500" b="0" dirty="0">
                <a:latin typeface="+mj-lt"/>
              </a:rPr>
              <a:t> the initial </a:t>
            </a:r>
            <a:r>
              <a:rPr lang="fr-CH" sz="1500" b="0" dirty="0" err="1">
                <a:latin typeface="+mj-lt"/>
              </a:rPr>
              <a:t>measurements</a:t>
            </a:r>
            <a:r>
              <a:rPr lang="fr-CH" sz="1500" b="0" dirty="0">
                <a:latin typeface="+mj-lt"/>
              </a:rPr>
              <a:t> </a:t>
            </a:r>
            <a:r>
              <a:rPr lang="fr-CH" sz="1500" b="0" dirty="0" err="1">
                <a:latin typeface="+mj-lt"/>
              </a:rPr>
              <a:t>through</a:t>
            </a:r>
            <a:r>
              <a:rPr lang="fr-CH" sz="1500" b="0" dirty="0">
                <a:latin typeface="+mj-lt"/>
              </a:rPr>
              <a:t> to the </a:t>
            </a:r>
            <a:r>
              <a:rPr lang="fr-CH" sz="1500" dirty="0">
                <a:latin typeface="+mj-lt"/>
              </a:rPr>
              <a:t>communication</a:t>
            </a:r>
            <a:r>
              <a:rPr lang="fr-CH" sz="1500" b="0" dirty="0">
                <a:latin typeface="+mj-lt"/>
              </a:rPr>
              <a:t> of </a:t>
            </a:r>
            <a:r>
              <a:rPr lang="fr-CH" sz="1500" b="0" dirty="0" err="1">
                <a:latin typeface="+mj-lt"/>
              </a:rPr>
              <a:t>targeted</a:t>
            </a:r>
            <a:r>
              <a:rPr lang="fr-CH" sz="1500" b="0" dirty="0">
                <a:latin typeface="+mj-lt"/>
              </a:rPr>
              <a:t> information to </a:t>
            </a:r>
            <a:r>
              <a:rPr lang="fr-CH" sz="1500" dirty="0">
                <a:latin typeface="+mj-lt"/>
              </a:rPr>
              <a:t>end-</a:t>
            </a:r>
            <a:r>
              <a:rPr lang="fr-CH" sz="1500" dirty="0" err="1">
                <a:latin typeface="+mj-lt"/>
              </a:rPr>
              <a:t>users</a:t>
            </a:r>
            <a:endParaRPr lang="fr-CH" sz="1500" dirty="0">
              <a:latin typeface="+mj-lt"/>
            </a:endParaRPr>
          </a:p>
        </p:txBody>
      </p:sp>
      <p:sp>
        <p:nvSpPr>
          <p:cNvPr id="69" name="TextBox 68"/>
          <p:cNvSpPr txBox="1"/>
          <p:nvPr/>
        </p:nvSpPr>
        <p:spPr>
          <a:xfrm>
            <a:off x="35496" y="4894008"/>
            <a:ext cx="7560840" cy="230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050" kern="0" dirty="0">
                <a:solidFill>
                  <a:srgbClr val="00727E"/>
                </a:solidFill>
                <a:latin typeface="Calibri"/>
                <a:cs typeface="Calibri"/>
                <a:sym typeface="Calibri"/>
              </a:rPr>
              <a:t>More on </a:t>
            </a:r>
            <a:r>
              <a:rPr lang="fr-CH" sz="1050" kern="0" dirty="0" err="1">
                <a:solidFill>
                  <a:srgbClr val="00727E"/>
                </a:solidFill>
                <a:latin typeface="Calibri"/>
                <a:cs typeface="Calibri"/>
                <a:sym typeface="Calibri"/>
              </a:rPr>
              <a:t>this</a:t>
            </a:r>
            <a:r>
              <a:rPr lang="fr-CH" sz="1050" kern="0" dirty="0">
                <a:solidFill>
                  <a:srgbClr val="00727E"/>
                </a:solidFill>
                <a:latin typeface="Calibri"/>
                <a:cs typeface="Calibri"/>
                <a:sym typeface="Calibri"/>
              </a:rPr>
              <a:t> topic: programme </a:t>
            </a:r>
            <a:r>
              <a:rPr lang="fr-CH" sz="1050" kern="0" dirty="0" err="1">
                <a:solidFill>
                  <a:srgbClr val="00727E"/>
                </a:solidFill>
                <a:latin typeface="Calibri"/>
                <a:cs typeface="Calibri"/>
                <a:sym typeface="Calibri"/>
              </a:rPr>
              <a:t>decision</a:t>
            </a:r>
            <a:endParaRPr lang="en-GB" sz="1050" kern="0" dirty="0">
              <a:solidFill>
                <a:srgbClr val="00727E"/>
              </a:solidFill>
              <a:latin typeface="Calibri"/>
              <a:cs typeface="Calibri"/>
              <a:sym typeface="Calibri"/>
            </a:endParaRPr>
          </a:p>
        </p:txBody>
      </p:sp>
    </p:spTree>
    <p:extLst>
      <p:ext uri="{BB962C8B-B14F-4D97-AF65-F5344CB8AC3E}">
        <p14:creationId xmlns:p14="http://schemas.microsoft.com/office/powerpoint/2010/main" val="258544030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b="0" dirty="0"/>
              <a:t>Beyond </a:t>
            </a:r>
            <a:r>
              <a:rPr lang="fr-CH" b="0" dirty="0" err="1"/>
              <a:t>just</a:t>
            </a:r>
            <a:r>
              <a:rPr lang="fr-CH" b="0" dirty="0"/>
              <a:t> allergies</a:t>
            </a:r>
            <a:endParaRPr lang="en-GB" b="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93658" y="1569591"/>
            <a:ext cx="6353006" cy="1919699"/>
          </a:xfrm>
          <a:prstGeom prst="rect">
            <a:avLst/>
          </a:prstGeom>
        </p:spPr>
      </p:pic>
      <p:sp>
        <p:nvSpPr>
          <p:cNvPr id="7" name="TextBox 6"/>
          <p:cNvSpPr txBox="1"/>
          <p:nvPr/>
        </p:nvSpPr>
        <p:spPr>
          <a:xfrm>
            <a:off x="602559" y="1002529"/>
            <a:ext cx="7965885" cy="2846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400" b="1" kern="0" dirty="0">
                <a:solidFill>
                  <a:srgbClr val="00727E"/>
                </a:solidFill>
                <a:latin typeface="+mj-lt"/>
                <a:cs typeface="Calibri" panose="020F0502020204030204" pitchFamily="34" charset="0"/>
                <a:sym typeface="Calibri"/>
              </a:rPr>
              <a:t>Real-time pollen and </a:t>
            </a:r>
            <a:r>
              <a:rPr lang="fr-CH" sz="1400" b="1" kern="0" dirty="0" err="1">
                <a:solidFill>
                  <a:srgbClr val="00727E"/>
                </a:solidFill>
                <a:latin typeface="+mj-lt"/>
                <a:cs typeface="Calibri" panose="020F0502020204030204" pitchFamily="34" charset="0"/>
                <a:sym typeface="Calibri"/>
              </a:rPr>
              <a:t>fungal</a:t>
            </a:r>
            <a:r>
              <a:rPr lang="fr-CH" sz="1400" b="1" kern="0" dirty="0">
                <a:solidFill>
                  <a:srgbClr val="00727E"/>
                </a:solidFill>
                <a:latin typeface="+mj-lt"/>
                <a:cs typeface="Calibri" panose="020F0502020204030204" pitchFamily="34" charset="0"/>
                <a:sym typeface="Calibri"/>
              </a:rPr>
              <a:t> spore data </a:t>
            </a:r>
            <a:r>
              <a:rPr lang="fr-CH" sz="1400" kern="0" dirty="0" err="1">
                <a:solidFill>
                  <a:srgbClr val="00727E"/>
                </a:solidFill>
                <a:latin typeface="+mj-lt"/>
                <a:cs typeface="Calibri" panose="020F0502020204030204" pitchFamily="34" charset="0"/>
                <a:sym typeface="Calibri"/>
              </a:rPr>
              <a:t>can</a:t>
            </a:r>
            <a:r>
              <a:rPr lang="fr-CH" sz="1400" kern="0" dirty="0">
                <a:solidFill>
                  <a:srgbClr val="00727E"/>
                </a:solidFill>
                <a:latin typeface="+mj-lt"/>
                <a:cs typeface="Calibri" panose="020F0502020204030204" pitchFamily="34" charset="0"/>
                <a:sym typeface="Calibri"/>
              </a:rPr>
              <a:t> </a:t>
            </a:r>
            <a:r>
              <a:rPr lang="fr-CH" sz="1400" kern="0" dirty="0" err="1">
                <a:solidFill>
                  <a:srgbClr val="00727E"/>
                </a:solidFill>
                <a:latin typeface="+mj-lt"/>
                <a:cs typeface="Calibri" panose="020F0502020204030204" pitchFamily="34" charset="0"/>
                <a:sym typeface="Calibri"/>
              </a:rPr>
              <a:t>be</a:t>
            </a:r>
            <a:r>
              <a:rPr lang="fr-CH" sz="1400" kern="0" dirty="0">
                <a:solidFill>
                  <a:srgbClr val="00727E"/>
                </a:solidFill>
                <a:latin typeface="+mj-lt"/>
                <a:cs typeface="Calibri" panose="020F0502020204030204" pitchFamily="34" charset="0"/>
                <a:sym typeface="Calibri"/>
              </a:rPr>
              <a:t> </a:t>
            </a:r>
            <a:r>
              <a:rPr lang="fr-CH" sz="1400" kern="0" dirty="0" err="1">
                <a:solidFill>
                  <a:srgbClr val="00727E"/>
                </a:solidFill>
                <a:latin typeface="+mj-lt"/>
                <a:cs typeface="Calibri" panose="020F0502020204030204" pitchFamily="34" charset="0"/>
                <a:sym typeface="Calibri"/>
              </a:rPr>
              <a:t>used</a:t>
            </a:r>
            <a:r>
              <a:rPr lang="fr-CH" sz="1400" kern="0" dirty="0">
                <a:solidFill>
                  <a:srgbClr val="00727E"/>
                </a:solidFill>
                <a:latin typeface="+mj-lt"/>
                <a:cs typeface="Calibri" panose="020F0502020204030204" pitchFamily="34" charset="0"/>
                <a:sym typeface="Calibri"/>
              </a:rPr>
              <a:t> for a </a:t>
            </a:r>
            <a:r>
              <a:rPr lang="fr-CH" sz="1400" kern="0" dirty="0" err="1">
                <a:solidFill>
                  <a:srgbClr val="00727E"/>
                </a:solidFill>
                <a:latin typeface="+mj-lt"/>
                <a:cs typeface="Calibri" panose="020F0502020204030204" pitchFamily="34" charset="0"/>
                <a:sym typeface="Calibri"/>
              </a:rPr>
              <a:t>wide</a:t>
            </a:r>
            <a:r>
              <a:rPr lang="fr-CH" sz="1400" kern="0" dirty="0">
                <a:solidFill>
                  <a:srgbClr val="00727E"/>
                </a:solidFill>
                <a:latin typeface="+mj-lt"/>
                <a:cs typeface="Calibri" panose="020F0502020204030204" pitchFamily="34" charset="0"/>
                <a:sym typeface="Calibri"/>
              </a:rPr>
              <a:t> range of applications, for </a:t>
            </a:r>
            <a:r>
              <a:rPr lang="fr-CH" sz="1400" kern="0" dirty="0" err="1">
                <a:solidFill>
                  <a:srgbClr val="00727E"/>
                </a:solidFill>
                <a:latin typeface="+mj-lt"/>
                <a:cs typeface="Calibri" panose="020F0502020204030204" pitchFamily="34" charset="0"/>
                <a:sym typeface="Calibri"/>
              </a:rPr>
              <a:t>example</a:t>
            </a:r>
            <a:r>
              <a:rPr lang="fr-CH" sz="1400" kern="0" dirty="0">
                <a:solidFill>
                  <a:srgbClr val="00727E"/>
                </a:solidFill>
                <a:latin typeface="+mj-lt"/>
                <a:cs typeface="Calibri" panose="020F0502020204030204" pitchFamily="34" charset="0"/>
                <a:sym typeface="Calibri"/>
              </a:rPr>
              <a:t>:</a:t>
            </a:r>
            <a:endParaRPr lang="en-GB" sz="1400" kern="0" dirty="0">
              <a:solidFill>
                <a:srgbClr val="00727E"/>
              </a:solidFill>
              <a:latin typeface="+mj-lt"/>
              <a:cs typeface="Calibri" panose="020F0502020204030204" pitchFamily="34" charset="0"/>
              <a:sym typeface="Calibri"/>
            </a:endParaRPr>
          </a:p>
        </p:txBody>
      </p:sp>
      <p:sp>
        <p:nvSpPr>
          <p:cNvPr id="8" name="TextBox 7"/>
          <p:cNvSpPr txBox="1"/>
          <p:nvPr/>
        </p:nvSpPr>
        <p:spPr>
          <a:xfrm>
            <a:off x="2573778" y="3813888"/>
            <a:ext cx="3726414" cy="1146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400" b="1" kern="0" dirty="0" err="1">
                <a:solidFill>
                  <a:srgbClr val="00727E"/>
                </a:solidFill>
                <a:latin typeface="+mj-lt"/>
                <a:cs typeface="Calibri" panose="020F0502020204030204" pitchFamily="34" charset="0"/>
                <a:sym typeface="Calibri"/>
              </a:rPr>
              <a:t>Leading</a:t>
            </a:r>
            <a:r>
              <a:rPr lang="fr-CH" sz="1400" b="1" kern="0" dirty="0">
                <a:solidFill>
                  <a:srgbClr val="00727E"/>
                </a:solidFill>
                <a:latin typeface="+mj-lt"/>
                <a:cs typeface="Calibri" panose="020F0502020204030204" pitchFamily="34" charset="0"/>
                <a:sym typeface="Calibri"/>
              </a:rPr>
              <a:t> to</a:t>
            </a:r>
            <a:r>
              <a:rPr lang="fr-CH" sz="1400" kern="0" dirty="0">
                <a:solidFill>
                  <a:srgbClr val="00727E"/>
                </a:solidFill>
                <a:latin typeface="+mj-lt"/>
                <a:cs typeface="Calibri" panose="020F0502020204030204" pitchFamily="34" charset="0"/>
                <a:sym typeface="Calibri"/>
              </a:rPr>
              <a:t>:</a:t>
            </a:r>
          </a:p>
          <a:p>
            <a:pPr marL="527175" lvl="4" indent="-257175" defTabSz="685800" eaLnBrk="1" fontAlgn="auto">
              <a:spcBef>
                <a:spcPts val="0"/>
              </a:spcBef>
              <a:spcAft>
                <a:spcPts val="0"/>
              </a:spcAft>
              <a:buFont typeface="Calibri" panose="020F0502020204030204" pitchFamily="34" charset="0"/>
              <a:buChar char="•"/>
            </a:pPr>
            <a:r>
              <a:rPr lang="fr-CH" sz="1400" kern="0" dirty="0">
                <a:solidFill>
                  <a:srgbClr val="00727E"/>
                </a:solidFill>
                <a:latin typeface="+mj-lt"/>
                <a:cs typeface="Calibri" panose="020F0502020204030204" pitchFamily="34" charset="0"/>
                <a:sym typeface="Calibri"/>
              </a:rPr>
              <a:t>New </a:t>
            </a:r>
            <a:r>
              <a:rPr lang="fr-CH" sz="1400" b="1" kern="0" dirty="0" err="1">
                <a:solidFill>
                  <a:srgbClr val="00727E"/>
                </a:solidFill>
                <a:latin typeface="+mj-lt"/>
                <a:cs typeface="Calibri" panose="020F0502020204030204" pitchFamily="34" charset="0"/>
                <a:sym typeface="Calibri"/>
              </a:rPr>
              <a:t>partnerships</a:t>
            </a:r>
            <a:r>
              <a:rPr lang="fr-CH" sz="1400" kern="0" dirty="0">
                <a:solidFill>
                  <a:srgbClr val="00727E"/>
                </a:solidFill>
                <a:latin typeface="+mj-lt"/>
                <a:cs typeface="Calibri" panose="020F0502020204030204" pitchFamily="34" charset="0"/>
                <a:sym typeface="Calibri"/>
              </a:rPr>
              <a:t> and </a:t>
            </a:r>
            <a:r>
              <a:rPr lang="fr-CH" sz="1400" b="1" kern="0" dirty="0">
                <a:solidFill>
                  <a:srgbClr val="00727E"/>
                </a:solidFill>
                <a:latin typeface="+mj-lt"/>
                <a:cs typeface="Calibri" panose="020F0502020204030204" pitchFamily="34" charset="0"/>
                <a:sym typeface="Calibri"/>
              </a:rPr>
              <a:t>collaborations</a:t>
            </a:r>
          </a:p>
          <a:p>
            <a:pPr marL="527175" lvl="4" indent="-257175" defTabSz="685800" eaLnBrk="1" fontAlgn="auto">
              <a:spcBef>
                <a:spcPts val="0"/>
              </a:spcBef>
              <a:spcAft>
                <a:spcPts val="0"/>
              </a:spcAft>
              <a:buFont typeface="Calibri" panose="020F0502020204030204" pitchFamily="34" charset="0"/>
              <a:buChar char="•"/>
            </a:pPr>
            <a:r>
              <a:rPr lang="fr-CH" sz="1400" b="1" kern="0" dirty="0" err="1">
                <a:solidFill>
                  <a:srgbClr val="00727E"/>
                </a:solidFill>
                <a:latin typeface="+mj-lt"/>
                <a:cs typeface="Calibri" panose="020F0502020204030204" pitchFamily="34" charset="0"/>
                <a:sym typeface="Calibri"/>
              </a:rPr>
              <a:t>Innovative</a:t>
            </a:r>
            <a:r>
              <a:rPr lang="fr-CH" sz="1400" kern="0" dirty="0">
                <a:solidFill>
                  <a:srgbClr val="00727E"/>
                </a:solidFill>
                <a:latin typeface="+mj-lt"/>
                <a:cs typeface="Calibri" panose="020F0502020204030204" pitchFamily="34" charset="0"/>
                <a:sym typeface="Calibri"/>
              </a:rPr>
              <a:t> </a:t>
            </a:r>
            <a:r>
              <a:rPr lang="fr-CH" sz="1400" b="1" kern="0" dirty="0" err="1">
                <a:solidFill>
                  <a:srgbClr val="00727E"/>
                </a:solidFill>
                <a:latin typeface="+mj-lt"/>
                <a:cs typeface="Calibri" panose="020F0502020204030204" pitchFamily="34" charset="0"/>
                <a:sym typeface="Calibri"/>
              </a:rPr>
              <a:t>products</a:t>
            </a:r>
            <a:r>
              <a:rPr lang="fr-CH" sz="1400" kern="0" dirty="0">
                <a:solidFill>
                  <a:srgbClr val="00727E"/>
                </a:solidFill>
                <a:latin typeface="+mj-lt"/>
                <a:cs typeface="Calibri" panose="020F0502020204030204" pitchFamily="34" charset="0"/>
                <a:sym typeface="Calibri"/>
              </a:rPr>
              <a:t> and </a:t>
            </a:r>
            <a:r>
              <a:rPr lang="fr-CH" sz="1400" b="1" kern="0" dirty="0">
                <a:solidFill>
                  <a:srgbClr val="00727E"/>
                </a:solidFill>
                <a:latin typeface="+mj-lt"/>
                <a:cs typeface="Calibri" panose="020F0502020204030204" pitchFamily="34" charset="0"/>
                <a:sym typeface="Calibri"/>
              </a:rPr>
              <a:t>services</a:t>
            </a:r>
          </a:p>
          <a:p>
            <a:pPr marL="527175" lvl="4" indent="-257175" defTabSz="685800" eaLnBrk="1" fontAlgn="auto">
              <a:spcBef>
                <a:spcPts val="0"/>
              </a:spcBef>
              <a:spcAft>
                <a:spcPts val="0"/>
              </a:spcAft>
              <a:buFont typeface="Calibri" panose="020F0502020204030204" pitchFamily="34" charset="0"/>
              <a:buChar char="•"/>
            </a:pPr>
            <a:r>
              <a:rPr lang="fr-CH" sz="1400" b="1" kern="0" dirty="0">
                <a:solidFill>
                  <a:srgbClr val="00727E"/>
                </a:solidFill>
                <a:latin typeface="+mj-lt"/>
                <a:cs typeface="Calibri" panose="020F0502020204030204" pitchFamily="34" charset="0"/>
                <a:sym typeface="Calibri"/>
              </a:rPr>
              <a:t>Impact-</a:t>
            </a:r>
            <a:r>
              <a:rPr lang="fr-CH" sz="1400" b="1" kern="0" dirty="0" err="1">
                <a:solidFill>
                  <a:srgbClr val="00727E"/>
                </a:solidFill>
                <a:latin typeface="+mj-lt"/>
                <a:cs typeface="Calibri" panose="020F0502020204030204" pitchFamily="34" charset="0"/>
                <a:sym typeface="Calibri"/>
              </a:rPr>
              <a:t>based</a:t>
            </a:r>
            <a:r>
              <a:rPr lang="fr-CH" sz="1400" kern="0" dirty="0">
                <a:solidFill>
                  <a:srgbClr val="00727E"/>
                </a:solidFill>
                <a:latin typeface="+mj-lt"/>
                <a:cs typeface="Calibri" panose="020F0502020204030204" pitchFamily="34" charset="0"/>
                <a:sym typeface="Calibri"/>
              </a:rPr>
              <a:t> </a:t>
            </a:r>
            <a:r>
              <a:rPr lang="fr-CH" sz="1400" b="1" kern="0" dirty="0" err="1">
                <a:solidFill>
                  <a:srgbClr val="00727E"/>
                </a:solidFill>
                <a:latin typeface="+mj-lt"/>
                <a:cs typeface="Calibri" panose="020F0502020204030204" pitchFamily="34" charset="0"/>
                <a:sym typeface="Calibri"/>
              </a:rPr>
              <a:t>forecasts</a:t>
            </a:r>
            <a:r>
              <a:rPr lang="fr-CH" sz="1400" kern="0" dirty="0">
                <a:solidFill>
                  <a:srgbClr val="00727E"/>
                </a:solidFill>
                <a:latin typeface="+mj-lt"/>
                <a:cs typeface="Calibri" panose="020F0502020204030204" pitchFamily="34" charset="0"/>
                <a:sym typeface="Calibri"/>
              </a:rPr>
              <a:t> and </a:t>
            </a:r>
            <a:r>
              <a:rPr lang="fr-CH" sz="1400" b="1" kern="0" dirty="0">
                <a:solidFill>
                  <a:srgbClr val="00727E"/>
                </a:solidFill>
                <a:latin typeface="+mj-lt"/>
                <a:cs typeface="Calibri" panose="020F0502020204030204" pitchFamily="34" charset="0"/>
                <a:sym typeface="Calibri"/>
              </a:rPr>
              <a:t>warnings</a:t>
            </a:r>
            <a:endParaRPr lang="en-GB" sz="1400" b="1" kern="0" dirty="0">
              <a:solidFill>
                <a:srgbClr val="00727E"/>
              </a:solidFill>
              <a:latin typeface="+mj-lt"/>
              <a:cs typeface="Calibri" panose="020F0502020204030204" pitchFamily="34" charset="0"/>
              <a:sym typeface="Calibri"/>
            </a:endParaRPr>
          </a:p>
        </p:txBody>
      </p:sp>
      <p:sp>
        <p:nvSpPr>
          <p:cNvPr id="9" name="Right Arrow 8"/>
          <p:cNvSpPr/>
          <p:nvPr/>
        </p:nvSpPr>
        <p:spPr>
          <a:xfrm>
            <a:off x="1493658" y="4078827"/>
            <a:ext cx="864096" cy="550243"/>
          </a:xfrm>
          <a:prstGeom prst="rightArrow">
            <a:avLst/>
          </a:prstGeom>
          <a:solidFill>
            <a:srgbClr val="C07D24"/>
          </a:solidFill>
          <a:ln w="12700" cap="flat">
            <a:solidFill>
              <a:srgbClr val="C07D24"/>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
        <p:nvSpPr>
          <p:cNvPr id="3" name="TextBox 2"/>
          <p:cNvSpPr txBox="1"/>
          <p:nvPr/>
        </p:nvSpPr>
        <p:spPr>
          <a:xfrm>
            <a:off x="6010460" y="3452113"/>
            <a:ext cx="1836204" cy="230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050" i="1" kern="0" dirty="0">
                <a:solidFill>
                  <a:srgbClr val="A7A7A7"/>
                </a:solidFill>
                <a:latin typeface="Calibri"/>
                <a:cs typeface="Calibri"/>
                <a:sym typeface="Calibri"/>
              </a:rPr>
              <a:t>Tummon et al., 2021</a:t>
            </a:r>
            <a:endParaRPr lang="en-GB" sz="1050" i="1" kern="0" dirty="0">
              <a:solidFill>
                <a:srgbClr val="A7A7A7"/>
              </a:solidFill>
              <a:latin typeface="Calibri"/>
              <a:cs typeface="Calibri"/>
              <a:sym typeface="Calibri"/>
            </a:endParaRPr>
          </a:p>
        </p:txBody>
      </p:sp>
      <p:sp>
        <p:nvSpPr>
          <p:cNvPr id="10" name="TextBox 9"/>
          <p:cNvSpPr txBox="1"/>
          <p:nvPr/>
        </p:nvSpPr>
        <p:spPr>
          <a:xfrm>
            <a:off x="35496" y="4894008"/>
            <a:ext cx="7560840" cy="230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fr-CH" sz="1050" kern="0" dirty="0">
                <a:solidFill>
                  <a:srgbClr val="00727E"/>
                </a:solidFill>
                <a:latin typeface="Calibri"/>
                <a:cs typeface="Calibri"/>
                <a:sym typeface="Calibri"/>
              </a:rPr>
              <a:t>More on </a:t>
            </a:r>
            <a:r>
              <a:rPr lang="fr-CH" sz="1050" kern="0" dirty="0" err="1">
                <a:solidFill>
                  <a:srgbClr val="00727E"/>
                </a:solidFill>
                <a:latin typeface="Calibri"/>
                <a:cs typeface="Calibri"/>
                <a:sym typeface="Calibri"/>
              </a:rPr>
              <a:t>this</a:t>
            </a:r>
            <a:r>
              <a:rPr lang="fr-CH" sz="1050" kern="0" dirty="0">
                <a:solidFill>
                  <a:srgbClr val="00727E"/>
                </a:solidFill>
                <a:latin typeface="Calibri"/>
                <a:cs typeface="Calibri"/>
                <a:sym typeface="Calibri"/>
              </a:rPr>
              <a:t> topic: Tummon et al 2021</a:t>
            </a:r>
            <a:endParaRPr lang="en-GB" sz="1050" kern="0" dirty="0">
              <a:solidFill>
                <a:srgbClr val="00727E"/>
              </a:solidFill>
              <a:latin typeface="Calibri"/>
              <a:cs typeface="Calibri"/>
              <a:sym typeface="Calibri"/>
            </a:endParaRPr>
          </a:p>
        </p:txBody>
      </p:sp>
    </p:spTree>
    <p:extLst>
      <p:ext uri="{BB962C8B-B14F-4D97-AF65-F5344CB8AC3E}">
        <p14:creationId xmlns:p14="http://schemas.microsoft.com/office/powerpoint/2010/main" val="11962192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297562" y="2357411"/>
            <a:ext cx="5176523" cy="461702"/>
          </a:xfrm>
        </p:spPr>
        <p:txBody>
          <a:bodyPr>
            <a:normAutofit fontScale="90000"/>
          </a:bodyPr>
          <a:lstStyle/>
          <a:p>
            <a:pPr algn="ctr"/>
            <a:r>
              <a:rPr lang="fr-CH" b="0" dirty="0" err="1">
                <a:latin typeface="+mj-lt"/>
                <a:cs typeface="Calibri Light" panose="020F0302020204030204" pitchFamily="34" charset="0"/>
              </a:rPr>
              <a:t>AutoPollen</a:t>
            </a:r>
            <a:r>
              <a:rPr lang="fr-CH" b="0" dirty="0">
                <a:latin typeface="+mj-lt"/>
                <a:cs typeface="Calibri Light" panose="020F0302020204030204" pitchFamily="34" charset="0"/>
              </a:rPr>
              <a:t>: Key </a:t>
            </a:r>
            <a:r>
              <a:rPr lang="fr-CH" b="0" dirty="0" err="1">
                <a:latin typeface="+mj-lt"/>
                <a:cs typeface="Calibri Light" panose="020F0302020204030204" pitchFamily="34" charset="0"/>
              </a:rPr>
              <a:t>Results</a:t>
            </a:r>
            <a:r>
              <a:rPr lang="fr-CH" b="0" dirty="0">
                <a:latin typeface="+mj-lt"/>
                <a:cs typeface="Calibri Light" panose="020F0302020204030204" pitchFamily="34" charset="0"/>
              </a:rPr>
              <a:t> </a:t>
            </a:r>
            <a:endParaRPr lang="en-GB" b="0" dirty="0">
              <a:latin typeface="+mj-lt"/>
              <a:cs typeface="Calibri Light" panose="020F0302020204030204" pitchFamily="34" charset="0"/>
            </a:endParaRPr>
          </a:p>
        </p:txBody>
      </p:sp>
      <p:grpSp>
        <p:nvGrpSpPr>
          <p:cNvPr id="22" name="Group 21"/>
          <p:cNvGrpSpPr/>
          <p:nvPr/>
        </p:nvGrpSpPr>
        <p:grpSpPr>
          <a:xfrm>
            <a:off x="698395" y="2621030"/>
            <a:ext cx="4035623" cy="2376264"/>
            <a:chOff x="931194" y="3494707"/>
            <a:chExt cx="5380830" cy="3168352"/>
          </a:xfrm>
        </p:grpSpPr>
        <p:sp>
          <p:nvSpPr>
            <p:cNvPr id="12" name="Rounded Rectangle 11"/>
            <p:cNvSpPr/>
            <p:nvPr/>
          </p:nvSpPr>
          <p:spPr>
            <a:xfrm>
              <a:off x="931194" y="3494707"/>
              <a:ext cx="5380830" cy="3168352"/>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
          <p:nvSpPr>
            <p:cNvPr id="20" name="TextBox 19"/>
            <p:cNvSpPr txBox="1"/>
            <p:nvPr/>
          </p:nvSpPr>
          <p:spPr>
            <a:xfrm>
              <a:off x="1169821" y="3769834"/>
              <a:ext cx="490357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algn="ctr" defTabSz="685800" eaLnBrk="1" fontAlgn="auto">
                <a:spcBef>
                  <a:spcPts val="0"/>
                </a:spcBef>
                <a:spcAft>
                  <a:spcPts val="0"/>
                </a:spcAft>
              </a:pPr>
              <a:r>
                <a:rPr lang="fr-CH" sz="1800" kern="0" dirty="0">
                  <a:solidFill>
                    <a:srgbClr val="C07D24"/>
                  </a:solidFill>
                  <a:latin typeface="Calibri Light" panose="020F0302020204030204" pitchFamily="34" charset="0"/>
                  <a:cs typeface="Calibri Light" panose="020F0302020204030204" pitchFamily="34" charset="0"/>
                  <a:sym typeface="Calibri"/>
                </a:rPr>
                <a:t>Collaboration </a:t>
              </a:r>
              <a:r>
                <a:rPr lang="fr-CH" sz="1800" kern="0" dirty="0" err="1">
                  <a:solidFill>
                    <a:srgbClr val="C07D24"/>
                  </a:solidFill>
                  <a:latin typeface="Calibri Light" panose="020F0302020204030204" pitchFamily="34" charset="0"/>
                  <a:cs typeface="Calibri Light" panose="020F0302020204030204" pitchFamily="34" charset="0"/>
                  <a:sym typeface="Calibri"/>
                </a:rPr>
                <a:t>with</a:t>
              </a:r>
              <a:r>
                <a:rPr lang="fr-CH" sz="1800" kern="0" dirty="0">
                  <a:solidFill>
                    <a:srgbClr val="C07D24"/>
                  </a:solidFill>
                  <a:latin typeface="Calibri Light" panose="020F0302020204030204" pitchFamily="34" charset="0"/>
                  <a:cs typeface="Calibri Light" panose="020F0302020204030204" pitchFamily="34" charset="0"/>
                  <a:sym typeface="Calibri"/>
                </a:rPr>
                <a:t> CEN to </a:t>
              </a:r>
              <a:r>
                <a:rPr lang="fr-CH" sz="1800" kern="0" dirty="0" err="1">
                  <a:solidFill>
                    <a:srgbClr val="C07D24"/>
                  </a:solidFill>
                  <a:latin typeface="Calibri Light" panose="020F0302020204030204" pitchFamily="34" charset="0"/>
                  <a:cs typeface="Calibri Light" panose="020F0302020204030204" pitchFamily="34" charset="0"/>
                  <a:sym typeface="Calibri"/>
                </a:rPr>
                <a:t>develop</a:t>
              </a:r>
              <a:r>
                <a:rPr lang="fr-CH" sz="1800" kern="0" dirty="0">
                  <a:solidFill>
                    <a:srgbClr val="C07D24"/>
                  </a:solidFill>
                  <a:latin typeface="Calibri Light" panose="020F0302020204030204" pitchFamily="34" charset="0"/>
                  <a:cs typeface="Calibri Light" panose="020F0302020204030204" pitchFamily="34" charset="0"/>
                  <a:sym typeface="Calibri"/>
                </a:rPr>
                <a:t> a </a:t>
              </a:r>
              <a:r>
                <a:rPr lang="fr-CH" sz="1800" kern="0" dirty="0" err="1">
                  <a:solidFill>
                    <a:srgbClr val="C07D24"/>
                  </a:solidFill>
                  <a:latin typeface="Calibri Light" panose="020F0302020204030204" pitchFamily="34" charset="0"/>
                  <a:cs typeface="Calibri Light" panose="020F0302020204030204" pitchFamily="34" charset="0"/>
                  <a:sym typeface="Calibri"/>
                </a:rPr>
                <a:t>Technical</a:t>
              </a:r>
              <a:r>
                <a:rPr lang="fr-CH" sz="1800" kern="0" dirty="0">
                  <a:solidFill>
                    <a:srgbClr val="C07D24"/>
                  </a:solidFill>
                  <a:latin typeface="Calibri Light" panose="020F0302020204030204" pitchFamily="34" charset="0"/>
                  <a:cs typeface="Calibri Light" panose="020F0302020204030204" pitchFamily="34" charset="0"/>
                  <a:sym typeface="Calibri"/>
                </a:rPr>
                <a:t> </a:t>
              </a:r>
              <a:r>
                <a:rPr lang="fr-CH" sz="1800" kern="0" dirty="0" err="1">
                  <a:solidFill>
                    <a:srgbClr val="C07D24"/>
                  </a:solidFill>
                  <a:latin typeface="Calibri Light" panose="020F0302020204030204" pitchFamily="34" charset="0"/>
                  <a:cs typeface="Calibri Light" panose="020F0302020204030204" pitchFamily="34" charset="0"/>
                  <a:sym typeface="Calibri"/>
                </a:rPr>
                <a:t>Specification</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grpSp>
        <p:nvGrpSpPr>
          <p:cNvPr id="6" name="Group 5"/>
          <p:cNvGrpSpPr/>
          <p:nvPr/>
        </p:nvGrpSpPr>
        <p:grpSpPr>
          <a:xfrm>
            <a:off x="4856857" y="156383"/>
            <a:ext cx="4035623" cy="2376264"/>
            <a:chOff x="6475810" y="208510"/>
            <a:chExt cx="5380830" cy="3168352"/>
          </a:xfrm>
        </p:grpSpPr>
        <p:sp>
          <p:nvSpPr>
            <p:cNvPr id="11" name="Rounded Rectangle 10"/>
            <p:cNvSpPr/>
            <p:nvPr/>
          </p:nvSpPr>
          <p:spPr>
            <a:xfrm>
              <a:off x="6475810" y="208510"/>
              <a:ext cx="5380830" cy="3168352"/>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
          <p:nvSpPr>
            <p:cNvPr id="21" name="TextBox 20"/>
            <p:cNvSpPr txBox="1"/>
            <p:nvPr/>
          </p:nvSpPr>
          <p:spPr>
            <a:xfrm>
              <a:off x="6866837" y="510269"/>
              <a:ext cx="490357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algn="ctr" defTabSz="685800" eaLnBrk="1" fontAlgn="auto">
                <a:spcBef>
                  <a:spcPts val="0"/>
                </a:spcBef>
                <a:spcAft>
                  <a:spcPts val="0"/>
                </a:spcAft>
              </a:pPr>
              <a:r>
                <a:rPr lang="fr-CH" sz="1800" kern="0" dirty="0">
                  <a:solidFill>
                    <a:srgbClr val="C07D24"/>
                  </a:solidFill>
                  <a:latin typeface="Calibri Light" panose="020F0302020204030204" pitchFamily="34" charset="0"/>
                  <a:cs typeface="Calibri Light" panose="020F0302020204030204" pitchFamily="34" charset="0"/>
                  <a:sym typeface="Calibri"/>
                </a:rPr>
                <a:t>Prototype Network </a:t>
              </a:r>
              <a:r>
                <a:rPr lang="fr-CH" sz="1800" kern="0" dirty="0" err="1">
                  <a:solidFill>
                    <a:srgbClr val="C07D24"/>
                  </a:solidFill>
                  <a:latin typeface="Calibri Light" panose="020F0302020204030204" pitchFamily="34" charset="0"/>
                  <a:cs typeface="Calibri Light" panose="020F0302020204030204" pitchFamily="34" charset="0"/>
                  <a:sym typeface="Calibri"/>
                </a:rPr>
                <a:t>functioning</a:t>
              </a:r>
              <a:r>
                <a:rPr lang="fr-CH" sz="1800" kern="0" dirty="0">
                  <a:solidFill>
                    <a:srgbClr val="C07D24"/>
                  </a:solidFill>
                  <a:latin typeface="Calibri Light" panose="020F0302020204030204" pitchFamily="34" charset="0"/>
                  <a:cs typeface="Calibri Light" panose="020F0302020204030204" pitchFamily="34" charset="0"/>
                  <a:sym typeface="Calibri"/>
                </a:rPr>
                <a:t> – </a:t>
              </a:r>
              <a:r>
                <a:rPr lang="fr-CH" sz="1800" kern="0" dirty="0" err="1">
                  <a:solidFill>
                    <a:srgbClr val="C07D24"/>
                  </a:solidFill>
                  <a:latin typeface="Calibri Light" panose="020F0302020204030204" pitchFamily="34" charset="0"/>
                  <a:cs typeface="Calibri Light" panose="020F0302020204030204" pitchFamily="34" charset="0"/>
                  <a:sym typeface="Calibri"/>
                </a:rPr>
                <a:t>supported</a:t>
              </a:r>
              <a:r>
                <a:rPr lang="fr-CH" sz="1800" kern="0" dirty="0">
                  <a:solidFill>
                    <a:srgbClr val="C07D24"/>
                  </a:solidFill>
                  <a:latin typeface="Calibri Light" panose="020F0302020204030204" pitchFamily="34" charset="0"/>
                  <a:cs typeface="Calibri Light" panose="020F0302020204030204" pitchFamily="34" charset="0"/>
                  <a:sym typeface="Calibri"/>
                </a:rPr>
                <a:t> by CAMS-23 Project</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pic>
        <p:nvPicPr>
          <p:cNvPr id="23" name="Picture 2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32809" y="3656967"/>
            <a:ext cx="1312792" cy="1064996"/>
          </a:xfrm>
          <a:prstGeom prst="rect">
            <a:avLst/>
          </a:prstGeom>
        </p:spPr>
      </p:pic>
      <p:pic>
        <p:nvPicPr>
          <p:cNvPr id="31" name="Picture 3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8229" y="1065350"/>
            <a:ext cx="2152880" cy="1340028"/>
          </a:xfrm>
          <a:prstGeom prst="rect">
            <a:avLst/>
          </a:prstGeom>
        </p:spPr>
      </p:pic>
      <p:grpSp>
        <p:nvGrpSpPr>
          <p:cNvPr id="32" name="Group 31"/>
          <p:cNvGrpSpPr/>
          <p:nvPr/>
        </p:nvGrpSpPr>
        <p:grpSpPr>
          <a:xfrm>
            <a:off x="4856857" y="2621030"/>
            <a:ext cx="4035623" cy="2376264"/>
            <a:chOff x="6475810" y="208510"/>
            <a:chExt cx="5380830" cy="3168352"/>
          </a:xfrm>
        </p:grpSpPr>
        <p:sp>
          <p:nvSpPr>
            <p:cNvPr id="33" name="Rounded Rectangle 32"/>
            <p:cNvSpPr/>
            <p:nvPr/>
          </p:nvSpPr>
          <p:spPr>
            <a:xfrm>
              <a:off x="6475810" y="208510"/>
              <a:ext cx="5380830" cy="3168352"/>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
          <p:nvSpPr>
            <p:cNvPr id="34" name="TextBox 33"/>
            <p:cNvSpPr txBox="1"/>
            <p:nvPr/>
          </p:nvSpPr>
          <p:spPr>
            <a:xfrm>
              <a:off x="6866837" y="510269"/>
              <a:ext cx="490357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algn="ctr" defTabSz="685800" eaLnBrk="1" fontAlgn="auto">
                <a:spcBef>
                  <a:spcPts val="0"/>
                </a:spcBef>
                <a:spcAft>
                  <a:spcPts val="0"/>
                </a:spcAft>
              </a:pPr>
              <a:r>
                <a:rPr lang="fr-CH" sz="1800" kern="0" dirty="0">
                  <a:solidFill>
                    <a:srgbClr val="C07D24"/>
                  </a:solidFill>
                  <a:latin typeface="Calibri Light" panose="020F0302020204030204" pitchFamily="34" charset="0"/>
                  <a:cs typeface="Calibri Light" panose="020F0302020204030204" pitchFamily="34" charset="0"/>
                  <a:sym typeface="Calibri"/>
                </a:rPr>
                <a:t>Collaboration </a:t>
              </a:r>
              <a:r>
                <a:rPr lang="fr-CH" sz="1800" kern="0" dirty="0" err="1">
                  <a:solidFill>
                    <a:srgbClr val="C07D24"/>
                  </a:solidFill>
                  <a:latin typeface="Calibri Light" panose="020F0302020204030204" pitchFamily="34" charset="0"/>
                  <a:cs typeface="Calibri Light" panose="020F0302020204030204" pitchFamily="34" charset="0"/>
                  <a:sym typeface="Calibri"/>
                </a:rPr>
                <a:t>with</a:t>
              </a:r>
              <a:r>
                <a:rPr lang="fr-CH" sz="1800" kern="0" dirty="0">
                  <a:solidFill>
                    <a:srgbClr val="C07D24"/>
                  </a:solidFill>
                  <a:latin typeface="Calibri Light" panose="020F0302020204030204" pitchFamily="34" charset="0"/>
                  <a:cs typeface="Calibri Light" panose="020F0302020204030204" pitchFamily="34" charset="0"/>
                  <a:sym typeface="Calibri"/>
                </a:rPr>
                <a:t> H-2020 AEROMET-II </a:t>
              </a:r>
              <a:r>
                <a:rPr lang="fr-CH" sz="1800" kern="0" dirty="0" err="1">
                  <a:solidFill>
                    <a:srgbClr val="C07D24"/>
                  </a:solidFill>
                  <a:latin typeface="Calibri Light" panose="020F0302020204030204" pitchFamily="34" charset="0"/>
                  <a:cs typeface="Calibri Light" panose="020F0302020204030204" pitchFamily="34" charset="0"/>
                  <a:sym typeface="Calibri"/>
                </a:rPr>
                <a:t>project</a:t>
              </a:r>
              <a:r>
                <a:rPr lang="fr-CH" sz="1800" kern="0" dirty="0">
                  <a:solidFill>
                    <a:srgbClr val="C07D24"/>
                  </a:solidFill>
                  <a:latin typeface="Calibri Light" panose="020F0302020204030204" pitchFamily="34" charset="0"/>
                  <a:cs typeface="Calibri Light" panose="020F0302020204030204" pitchFamily="34" charset="0"/>
                  <a:sym typeface="Calibri"/>
                </a:rPr>
                <a:t> on data </a:t>
              </a:r>
              <a:r>
                <a:rPr lang="fr-CH" sz="1800" kern="0" dirty="0" err="1">
                  <a:solidFill>
                    <a:srgbClr val="C07D24"/>
                  </a:solidFill>
                  <a:latin typeface="Calibri Light" panose="020F0302020204030204" pitchFamily="34" charset="0"/>
                  <a:cs typeface="Calibri Light" panose="020F0302020204030204" pitchFamily="34" charset="0"/>
                  <a:sym typeface="Calibri"/>
                </a:rPr>
                <a:t>quality</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pic>
        <p:nvPicPr>
          <p:cNvPr id="35" name="Picture 3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62442" y="3742668"/>
            <a:ext cx="3411757" cy="883955"/>
          </a:xfrm>
          <a:prstGeom prst="rect">
            <a:avLst/>
          </a:prstGeom>
        </p:spPr>
      </p:pic>
      <p:grpSp>
        <p:nvGrpSpPr>
          <p:cNvPr id="36" name="Group 35"/>
          <p:cNvGrpSpPr/>
          <p:nvPr/>
        </p:nvGrpSpPr>
        <p:grpSpPr>
          <a:xfrm>
            <a:off x="698395" y="156383"/>
            <a:ext cx="4035623" cy="2376264"/>
            <a:chOff x="931194" y="188640"/>
            <a:chExt cx="5380830" cy="3168352"/>
          </a:xfrm>
        </p:grpSpPr>
        <p:sp>
          <p:nvSpPr>
            <p:cNvPr id="37" name="Rounded Rectangle 36"/>
            <p:cNvSpPr/>
            <p:nvPr/>
          </p:nvSpPr>
          <p:spPr>
            <a:xfrm>
              <a:off x="931194" y="188640"/>
              <a:ext cx="5380830" cy="3168352"/>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dirty="0">
                <a:solidFill>
                  <a:srgbClr val="000000"/>
                </a:solidFill>
                <a:latin typeface="Calibri"/>
                <a:cs typeface="Calibri"/>
                <a:sym typeface="Calibri"/>
              </a:endParaRPr>
            </a:p>
          </p:txBody>
        </p:sp>
        <p:sp>
          <p:nvSpPr>
            <p:cNvPr id="38" name="TextBox 37"/>
            <p:cNvSpPr txBox="1"/>
            <p:nvPr/>
          </p:nvSpPr>
          <p:spPr>
            <a:xfrm>
              <a:off x="1169821" y="357869"/>
              <a:ext cx="490357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algn="ctr" defTabSz="685800" eaLnBrk="1" fontAlgn="auto">
                <a:spcBef>
                  <a:spcPts val="0"/>
                </a:spcBef>
                <a:spcAft>
                  <a:spcPts val="0"/>
                </a:spcAft>
              </a:pPr>
              <a:r>
                <a:rPr lang="fr-CH" sz="1800" kern="0" dirty="0" err="1">
                  <a:solidFill>
                    <a:srgbClr val="C07D24"/>
                  </a:solidFill>
                  <a:latin typeface="Calibri Light" panose="020F0302020204030204" pitchFamily="34" charset="0"/>
                  <a:cs typeface="Calibri Light" panose="020F0302020204030204" pitchFamily="34" charset="0"/>
                  <a:sym typeface="Calibri"/>
                </a:rPr>
                <a:t>Growing</a:t>
              </a:r>
              <a:r>
                <a:rPr lang="fr-CH" sz="1800" kern="0" dirty="0">
                  <a:solidFill>
                    <a:srgbClr val="C07D24"/>
                  </a:solidFill>
                  <a:latin typeface="Calibri Light" panose="020F0302020204030204" pitchFamily="34" charset="0"/>
                  <a:cs typeface="Calibri Light" panose="020F0302020204030204" pitchFamily="34" charset="0"/>
                  <a:sym typeface="Calibri"/>
                </a:rPr>
                <a:t> </a:t>
              </a:r>
              <a:r>
                <a:rPr lang="fr-CH" sz="1800" kern="0" dirty="0" err="1">
                  <a:solidFill>
                    <a:srgbClr val="C07D24"/>
                  </a:solidFill>
                  <a:latin typeface="Calibri Light" panose="020F0302020204030204" pitchFamily="34" charset="0"/>
                  <a:cs typeface="Calibri Light" panose="020F0302020204030204" pitchFamily="34" charset="0"/>
                  <a:sym typeface="Calibri"/>
                </a:rPr>
                <a:t>number</a:t>
              </a:r>
              <a:r>
                <a:rPr lang="fr-CH" sz="1800" kern="0" dirty="0">
                  <a:solidFill>
                    <a:srgbClr val="C07D24"/>
                  </a:solidFill>
                  <a:latin typeface="Calibri Light" panose="020F0302020204030204" pitchFamily="34" charset="0"/>
                  <a:cs typeface="Calibri Light" panose="020F0302020204030204" pitchFamily="34" charset="0"/>
                  <a:sym typeface="Calibri"/>
                </a:rPr>
                <a:t> of </a:t>
              </a:r>
              <a:r>
                <a:rPr lang="fr-CH" sz="1800" kern="0" dirty="0" err="1">
                  <a:solidFill>
                    <a:srgbClr val="C07D24"/>
                  </a:solidFill>
                  <a:latin typeface="Calibri Light" panose="020F0302020204030204" pitchFamily="34" charset="0"/>
                  <a:cs typeface="Calibri Light" panose="020F0302020204030204" pitchFamily="34" charset="0"/>
                  <a:sym typeface="Calibri"/>
                </a:rPr>
                <a:t>automatic</a:t>
              </a:r>
              <a:r>
                <a:rPr lang="fr-CH" sz="1800" kern="0" dirty="0">
                  <a:solidFill>
                    <a:srgbClr val="C07D24"/>
                  </a:solidFill>
                  <a:latin typeface="Calibri Light" panose="020F0302020204030204" pitchFamily="34" charset="0"/>
                  <a:cs typeface="Calibri Light" panose="020F0302020204030204" pitchFamily="34" charset="0"/>
                  <a:sym typeface="Calibri"/>
                </a:rPr>
                <a:t> monitoring sites </a:t>
              </a:r>
              <a:r>
                <a:rPr lang="fr-CH" sz="1800" kern="0" dirty="0" err="1">
                  <a:solidFill>
                    <a:srgbClr val="C07D24"/>
                  </a:solidFill>
                  <a:latin typeface="Calibri Light" panose="020F0302020204030204" pitchFamily="34" charset="0"/>
                  <a:cs typeface="Calibri Light" panose="020F0302020204030204" pitchFamily="34" charset="0"/>
                  <a:sym typeface="Calibri"/>
                </a:rPr>
                <a:t>across</a:t>
              </a:r>
              <a:r>
                <a:rPr lang="fr-CH" sz="1800" kern="0" dirty="0">
                  <a:solidFill>
                    <a:srgbClr val="C07D24"/>
                  </a:solidFill>
                  <a:latin typeface="Calibri Light" panose="020F0302020204030204" pitchFamily="34" charset="0"/>
                  <a:cs typeface="Calibri Light" panose="020F0302020204030204" pitchFamily="34" charset="0"/>
                  <a:sym typeface="Calibri"/>
                </a:rPr>
                <a:t> Europe</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pic>
        <p:nvPicPr>
          <p:cNvPr id="39" name="Picture 38" descr="C:\Users\tuf\AppData\Local\Microsoft\Windows\INetCache\Content.Word\AutoPollen_Sites.jpg"/>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63090" y="1013773"/>
            <a:ext cx="2106234" cy="1374869"/>
          </a:xfrm>
          <a:prstGeom prst="rect">
            <a:avLst/>
          </a:prstGeom>
          <a:noFill/>
          <a:ln>
            <a:noFill/>
          </a:ln>
        </p:spPr>
      </p:pic>
    </p:spTree>
    <p:extLst>
      <p:ext uri="{BB962C8B-B14F-4D97-AF65-F5344CB8AC3E}">
        <p14:creationId xmlns:p14="http://schemas.microsoft.com/office/powerpoint/2010/main" val="366423170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297562" y="2357411"/>
            <a:ext cx="5176523" cy="461702"/>
          </a:xfrm>
        </p:spPr>
        <p:txBody>
          <a:bodyPr>
            <a:normAutofit fontScale="90000"/>
          </a:bodyPr>
          <a:lstStyle/>
          <a:p>
            <a:pPr algn="ctr"/>
            <a:r>
              <a:rPr lang="fr-CH" b="0" dirty="0" err="1">
                <a:latin typeface="+mj-lt"/>
                <a:cs typeface="Calibri Light" panose="020F0302020204030204" pitchFamily="34" charset="0"/>
              </a:rPr>
              <a:t>AutoPollen</a:t>
            </a:r>
            <a:r>
              <a:rPr lang="fr-CH" b="0" dirty="0">
                <a:latin typeface="+mj-lt"/>
                <a:cs typeface="Calibri Light" panose="020F0302020204030204" pitchFamily="34" charset="0"/>
              </a:rPr>
              <a:t>: Key </a:t>
            </a:r>
            <a:r>
              <a:rPr lang="fr-CH" b="0" dirty="0" err="1">
                <a:latin typeface="+mj-lt"/>
                <a:cs typeface="Calibri Light" panose="020F0302020204030204" pitchFamily="34" charset="0"/>
              </a:rPr>
              <a:t>Results</a:t>
            </a:r>
            <a:r>
              <a:rPr lang="fr-CH" b="0" dirty="0">
                <a:latin typeface="+mj-lt"/>
                <a:cs typeface="Calibri Light" panose="020F0302020204030204" pitchFamily="34" charset="0"/>
              </a:rPr>
              <a:t> </a:t>
            </a:r>
            <a:endParaRPr lang="en-GB" b="0" dirty="0">
              <a:latin typeface="+mj-lt"/>
              <a:cs typeface="Calibri Light" panose="020F0302020204030204" pitchFamily="34" charset="0"/>
            </a:endParaRPr>
          </a:p>
        </p:txBody>
      </p:sp>
      <p:sp>
        <p:nvSpPr>
          <p:cNvPr id="13" name="Rounded Rectangle 12"/>
          <p:cNvSpPr/>
          <p:nvPr/>
        </p:nvSpPr>
        <p:spPr>
          <a:xfrm>
            <a:off x="4856857" y="2625756"/>
            <a:ext cx="4035623" cy="2376264"/>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
        <p:nvSpPr>
          <p:cNvPr id="19" name="TextBox 18"/>
          <p:cNvSpPr txBox="1"/>
          <p:nvPr/>
        </p:nvSpPr>
        <p:spPr>
          <a:xfrm>
            <a:off x="4970136" y="2827375"/>
            <a:ext cx="3677682" cy="6232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algn="ctr" defTabSz="685800" eaLnBrk="1" fontAlgn="auto">
              <a:spcBef>
                <a:spcPts val="0"/>
              </a:spcBef>
              <a:spcAft>
                <a:spcPts val="0"/>
              </a:spcAft>
            </a:pPr>
            <a:r>
              <a:rPr lang="fr-CH" sz="1800" kern="0" dirty="0">
                <a:solidFill>
                  <a:srgbClr val="C07D24"/>
                </a:solidFill>
                <a:latin typeface="Calibri Light" panose="020F0302020204030204" pitchFamily="34" charset="0"/>
                <a:cs typeface="Calibri Light" panose="020F0302020204030204" pitchFamily="34" charset="0"/>
                <a:sym typeface="Calibri"/>
              </a:rPr>
              <a:t>AutoPollen-ADOPT Intercomparison </a:t>
            </a:r>
            <a:r>
              <a:rPr lang="fr-CH" sz="1800" kern="0" dirty="0" err="1">
                <a:solidFill>
                  <a:srgbClr val="C07D24"/>
                </a:solidFill>
                <a:latin typeface="Calibri Light" panose="020F0302020204030204" pitchFamily="34" charset="0"/>
                <a:cs typeface="Calibri Light" panose="020F0302020204030204" pitchFamily="34" charset="0"/>
                <a:sym typeface="Calibri"/>
              </a:rPr>
              <a:t>Campaign</a:t>
            </a:r>
            <a:r>
              <a:rPr lang="fr-CH" sz="1800" kern="0" dirty="0">
                <a:solidFill>
                  <a:srgbClr val="C07D24"/>
                </a:solidFill>
                <a:latin typeface="Calibri Light" panose="020F0302020204030204" pitchFamily="34" charset="0"/>
                <a:cs typeface="Calibri Light" panose="020F0302020204030204" pitchFamily="34" charset="0"/>
                <a:sym typeface="Calibri"/>
              </a:rPr>
              <a:t> 2021</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nvGrpSpPr>
          <p:cNvPr id="22" name="Group 21"/>
          <p:cNvGrpSpPr/>
          <p:nvPr/>
        </p:nvGrpSpPr>
        <p:grpSpPr>
          <a:xfrm>
            <a:off x="698395" y="2621030"/>
            <a:ext cx="4035623" cy="2376264"/>
            <a:chOff x="931194" y="3494707"/>
            <a:chExt cx="5380830" cy="3168352"/>
          </a:xfrm>
        </p:grpSpPr>
        <p:sp>
          <p:nvSpPr>
            <p:cNvPr id="12" name="Rounded Rectangle 11"/>
            <p:cNvSpPr/>
            <p:nvPr/>
          </p:nvSpPr>
          <p:spPr>
            <a:xfrm>
              <a:off x="931194" y="3494707"/>
              <a:ext cx="5380830" cy="3168352"/>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
          <p:nvSpPr>
            <p:cNvPr id="20" name="TextBox 19"/>
            <p:cNvSpPr txBox="1"/>
            <p:nvPr/>
          </p:nvSpPr>
          <p:spPr>
            <a:xfrm>
              <a:off x="1169821" y="3769834"/>
              <a:ext cx="490357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algn="ctr" defTabSz="685800" eaLnBrk="1" fontAlgn="auto">
                <a:spcBef>
                  <a:spcPts val="0"/>
                </a:spcBef>
                <a:spcAft>
                  <a:spcPts val="0"/>
                </a:spcAft>
              </a:pPr>
              <a:r>
                <a:rPr lang="fr-CH" sz="1800" kern="0" dirty="0">
                  <a:solidFill>
                    <a:srgbClr val="C07D24"/>
                  </a:solidFill>
                  <a:latin typeface="Calibri Light" panose="020F0302020204030204" pitchFamily="34" charset="0"/>
                  <a:cs typeface="Calibri Light" panose="020F0302020204030204" pitchFamily="34" charset="0"/>
                  <a:sym typeface="Calibri"/>
                </a:rPr>
                <a:t>Horizon Europe SYLVA Project</a:t>
              </a:r>
              <a:br>
                <a:rPr lang="fr-CH" sz="1800" kern="0" dirty="0">
                  <a:solidFill>
                    <a:srgbClr val="C07D24"/>
                  </a:solidFill>
                  <a:latin typeface="Calibri Light" panose="020F0302020204030204" pitchFamily="34" charset="0"/>
                  <a:cs typeface="Calibri Light" panose="020F0302020204030204" pitchFamily="34" charset="0"/>
                  <a:sym typeface="Calibri"/>
                </a:rPr>
              </a:br>
              <a:r>
                <a:rPr lang="fr-CH" sz="1800" kern="0" dirty="0">
                  <a:solidFill>
                    <a:srgbClr val="C07D24"/>
                  </a:solidFill>
                  <a:latin typeface="Calibri Light" panose="020F0302020204030204" pitchFamily="34" charset="0"/>
                  <a:cs typeface="Calibri Light" panose="020F0302020204030204" pitchFamily="34" charset="0"/>
                  <a:sym typeface="Calibri"/>
                </a:rPr>
                <a:t>2023-2026</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sp>
        <p:nvSpPr>
          <p:cNvPr id="3" name="Right Arrow 2"/>
          <p:cNvSpPr/>
          <p:nvPr/>
        </p:nvSpPr>
        <p:spPr>
          <a:xfrm>
            <a:off x="6937962" y="3858487"/>
            <a:ext cx="1728192" cy="550243"/>
          </a:xfrm>
          <a:prstGeom prst="rightArrow">
            <a:avLst/>
          </a:prstGeom>
          <a:solidFill>
            <a:srgbClr val="369099"/>
          </a:solidFill>
          <a:ln w="12700" cap="flat">
            <a:solidFill>
              <a:srgbClr val="369099"/>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7403" y="3543816"/>
            <a:ext cx="3643601" cy="1179583"/>
          </a:xfrm>
          <a:prstGeom prst="rect">
            <a:avLst/>
          </a:prstGeom>
        </p:spPr>
      </p:pic>
      <p:grpSp>
        <p:nvGrpSpPr>
          <p:cNvPr id="18" name="Group 17"/>
          <p:cNvGrpSpPr/>
          <p:nvPr/>
        </p:nvGrpSpPr>
        <p:grpSpPr>
          <a:xfrm>
            <a:off x="4856857" y="141480"/>
            <a:ext cx="4035623" cy="2376264"/>
            <a:chOff x="6475810" y="208510"/>
            <a:chExt cx="5380830" cy="3168352"/>
          </a:xfrm>
        </p:grpSpPr>
        <p:sp>
          <p:nvSpPr>
            <p:cNvPr id="25" name="Rounded Rectangle 24"/>
            <p:cNvSpPr/>
            <p:nvPr/>
          </p:nvSpPr>
          <p:spPr>
            <a:xfrm>
              <a:off x="6475810" y="208510"/>
              <a:ext cx="5380830" cy="3168352"/>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grpSp>
          <p:nvGrpSpPr>
            <p:cNvPr id="26" name="Group 25"/>
            <p:cNvGrpSpPr/>
            <p:nvPr/>
          </p:nvGrpSpPr>
          <p:grpSpPr>
            <a:xfrm>
              <a:off x="6742715" y="1628832"/>
              <a:ext cx="4951495" cy="1422851"/>
              <a:chOff x="1000489" y="3196452"/>
              <a:chExt cx="4951495" cy="1503098"/>
            </a:xfrm>
          </p:grpSpPr>
          <p:sp>
            <p:nvSpPr>
              <p:cNvPr id="28" name="Text Placeholder 2"/>
              <p:cNvSpPr txBox="1">
                <a:spLocks/>
              </p:cNvSpPr>
              <p:nvPr/>
            </p:nvSpPr>
            <p:spPr>
              <a:xfrm>
                <a:off x="1000489" y="3835454"/>
                <a:ext cx="4951495" cy="864096"/>
              </a:xfrm>
              <a:prstGeom prst="rect">
                <a:avLst/>
              </a:prstGeom>
              <a:solidFill>
                <a:schemeClr val="bg1"/>
              </a:solidFill>
            </p:spPr>
            <p:txBody>
              <a:bodyPr vert="horz" lIns="68580" tIns="34290" rIns="68580" bIns="34290" rtlCol="0" anchor="t">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450"/>
                  </a:spcBef>
                  <a:spcAft>
                    <a:spcPts val="900"/>
                  </a:spcAft>
                </a:pPr>
                <a:r>
                  <a:rPr lang="en-US" altLang="de-DE" sz="750" dirty="0">
                    <a:solidFill>
                      <a:srgbClr val="000000"/>
                    </a:solidFill>
                    <a:latin typeface="Calibri Light" panose="020F0302020204030204" pitchFamily="34" charset="0"/>
                    <a:cs typeface="Calibri Light" panose="020F0302020204030204" pitchFamily="34" charset="0"/>
                    <a:sym typeface="Calibri"/>
                  </a:rPr>
                  <a:t>Tummon F, Arboledas LA, Bonini M, Guinot B, Hicke M, Jacob C, Kendrovski V, McCairns W, Petermann E, Peuch VH, Pfaar O, Sicard M, Sikoparija B, Clot B. 2021. The need for Pan-European automatic pollen and fungal spore monitoring: A Stakeholder Workshop Position Paper. </a:t>
                </a:r>
                <a:r>
                  <a:rPr lang="en-US" altLang="de-DE" sz="750" dirty="0" err="1">
                    <a:solidFill>
                      <a:srgbClr val="000000"/>
                    </a:solidFill>
                    <a:latin typeface="Calibri Light" panose="020F0302020204030204" pitchFamily="34" charset="0"/>
                    <a:cs typeface="Calibri Light" panose="020F0302020204030204" pitchFamily="34" charset="0"/>
                    <a:sym typeface="Calibri"/>
                  </a:rPr>
                  <a:t>Clin</a:t>
                </a:r>
                <a:r>
                  <a:rPr lang="en-US" altLang="de-DE" sz="750" dirty="0">
                    <a:solidFill>
                      <a:srgbClr val="000000"/>
                    </a:solidFill>
                    <a:latin typeface="Calibri Light" panose="020F0302020204030204" pitchFamily="34" charset="0"/>
                    <a:cs typeface="Calibri Light" panose="020F0302020204030204" pitchFamily="34" charset="0"/>
                    <a:sym typeface="Calibri"/>
                  </a:rPr>
                  <a:t>. Transl. Allergy, </a:t>
                </a:r>
                <a:r>
                  <a:rPr lang="en-US" altLang="de-DE" sz="750" i="1" dirty="0">
                    <a:solidFill>
                      <a:srgbClr val="000000"/>
                    </a:solidFill>
                    <a:latin typeface="Calibri Light" panose="020F0302020204030204" pitchFamily="34" charset="0"/>
                    <a:cs typeface="Calibri Light" panose="020F0302020204030204" pitchFamily="34" charset="0"/>
                    <a:sym typeface="Calibri"/>
                  </a:rPr>
                  <a:t>in press</a:t>
                </a:r>
                <a:r>
                  <a:rPr lang="en-US" altLang="de-DE" sz="750" dirty="0">
                    <a:solidFill>
                      <a:srgbClr val="000000"/>
                    </a:solidFill>
                    <a:latin typeface="Calibri Light" panose="020F0302020204030204" pitchFamily="34" charset="0"/>
                    <a:cs typeface="Calibri Light" panose="020F0302020204030204" pitchFamily="34" charset="0"/>
                    <a:sym typeface="Calibri"/>
                  </a:rPr>
                  <a:t>.</a:t>
                </a:r>
              </a:p>
            </p:txBody>
          </p:sp>
          <p:pic>
            <p:nvPicPr>
              <p:cNvPr id="29" name="Picture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2497" y="3196452"/>
                <a:ext cx="2435893" cy="639002"/>
              </a:xfrm>
              <a:prstGeom prst="rect">
                <a:avLst/>
              </a:prstGeom>
            </p:spPr>
          </p:pic>
          <p:cxnSp>
            <p:nvCxnSpPr>
              <p:cNvPr id="30" name="Straight Connector 29"/>
              <p:cNvCxnSpPr/>
              <p:nvPr/>
            </p:nvCxnSpPr>
            <p:spPr>
              <a:xfrm flipV="1">
                <a:off x="1063218" y="3835454"/>
                <a:ext cx="4724980" cy="30962"/>
              </a:xfrm>
              <a:prstGeom prst="line">
                <a:avLst/>
              </a:prstGeom>
              <a:noFill/>
              <a:ln w="28575" cap="flat">
                <a:solidFill>
                  <a:srgbClr val="1B3051"/>
                </a:solidFill>
                <a:prstDash val="solid"/>
                <a:miter lim="800000"/>
              </a:ln>
              <a:effectLst/>
              <a:sp3d/>
            </p:spPr>
            <p:style>
              <a:lnRef idx="0">
                <a:scrgbClr r="0" g="0" b="0"/>
              </a:lnRef>
              <a:fillRef idx="0">
                <a:scrgbClr r="0" g="0" b="0"/>
              </a:fillRef>
              <a:effectRef idx="0">
                <a:scrgbClr r="0" g="0" b="0"/>
              </a:effectRef>
              <a:fontRef idx="none"/>
            </p:style>
          </p:cxnSp>
        </p:grpSp>
        <p:sp>
          <p:nvSpPr>
            <p:cNvPr id="27" name="TextBox 26"/>
            <p:cNvSpPr txBox="1"/>
            <p:nvPr/>
          </p:nvSpPr>
          <p:spPr>
            <a:xfrm>
              <a:off x="6866837" y="510269"/>
              <a:ext cx="490357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algn="ctr" defTabSz="685800" eaLnBrk="1" fontAlgn="auto">
                <a:spcBef>
                  <a:spcPts val="0"/>
                </a:spcBef>
                <a:spcAft>
                  <a:spcPts val="0"/>
                </a:spcAft>
              </a:pPr>
              <a:r>
                <a:rPr lang="fr-CH" sz="1800" kern="0" dirty="0" err="1">
                  <a:solidFill>
                    <a:srgbClr val="C07D24"/>
                  </a:solidFill>
                  <a:latin typeface="Calibri Light" panose="020F0302020204030204" pitchFamily="34" charset="0"/>
                  <a:cs typeface="Calibri Light" panose="020F0302020204030204" pitchFamily="34" charset="0"/>
                  <a:sym typeface="Calibri"/>
                </a:rPr>
                <a:t>Stakeholder</a:t>
              </a:r>
              <a:r>
                <a:rPr lang="fr-CH" sz="1800" kern="0" dirty="0">
                  <a:solidFill>
                    <a:srgbClr val="C07D24"/>
                  </a:solidFill>
                  <a:latin typeface="Calibri Light" panose="020F0302020204030204" pitchFamily="34" charset="0"/>
                  <a:cs typeface="Calibri Light" panose="020F0302020204030204" pitchFamily="34" charset="0"/>
                  <a:sym typeface="Calibri"/>
                </a:rPr>
                <a:t> Workshop (2020) and </a:t>
              </a:r>
              <a:r>
                <a:rPr lang="fr-CH" sz="1800" kern="0" dirty="0" err="1">
                  <a:solidFill>
                    <a:srgbClr val="C07D24"/>
                  </a:solidFill>
                  <a:latin typeface="Calibri Light" panose="020F0302020204030204" pitchFamily="34" charset="0"/>
                  <a:cs typeface="Calibri Light" panose="020F0302020204030204" pitchFamily="34" charset="0"/>
                  <a:sym typeface="Calibri"/>
                </a:rPr>
                <a:t>subsequent</a:t>
              </a:r>
              <a:r>
                <a:rPr lang="fr-CH" sz="1800" kern="0" dirty="0">
                  <a:solidFill>
                    <a:srgbClr val="C07D24"/>
                  </a:solidFill>
                  <a:latin typeface="Calibri Light" panose="020F0302020204030204" pitchFamily="34" charset="0"/>
                  <a:cs typeface="Calibri Light" panose="020F0302020204030204" pitchFamily="34" charset="0"/>
                  <a:sym typeface="Calibri"/>
                </a:rPr>
                <a:t> publication</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grpSp>
        <p:nvGrpSpPr>
          <p:cNvPr id="31" name="Group 30"/>
          <p:cNvGrpSpPr/>
          <p:nvPr/>
        </p:nvGrpSpPr>
        <p:grpSpPr>
          <a:xfrm>
            <a:off x="721144" y="141480"/>
            <a:ext cx="4035623" cy="2376264"/>
            <a:chOff x="931194" y="188640"/>
            <a:chExt cx="5380830" cy="3168352"/>
          </a:xfrm>
        </p:grpSpPr>
        <p:sp>
          <p:nvSpPr>
            <p:cNvPr id="32" name="Rounded Rectangle 31"/>
            <p:cNvSpPr/>
            <p:nvPr/>
          </p:nvSpPr>
          <p:spPr>
            <a:xfrm>
              <a:off x="931194" y="188640"/>
              <a:ext cx="5380830" cy="3168352"/>
            </a:xfrm>
            <a:prstGeom prst="roundRect">
              <a:avLst/>
            </a:prstGeom>
            <a:solidFill>
              <a:schemeClr val="bg1"/>
            </a:solidFill>
            <a:ln w="25400" cap="flat">
              <a:solidFill>
                <a:srgbClr val="00727E"/>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eaLnBrk="1" fontAlgn="auto">
                <a:spcBef>
                  <a:spcPts val="0"/>
                </a:spcBef>
                <a:spcAft>
                  <a:spcPts val="0"/>
                </a:spcAft>
              </a:pPr>
              <a:endParaRPr lang="en-GB" sz="1350" kern="0" dirty="0">
                <a:solidFill>
                  <a:srgbClr val="000000"/>
                </a:solidFill>
                <a:latin typeface="Calibri"/>
                <a:cs typeface="Calibri"/>
                <a:sym typeface="Calibri"/>
              </a:endParaRPr>
            </a:p>
          </p:txBody>
        </p:sp>
        <p:pic>
          <p:nvPicPr>
            <p:cNvPr id="33" name="Picture 3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446" y="1196752"/>
              <a:ext cx="4667784" cy="1926892"/>
            </a:xfrm>
            <a:prstGeom prst="rect">
              <a:avLst/>
            </a:prstGeom>
          </p:spPr>
        </p:pic>
        <p:sp>
          <p:nvSpPr>
            <p:cNvPr id="34" name="TextBox 33"/>
            <p:cNvSpPr txBox="1"/>
            <p:nvPr/>
          </p:nvSpPr>
          <p:spPr>
            <a:xfrm>
              <a:off x="1169821" y="357869"/>
              <a:ext cx="490357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algn="ctr" defTabSz="685800" eaLnBrk="1" fontAlgn="auto">
                <a:spcBef>
                  <a:spcPts val="0"/>
                </a:spcBef>
                <a:spcAft>
                  <a:spcPts val="0"/>
                </a:spcAft>
              </a:pPr>
              <a:r>
                <a:rPr lang="fr-CH" sz="1800" kern="0" dirty="0" err="1">
                  <a:solidFill>
                    <a:srgbClr val="C07D24"/>
                  </a:solidFill>
                  <a:latin typeface="Calibri Light" panose="020F0302020204030204" pitchFamily="34" charset="0"/>
                  <a:cs typeface="Calibri Light" panose="020F0302020204030204" pitchFamily="34" charset="0"/>
                  <a:sym typeface="Calibri"/>
                </a:rPr>
                <a:t>Special</a:t>
              </a:r>
              <a:r>
                <a:rPr lang="fr-CH" sz="1800" kern="0" dirty="0">
                  <a:solidFill>
                    <a:srgbClr val="C07D24"/>
                  </a:solidFill>
                  <a:latin typeface="Calibri Light" panose="020F0302020204030204" pitchFamily="34" charset="0"/>
                  <a:cs typeface="Calibri Light" panose="020F0302020204030204" pitchFamily="34" charset="0"/>
                  <a:sym typeface="Calibri"/>
                </a:rPr>
                <a:t> Issue in </a:t>
              </a:r>
              <a:r>
                <a:rPr lang="fr-CH" sz="1800" i="1" kern="0" dirty="0" err="1">
                  <a:solidFill>
                    <a:srgbClr val="C07D24"/>
                  </a:solidFill>
                  <a:latin typeface="Calibri Light" panose="020F0302020204030204" pitchFamily="34" charset="0"/>
                  <a:cs typeface="Calibri Light" panose="020F0302020204030204" pitchFamily="34" charset="0"/>
                  <a:sym typeface="Calibri"/>
                </a:rPr>
                <a:t>Aerobiologia</a:t>
              </a:r>
              <a:r>
                <a:rPr lang="fr-CH" sz="1800" kern="0" dirty="0">
                  <a:solidFill>
                    <a:srgbClr val="C07D24"/>
                  </a:solidFill>
                  <a:latin typeface="Calibri Light" panose="020F0302020204030204" pitchFamily="34" charset="0"/>
                  <a:cs typeface="Calibri Light" panose="020F0302020204030204" pitchFamily="34" charset="0"/>
                  <a:sym typeface="Calibri"/>
                </a:rPr>
                <a:t> to </a:t>
              </a:r>
              <a:r>
                <a:rPr lang="fr-CH" sz="1800" kern="0" dirty="0" err="1">
                  <a:solidFill>
                    <a:srgbClr val="C07D24"/>
                  </a:solidFill>
                  <a:latin typeface="Calibri Light" panose="020F0302020204030204" pitchFamily="34" charset="0"/>
                  <a:cs typeface="Calibri Light" panose="020F0302020204030204" pitchFamily="34" charset="0"/>
                  <a:sym typeface="Calibri"/>
                </a:rPr>
                <a:t>publish</a:t>
              </a:r>
              <a:r>
                <a:rPr lang="fr-CH" sz="1800" kern="0" dirty="0">
                  <a:solidFill>
                    <a:srgbClr val="C07D24"/>
                  </a:solidFill>
                  <a:latin typeface="Calibri Light" panose="020F0302020204030204" pitchFamily="34" charset="0"/>
                  <a:cs typeface="Calibri Light" panose="020F0302020204030204" pitchFamily="34" charset="0"/>
                  <a:sym typeface="Calibri"/>
                </a:rPr>
                <a:t> </a:t>
              </a:r>
              <a:r>
                <a:rPr lang="fr-CH" sz="1800" kern="0" dirty="0" err="1">
                  <a:solidFill>
                    <a:srgbClr val="C07D24"/>
                  </a:solidFill>
                  <a:latin typeface="Calibri Light" panose="020F0302020204030204" pitchFamily="34" charset="0"/>
                  <a:cs typeface="Calibri Light" panose="020F0302020204030204" pitchFamily="34" charset="0"/>
                  <a:sym typeface="Calibri"/>
                </a:rPr>
                <a:t>results</a:t>
              </a:r>
              <a:r>
                <a:rPr lang="fr-CH" sz="1800" kern="0" dirty="0">
                  <a:solidFill>
                    <a:srgbClr val="C07D24"/>
                  </a:solidFill>
                  <a:latin typeface="Calibri Light" panose="020F0302020204030204" pitchFamily="34" charset="0"/>
                  <a:cs typeface="Calibri Light" panose="020F0302020204030204" pitchFamily="34" charset="0"/>
                  <a:sym typeface="Calibri"/>
                </a:rPr>
                <a:t> and </a:t>
              </a:r>
              <a:r>
                <a:rPr lang="fr-CH" sz="1800" kern="0" dirty="0" err="1">
                  <a:solidFill>
                    <a:srgbClr val="C07D24"/>
                  </a:solidFill>
                  <a:latin typeface="Calibri Light" panose="020F0302020204030204" pitchFamily="34" charset="0"/>
                  <a:cs typeface="Calibri Light" panose="020F0302020204030204" pitchFamily="34" charset="0"/>
                  <a:sym typeface="Calibri"/>
                </a:rPr>
                <a:t>recommendations</a:t>
              </a:r>
              <a:endParaRPr lang="en-GB" sz="1800" kern="0" dirty="0">
                <a:solidFill>
                  <a:srgbClr val="C07D24"/>
                </a:solidFill>
                <a:latin typeface="Calibri Light" panose="020F0302020204030204" pitchFamily="34" charset="0"/>
                <a:cs typeface="Calibri Light" panose="020F0302020204030204" pitchFamily="34" charset="0"/>
                <a:sym typeface="Calibri"/>
              </a:endParaRPr>
            </a:p>
          </p:txBody>
        </p:sp>
      </p:grpSp>
    </p:spTree>
    <p:extLst>
      <p:ext uri="{BB962C8B-B14F-4D97-AF65-F5344CB8AC3E}">
        <p14:creationId xmlns:p14="http://schemas.microsoft.com/office/powerpoint/2010/main" val="365411782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 y="-2509"/>
            <a:ext cx="9135648" cy="5148518"/>
          </a:xfrm>
          <a:prstGeom prst="rect">
            <a:avLst/>
          </a:prstGeom>
        </p:spPr>
      </p:pic>
    </p:spTree>
    <p:extLst>
      <p:ext uri="{BB962C8B-B14F-4D97-AF65-F5344CB8AC3E}">
        <p14:creationId xmlns:p14="http://schemas.microsoft.com/office/powerpoint/2010/main" val="3339095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CH" sz="2400" b="0" dirty="0"/>
              <a:t>Instrument intercomparison 2021</a:t>
            </a:r>
            <a:endParaRPr lang="en-GB" sz="2400" b="0" dirty="0"/>
          </a:p>
        </p:txBody>
      </p:sp>
      <p:sp>
        <p:nvSpPr>
          <p:cNvPr id="5" name="Content Placeholder 3">
            <a:extLst>
              <a:ext uri="{FF2B5EF4-FFF2-40B4-BE49-F238E27FC236}">
                <a16:creationId xmlns:a16="http://schemas.microsoft.com/office/drawing/2014/main" id="{AB270531-E157-5845-8A97-9B2FA8C75202}"/>
              </a:ext>
            </a:extLst>
          </p:cNvPr>
          <p:cNvSpPr txBox="1">
            <a:spLocks/>
          </p:cNvSpPr>
          <p:nvPr/>
        </p:nvSpPr>
        <p:spPr>
          <a:xfrm>
            <a:off x="319354" y="1346400"/>
            <a:ext cx="3784646" cy="2318400"/>
          </a:xfrm>
          <a:prstGeom prst="rect">
            <a:avLst/>
          </a:prstGeom>
          <a:ln w="12700">
            <a:miter lim="400000"/>
          </a:ln>
          <a:extLst>
            <a:ext uri="{C572A759-6A51-4108-AA02-DFA0A04FC94B}">
              <ma14:wrappingTextBoxFlag xmlns:ma14="http://schemas.microsoft.com/office/mac/drawingml/2011/main" xmlns="" val="1"/>
            </a:ext>
          </a:extLst>
        </p:spPr>
        <p:txBody>
          <a:bodyPr lIns="45719" rIns="45719">
            <a:noAutofit/>
          </a:bodyPr>
          <a:lstStyle>
            <a:lvl1pPr marL="0" marR="0" indent="0" algn="l" defTabSz="685800" rtl="0" latinLnBrk="0">
              <a:lnSpc>
                <a:spcPct val="90000"/>
              </a:lnSpc>
              <a:spcBef>
                <a:spcPts val="750"/>
              </a:spcBef>
              <a:spcAft>
                <a:spcPts val="0"/>
              </a:spcAft>
              <a:buClrTx/>
              <a:buSzPct val="100000"/>
              <a:buFontTx/>
              <a:buNone/>
              <a:tabLst/>
              <a:defRPr sz="2100" b="1"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1pPr>
            <a:lvl2pPr marL="542925" marR="0" indent="-200025" algn="l" defTabSz="685800" rtl="0" latinLnBrk="0">
              <a:lnSpc>
                <a:spcPct val="90000"/>
              </a:lnSpc>
              <a:spcBef>
                <a:spcPts val="750"/>
              </a:spcBef>
              <a:spcAft>
                <a:spcPts val="0"/>
              </a:spcAft>
              <a:buClrTx/>
              <a:buSzPct val="100000"/>
              <a:buFont typeface="Arial"/>
              <a:buChar char="•"/>
              <a:tabLst/>
              <a:defRPr sz="18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2pPr>
            <a:lvl3pPr marL="925829" marR="0" indent="-240029" algn="l" defTabSz="685800" rtl="0" latinLnBrk="0">
              <a:lnSpc>
                <a:spcPct val="90000"/>
              </a:lnSpc>
              <a:spcBef>
                <a:spcPts val="750"/>
              </a:spcBef>
              <a:spcAft>
                <a:spcPts val="0"/>
              </a:spcAft>
              <a:buClrTx/>
              <a:buSzPct val="100000"/>
              <a:buFont typeface="Courier New" panose="02070309020205020404" pitchFamily="49" charset="0"/>
              <a:buChar char="o"/>
              <a:tabLst/>
              <a:defRPr sz="15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3pPr>
            <a:lvl4pPr marL="12954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4pPr>
            <a:lvl5pPr marL="16383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727E"/>
                </a:solidFill>
                <a:uFillTx/>
                <a:latin typeface="Helvetica" panose="020B0604020202020204" pitchFamily="34" charset="0"/>
                <a:ea typeface="+mn-ea"/>
                <a:cs typeface="Helvetica" panose="020B0604020202020204" pitchFamily="34" charset="0"/>
                <a:sym typeface="Calibri"/>
              </a:defRPr>
            </a:lvl5pPr>
            <a:lvl6pPr marL="19812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a:lstStyle>
          <a:p>
            <a:pPr marL="0" marR="0" lvl="0" indent="0" algn="l" defTabSz="685800" rtl="0" eaLnBrk="1" fontAlgn="auto" latinLnBrk="0" hangingPunct="1">
              <a:lnSpc>
                <a:spcPct val="100000"/>
              </a:lnSpc>
              <a:spcBef>
                <a:spcPts val="0"/>
              </a:spcBef>
              <a:spcAft>
                <a:spcPts val="900"/>
              </a:spcAft>
              <a:buClrTx/>
              <a:buSzPct val="100000"/>
              <a:buFontTx/>
              <a:buNone/>
              <a:tabLst/>
              <a:defRPr/>
            </a:pPr>
            <a:r>
              <a:rPr kumimoji="0" lang="en-GB"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rPr>
              <a:t>Overall, several instruments perform as well as manual methods but in addition provide data in real-time and at higher temporal resolution (up to hourly or less)</a:t>
            </a:r>
          </a:p>
          <a:p>
            <a:pPr marL="270000" marR="0" lvl="0" indent="-297000" algn="l" defTabSz="685800" rtl="0" eaLnBrk="1" fontAlgn="auto" latinLnBrk="0" hangingPunct="1">
              <a:lnSpc>
                <a:spcPct val="100000"/>
              </a:lnSpc>
              <a:spcBef>
                <a:spcPts val="0"/>
              </a:spcBef>
              <a:spcAft>
                <a:spcPts val="900"/>
              </a:spcAft>
              <a:buClrTx/>
              <a:buSzPct val="100000"/>
              <a:buFont typeface="Helvetica" panose="020B0604020202020204" pitchFamily="34" charset="0"/>
              <a:buChar char="•"/>
              <a:tabLst/>
              <a:defRPr/>
            </a:pPr>
            <a:endParaRPr kumimoji="0" lang="en-GB"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endParaRPr>
          </a:p>
          <a:p>
            <a:pPr marL="0" marR="0" lvl="0" indent="0" algn="l" defTabSz="685800" rtl="0" eaLnBrk="1" fontAlgn="auto" latinLnBrk="0" hangingPunct="1">
              <a:lnSpc>
                <a:spcPct val="100000"/>
              </a:lnSpc>
              <a:spcBef>
                <a:spcPts val="0"/>
              </a:spcBef>
              <a:spcAft>
                <a:spcPts val="900"/>
              </a:spcAft>
              <a:buClrTx/>
              <a:buSzPct val="100000"/>
              <a:buFontTx/>
              <a:buNone/>
              <a:tabLst/>
              <a:defRPr/>
            </a:pPr>
            <a:r>
              <a:rPr kumimoji="0" lang="en-US"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rPr>
              <a:t>Two steps need to be considered:</a:t>
            </a:r>
            <a:br>
              <a:rPr kumimoji="0" lang="en-US"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rPr>
            </a:br>
            <a:r>
              <a:rPr kumimoji="0" lang="en-US"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rPr>
              <a:t>1. instrument</a:t>
            </a:r>
            <a:br>
              <a:rPr kumimoji="0" lang="en-US"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rPr>
            </a:br>
            <a:r>
              <a:rPr kumimoji="0" lang="en-US"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rPr>
              <a:t>2. identification algorithm</a:t>
            </a:r>
            <a:endParaRPr kumimoji="0" lang="en-GB" sz="1600" b="0" i="0" u="none" strike="noStrike" kern="0" cap="none" spc="0" normalizeH="0" baseline="0" noProof="0" dirty="0">
              <a:ln>
                <a:noFill/>
              </a:ln>
              <a:solidFill>
                <a:srgbClr val="00727E"/>
              </a:solidFill>
              <a:effectLst/>
              <a:uLnTx/>
              <a:uFillTx/>
              <a:latin typeface="Helvetica" panose="020B0604020202020204" pitchFamily="34" charset="0"/>
              <a:cs typeface="Helvetica" panose="020B0604020202020204" pitchFamily="34" charset="0"/>
              <a:sym typeface="Calibri"/>
            </a:endParaRP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99050" y="971575"/>
            <a:ext cx="4722412" cy="2860980"/>
          </a:xfrm>
          <a:prstGeom prst="rect">
            <a:avLst/>
          </a:prstGeom>
        </p:spPr>
      </p:pic>
      <p:sp>
        <p:nvSpPr>
          <p:cNvPr id="8" name="Content Placeholder 3">
            <a:extLst>
              <a:ext uri="{FF2B5EF4-FFF2-40B4-BE49-F238E27FC236}">
                <a16:creationId xmlns:a16="http://schemas.microsoft.com/office/drawing/2014/main" id="{AB270531-E157-5845-8A97-9B2FA8C75202}"/>
              </a:ext>
            </a:extLst>
          </p:cNvPr>
          <p:cNvSpPr txBox="1">
            <a:spLocks/>
          </p:cNvSpPr>
          <p:nvPr/>
        </p:nvSpPr>
        <p:spPr>
          <a:xfrm>
            <a:off x="410325" y="3968145"/>
            <a:ext cx="8431454" cy="942000"/>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lvl1pPr marL="171450" marR="0" indent="-17145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1pPr>
            <a:lvl2pPr marL="542925" marR="0" indent="-200025"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2pPr>
            <a:lvl3pPr marL="925829" marR="0" indent="-240029"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3pPr>
            <a:lvl4pPr marL="12954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4pPr>
            <a:lvl5pPr marL="16383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5pPr>
            <a:lvl6pPr marL="19812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6pPr>
            <a:lvl7pPr marL="23241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7pPr>
            <a:lvl8pPr marL="26670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8pPr>
            <a:lvl9pPr marL="3009900" marR="0" indent="-266700" algn="l" defTabSz="685800" rtl="0" eaLnBrk="1" latinLnBrk="0" hangingPunct="1">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n-lt"/>
                <a:ea typeface="+mn-ea"/>
                <a:cs typeface="+mn-cs"/>
                <a:sym typeface="Calibri"/>
              </a:defRPr>
            </a:lvl9pPr>
          </a:lstStyle>
          <a:p>
            <a:pPr marL="0" marR="0" lvl="0" indent="0" algn="just" defTabSz="685800" rtl="0" eaLnBrk="1" fontAlgn="auto" latinLnBrk="0" hangingPunct="1">
              <a:lnSpc>
                <a:spcPct val="100000"/>
              </a:lnSpc>
              <a:spcBef>
                <a:spcPts val="0"/>
              </a:spcBef>
              <a:spcAft>
                <a:spcPts val="0"/>
              </a:spcAft>
              <a:buClrTx/>
              <a:buSzPct val="100000"/>
              <a:buFont typeface="Arial"/>
              <a:buNone/>
              <a:tabLst/>
              <a:defRPr/>
            </a:pPr>
            <a:r>
              <a:rPr kumimoji="0" lang="en-GB" sz="1600" b="1" i="0" u="none" strike="noStrike" kern="0" cap="none" spc="0" normalizeH="0" baseline="0" noProof="0" dirty="0">
                <a:ln>
                  <a:noFill/>
                </a:ln>
                <a:solidFill>
                  <a:srgbClr val="C07D24"/>
                </a:solidFill>
                <a:effectLst/>
                <a:uLnTx/>
                <a:uFillTx/>
                <a:latin typeface="Helvetica" panose="020B0604020202020204" pitchFamily="34" charset="0"/>
                <a:cs typeface="Helvetica" panose="020B0604020202020204" pitchFamily="34" charset="0"/>
                <a:sym typeface="Calibri"/>
              </a:rPr>
              <a:t>See the results for yourself at</a:t>
            </a:r>
            <a:r>
              <a:rPr kumimoji="0" lang="en-GB" sz="1600" b="0" i="0" u="none" strike="noStrike" kern="0" cap="none" spc="0" normalizeH="0" baseline="0" noProof="0" dirty="0">
                <a:ln>
                  <a:noFill/>
                </a:ln>
                <a:solidFill>
                  <a:srgbClr val="C07D24"/>
                </a:solidFill>
                <a:effectLst/>
                <a:uLnTx/>
                <a:uFillTx/>
                <a:latin typeface="Helvetica" panose="020B0604020202020204" pitchFamily="34" charset="0"/>
                <a:cs typeface="Helvetica" panose="020B0604020202020204" pitchFamily="34" charset="0"/>
                <a:sym typeface="Calibri"/>
              </a:rPr>
              <a:t>:</a:t>
            </a:r>
          </a:p>
          <a:p>
            <a:pPr marL="0" marR="0" lvl="0" indent="0" algn="just" defTabSz="685800" rtl="0" eaLnBrk="1" fontAlgn="auto" latinLnBrk="0" hangingPunct="1">
              <a:lnSpc>
                <a:spcPct val="120000"/>
              </a:lnSpc>
              <a:spcBef>
                <a:spcPts val="0"/>
              </a:spcBef>
              <a:spcAft>
                <a:spcPts val="900"/>
              </a:spcAft>
              <a:buClrTx/>
              <a:buSzPct val="100000"/>
              <a:buFont typeface="Arial"/>
              <a:buNone/>
              <a:tabLst/>
              <a:defRPr/>
            </a:pPr>
            <a:r>
              <a:rPr kumimoji="0" lang="en-GB" sz="1600" b="0" i="0" u="none" strike="noStrike" kern="0" cap="none" spc="0" normalizeH="0" baseline="0" noProof="0" dirty="0">
                <a:ln>
                  <a:noFill/>
                </a:ln>
                <a:solidFill>
                  <a:srgbClr val="ED7D31"/>
                </a:solidFill>
                <a:effectLst/>
                <a:uLnTx/>
                <a:uFillTx/>
                <a:latin typeface="Helvetica" panose="020B0604020202020204" pitchFamily="34" charset="0"/>
                <a:cs typeface="Helvetica" panose="020B0604020202020204" pitchFamily="34" charset="0"/>
                <a:sym typeface="Calibri"/>
              </a:rPr>
              <a:t>	 </a:t>
            </a:r>
            <a:r>
              <a:rPr kumimoji="0" lang="en-GB" sz="1600" b="0" i="1" u="sng" strike="noStrike" kern="0" cap="none" spc="0" normalizeH="0" baseline="0" noProof="0" dirty="0">
                <a:ln>
                  <a:noFill/>
                </a:ln>
                <a:solidFill>
                  <a:srgbClr val="ED7D31"/>
                </a:solidFill>
                <a:effectLst/>
                <a:uLnTx/>
                <a:uFillTx/>
                <a:latin typeface="Helvetica" panose="020B0604020202020204" pitchFamily="34" charset="0"/>
                <a:ea typeface="Calibri" panose="020F0502020204030204" pitchFamily="34" charset="0"/>
                <a:cs typeface="Helvetica" panose="020B0604020202020204" pitchFamily="34" charset="0"/>
                <a:sym typeface="Calibri"/>
                <a:hlinkClick r:id="rId3"/>
              </a:rPr>
              <a:t>https://autopollen-interactive.shinyapps.io/022_APP_AUTOPOLLEN</a:t>
            </a:r>
            <a:endParaRPr kumimoji="0" lang="en-GB" sz="1600" b="0" i="0" u="none" strike="noStrike" kern="0" cap="none" spc="0" normalizeH="0" baseline="0" noProof="0" dirty="0">
              <a:ln>
                <a:noFill/>
              </a:ln>
              <a:solidFill>
                <a:srgbClr val="ED7D31"/>
              </a:solidFill>
              <a:effectLst/>
              <a:uLnTx/>
              <a:uFillTx/>
              <a:latin typeface="Helvetica" panose="020B0604020202020204" pitchFamily="34" charset="0"/>
              <a:cs typeface="Helvetica" panose="020B0604020202020204" pitchFamily="34" charset="0"/>
              <a:sym typeface="Calibri"/>
            </a:endParaRP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74860" y="152495"/>
            <a:ext cx="1734917" cy="594066"/>
          </a:xfrm>
          <a:prstGeom prst="rect">
            <a:avLst/>
          </a:prstGeom>
        </p:spPr>
      </p:pic>
    </p:spTree>
    <p:extLst>
      <p:ext uri="{BB962C8B-B14F-4D97-AF65-F5344CB8AC3E}">
        <p14:creationId xmlns:p14="http://schemas.microsoft.com/office/powerpoint/2010/main" val="173978787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DFDD4-9538-8B48-A081-54160EA2F288}"/>
              </a:ext>
            </a:extLst>
          </p:cNvPr>
          <p:cNvSpPr>
            <a:spLocks noGrp="1"/>
          </p:cNvSpPr>
          <p:nvPr>
            <p:ph type="title"/>
          </p:nvPr>
        </p:nvSpPr>
        <p:spPr/>
        <p:txBody>
          <a:bodyPr/>
          <a:lstStyle/>
          <a:p>
            <a:r>
              <a:rPr lang="en-ES" b="0" dirty="0"/>
              <a:t>Scatter plot: 3-hourly data</a:t>
            </a:r>
          </a:p>
        </p:txBody>
      </p:sp>
      <p:sp>
        <p:nvSpPr>
          <p:cNvPr id="3" name="Slide Number Placeholder 2">
            <a:extLst>
              <a:ext uri="{FF2B5EF4-FFF2-40B4-BE49-F238E27FC236}">
                <a16:creationId xmlns:a16="http://schemas.microsoft.com/office/drawing/2014/main" id="{4DB0EA51-7324-464A-91B3-7E9330676BF9}"/>
              </a:ext>
            </a:extLst>
          </p:cNvPr>
          <p:cNvSpPr>
            <a:spLocks noGrp="1"/>
          </p:cNvSpPr>
          <p:nvPr>
            <p:ph type="sldNum" sz="quarter" idx="10"/>
          </p:nvPr>
        </p:nvSpPr>
        <p:spPr/>
        <p:txBody>
          <a:bodyPr/>
          <a:lstStyle/>
          <a:p>
            <a:pPr defTabSz="685800" eaLnBrk="1" fontAlgn="auto">
              <a:spcBef>
                <a:spcPts val="0"/>
              </a:spcBef>
              <a:spcAft>
                <a:spcPts val="0"/>
              </a:spcAft>
            </a:pPr>
            <a:fld id="{86CB4B4D-7CA3-9044-876B-883B54F8677D}" type="slidenum">
              <a:rPr lang="fr-BE" kern="0">
                <a:latin typeface="Helvetica"/>
                <a:cs typeface="Calibri"/>
                <a:sym typeface="Calibri"/>
              </a:rPr>
              <a:pPr defTabSz="685800" eaLnBrk="1" fontAlgn="auto">
                <a:spcBef>
                  <a:spcPts val="0"/>
                </a:spcBef>
                <a:spcAft>
                  <a:spcPts val="0"/>
                </a:spcAft>
              </a:pPr>
              <a:t>11</a:t>
            </a:fld>
            <a:endParaRPr lang="fr-BE" kern="0" dirty="0">
              <a:latin typeface="Helvetica"/>
              <a:cs typeface="Calibri"/>
              <a:sym typeface="Calibri"/>
            </a:endParaRPr>
          </a:p>
        </p:txBody>
      </p:sp>
      <p:pic>
        <p:nvPicPr>
          <p:cNvPr id="13" name="Picture 12">
            <a:extLst>
              <a:ext uri="{FF2B5EF4-FFF2-40B4-BE49-F238E27FC236}">
                <a16:creationId xmlns:a16="http://schemas.microsoft.com/office/drawing/2014/main" id="{4D40D48B-F184-F64F-A274-6EEB253C492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7816" y="604138"/>
            <a:ext cx="5208403" cy="4464344"/>
          </a:xfrm>
          <a:prstGeom prst="rect">
            <a:avLst/>
          </a:prstGeom>
        </p:spPr>
      </p:pic>
    </p:spTree>
    <p:extLst>
      <p:ext uri="{BB962C8B-B14F-4D97-AF65-F5344CB8AC3E}">
        <p14:creationId xmlns:p14="http://schemas.microsoft.com/office/powerpoint/2010/main" val="178561452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CH" sz="2400" b="0" dirty="0"/>
              <a:t>Conclusion</a:t>
            </a:r>
            <a:endParaRPr lang="en-GB" sz="2400" b="0" dirty="0"/>
          </a:p>
        </p:txBody>
      </p:sp>
      <p:sp>
        <p:nvSpPr>
          <p:cNvPr id="7" name="TextBox 6"/>
          <p:cNvSpPr txBox="1"/>
          <p:nvPr/>
        </p:nvSpPr>
        <p:spPr>
          <a:xfrm>
            <a:off x="602559" y="1002529"/>
            <a:ext cx="7965885" cy="30680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noAutofit/>
          </a:bodyPr>
          <a:lstStyle/>
          <a:p>
            <a:pPr marL="342900" indent="-342900" defTabSz="685800" eaLnBrk="1" fontAlgn="auto">
              <a:spcBef>
                <a:spcPts val="0"/>
              </a:spcBef>
              <a:spcAft>
                <a:spcPts val="0"/>
              </a:spcAft>
              <a:buFont typeface="Arial" panose="020B0604020202020204" pitchFamily="34" charset="0"/>
              <a:buChar char="•"/>
            </a:pPr>
            <a:r>
              <a:rPr lang="en-US" sz="1800" kern="0" dirty="0">
                <a:solidFill>
                  <a:srgbClr val="00727E"/>
                </a:solidFill>
                <a:latin typeface="Helvetica" panose="020B0604020202020204" pitchFamily="34" charset="0"/>
                <a:cs typeface="Helvetica" panose="020B0604020202020204" pitchFamily="34" charset="0"/>
                <a:sym typeface="Calibri"/>
              </a:rPr>
              <a:t>Automation of pollen measurements improves the whole information chain, up to products for end-users, and opens the door to a new era in aerobiology going beyond just pollen</a:t>
            </a:r>
          </a:p>
          <a:p>
            <a:pPr marL="342900" indent="-342900" defTabSz="685800" eaLnBrk="1" fontAlgn="auto">
              <a:spcBef>
                <a:spcPts val="0"/>
              </a:spcBef>
              <a:spcAft>
                <a:spcPts val="0"/>
              </a:spcAft>
              <a:buFont typeface="Arial" panose="020B0604020202020204" pitchFamily="34" charset="0"/>
              <a:buChar char="•"/>
            </a:pPr>
            <a:endParaRPr lang="en-GB" sz="1800" kern="0" dirty="0">
              <a:solidFill>
                <a:srgbClr val="00727E"/>
              </a:solidFill>
              <a:latin typeface="Helvetica" panose="020B0604020202020204" pitchFamily="34" charset="0"/>
              <a:cs typeface="Helvetica" panose="020B0604020202020204" pitchFamily="34" charset="0"/>
              <a:sym typeface="Calibri"/>
            </a:endParaRPr>
          </a:p>
          <a:p>
            <a:pPr marL="342900" indent="-342900" defTabSz="685800" eaLnBrk="1" fontAlgn="auto">
              <a:spcBef>
                <a:spcPts val="0"/>
              </a:spcBef>
              <a:spcAft>
                <a:spcPts val="0"/>
              </a:spcAft>
              <a:buFont typeface="Arial" panose="020B0604020202020204" pitchFamily="34" charset="0"/>
              <a:buChar char="•"/>
            </a:pPr>
            <a:r>
              <a:rPr lang="en-GB" sz="1800" kern="0" dirty="0">
                <a:solidFill>
                  <a:srgbClr val="00727E"/>
                </a:solidFill>
                <a:latin typeface="Helvetica" panose="020B0604020202020204" pitchFamily="34" charset="0"/>
                <a:cs typeface="Helvetica" panose="020B0604020202020204" pitchFamily="34" charset="0"/>
                <a:sym typeface="Calibri"/>
              </a:rPr>
              <a:t>Collaboration is key </a:t>
            </a:r>
            <a:r>
              <a:rPr lang="en-GB" sz="1800" kern="0" dirty="0">
                <a:solidFill>
                  <a:srgbClr val="00727E"/>
                </a:solidFill>
                <a:latin typeface="Helvetica" panose="020B0604020202020204" pitchFamily="34" charset="0"/>
                <a:cs typeface="Helvetica" panose="020B0604020202020204" pitchFamily="34" charset="0"/>
                <a:sym typeface="Wingdings" panose="05000000000000000000" pitchFamily="2" charset="2"/>
              </a:rPr>
              <a:t></a:t>
            </a:r>
            <a:r>
              <a:rPr lang="en-GB" sz="1800" kern="0" dirty="0">
                <a:solidFill>
                  <a:srgbClr val="00727E"/>
                </a:solidFill>
                <a:latin typeface="Helvetica" panose="020B0604020202020204" pitchFamily="34" charset="0"/>
                <a:cs typeface="Helvetica" panose="020B0604020202020204" pitchFamily="34" charset="0"/>
                <a:sym typeface="Calibri"/>
              </a:rPr>
              <a:t> EUMETNET </a:t>
            </a:r>
            <a:r>
              <a:rPr lang="en-GB" sz="1800" kern="0" dirty="0" err="1">
                <a:solidFill>
                  <a:srgbClr val="00727E"/>
                </a:solidFill>
                <a:latin typeface="Helvetica" panose="020B0604020202020204" pitchFamily="34" charset="0"/>
                <a:cs typeface="Helvetica" panose="020B0604020202020204" pitchFamily="34" charset="0"/>
                <a:sym typeface="Calibri"/>
              </a:rPr>
              <a:t>AutoPollen</a:t>
            </a:r>
            <a:r>
              <a:rPr lang="en-GB" sz="1800" kern="0" dirty="0">
                <a:solidFill>
                  <a:srgbClr val="00727E"/>
                </a:solidFill>
                <a:latin typeface="Helvetica" panose="020B0604020202020204" pitchFamily="34" charset="0"/>
                <a:cs typeface="Helvetica" panose="020B0604020202020204" pitchFamily="34" charset="0"/>
                <a:sym typeface="Calibri"/>
              </a:rPr>
              <a:t> </a:t>
            </a:r>
          </a:p>
          <a:p>
            <a:pPr marL="800100" lvl="1" indent="-342900" defTabSz="685800" eaLnBrk="1" fontAlgn="auto">
              <a:spcBef>
                <a:spcPts val="0"/>
              </a:spcBef>
              <a:spcAft>
                <a:spcPts val="0"/>
              </a:spcAft>
              <a:buFont typeface="Arial" panose="020B0604020202020204" pitchFamily="34" charset="0"/>
              <a:buChar char="•"/>
            </a:pPr>
            <a:r>
              <a:rPr lang="en-GB" sz="1800" i="1" kern="0" dirty="0">
                <a:solidFill>
                  <a:srgbClr val="00727E"/>
                </a:solidFill>
                <a:latin typeface="Helvetica" panose="020B0604020202020204" pitchFamily="34" charset="0"/>
                <a:cs typeface="Helvetica" panose="020B0604020202020204" pitchFamily="34" charset="0"/>
                <a:sym typeface="Calibri"/>
              </a:rPr>
              <a:t>national, international, interdisciplinary...</a:t>
            </a:r>
          </a:p>
          <a:p>
            <a:pPr lvl="1" defTabSz="685800" eaLnBrk="1" fontAlgn="auto">
              <a:spcBef>
                <a:spcPts val="0"/>
              </a:spcBef>
              <a:spcAft>
                <a:spcPts val="0"/>
              </a:spcAft>
            </a:pPr>
            <a:endParaRPr lang="en-GB" sz="1800" kern="0" dirty="0">
              <a:solidFill>
                <a:srgbClr val="00727E"/>
              </a:solidFill>
              <a:latin typeface="Helvetica" panose="020B0604020202020204" pitchFamily="34" charset="0"/>
              <a:cs typeface="Helvetica" panose="020B0604020202020204" pitchFamily="34" charset="0"/>
              <a:sym typeface="Calibri"/>
            </a:endParaRPr>
          </a:p>
        </p:txBody>
      </p:sp>
      <p:sp>
        <p:nvSpPr>
          <p:cNvPr id="11" name="Textfeld 4"/>
          <p:cNvSpPr txBox="1"/>
          <p:nvPr/>
        </p:nvSpPr>
        <p:spPr>
          <a:xfrm>
            <a:off x="243975" y="3208966"/>
            <a:ext cx="1964180" cy="584775"/>
          </a:xfrm>
          <a:prstGeom prst="rect">
            <a:avLst/>
          </a:prstGeom>
          <a:noFill/>
        </p:spPr>
        <p:txBody>
          <a:bodyPr wrap="square" rtlCol="0">
            <a:spAutoFit/>
          </a:bodyPr>
          <a:lstStyle/>
          <a:p>
            <a:pPr algn="ctr"/>
            <a:r>
              <a:rPr lang="en-US" sz="1600" dirty="0">
                <a:solidFill>
                  <a:srgbClr val="00727E"/>
                </a:solidFill>
                <a:latin typeface="Helvetica" panose="020B0604020202020204" pitchFamily="34" charset="0"/>
                <a:cs typeface="Helvetica" panose="020B0604020202020204" pitchFamily="34" charset="0"/>
              </a:rPr>
              <a:t>Real </a:t>
            </a:r>
            <a:r>
              <a:rPr lang="en-US" sz="1600" kern="0" dirty="0">
                <a:solidFill>
                  <a:srgbClr val="00727E"/>
                </a:solidFill>
                <a:latin typeface="Helvetica" panose="020B0604020202020204" pitchFamily="34" charset="0"/>
                <a:cs typeface="Helvetica" panose="020B0604020202020204" pitchFamily="34" charset="0"/>
              </a:rPr>
              <a:t>time</a:t>
            </a:r>
            <a:r>
              <a:rPr lang="en-US" sz="1600" dirty="0">
                <a:solidFill>
                  <a:srgbClr val="00727E"/>
                </a:solidFill>
                <a:latin typeface="Helvetica" panose="020B0604020202020204" pitchFamily="34" charset="0"/>
                <a:cs typeface="Helvetica" panose="020B0604020202020204" pitchFamily="34" charset="0"/>
              </a:rPr>
              <a:t> data in </a:t>
            </a:r>
            <a:r>
              <a:rPr lang="en-US" sz="1600" kern="0" dirty="0">
                <a:solidFill>
                  <a:srgbClr val="00727E"/>
                </a:solidFill>
                <a:latin typeface="Helvetica" panose="020B0604020202020204" pitchFamily="34" charset="0"/>
                <a:cs typeface="Helvetica" panose="020B0604020202020204" pitchFamily="34" charset="0"/>
              </a:rPr>
              <a:t>the</a:t>
            </a:r>
            <a:r>
              <a:rPr lang="en-US" sz="1600" dirty="0">
                <a:solidFill>
                  <a:srgbClr val="00727E"/>
                </a:solidFill>
                <a:latin typeface="Helvetica" panose="020B0604020202020204" pitchFamily="34" charset="0"/>
                <a:cs typeface="Helvetica" panose="020B0604020202020204" pitchFamily="34" charset="0"/>
              </a:rPr>
              <a:t> app and web</a:t>
            </a:r>
          </a:p>
        </p:txBody>
      </p:sp>
      <p:pic>
        <p:nvPicPr>
          <p:cNvPr id="15"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88901" y="3855730"/>
            <a:ext cx="1612617" cy="1383145"/>
          </a:xfrm>
          <a:prstGeom prst="rect">
            <a:avLst/>
          </a:prstGeom>
        </p:spPr>
      </p:pic>
      <p:pic>
        <p:nvPicPr>
          <p:cNvPr id="16" name="Grafik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8150" y="3772359"/>
            <a:ext cx="1375830" cy="1417663"/>
          </a:xfrm>
          <a:prstGeom prst="rect">
            <a:avLst/>
          </a:prstGeom>
        </p:spPr>
      </p:pic>
      <p:pic>
        <p:nvPicPr>
          <p:cNvPr id="17" name="Grafik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76439" y="3911229"/>
            <a:ext cx="1884987" cy="1272145"/>
          </a:xfrm>
          <a:prstGeom prst="rect">
            <a:avLst/>
          </a:prstGeom>
        </p:spPr>
      </p:pic>
      <p:pic>
        <p:nvPicPr>
          <p:cNvPr id="18"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36348" y="3735074"/>
            <a:ext cx="1843604" cy="1430506"/>
          </a:xfrm>
          <a:prstGeom prst="rect">
            <a:avLst/>
          </a:prstGeom>
        </p:spPr>
      </p:pic>
      <p:sp>
        <p:nvSpPr>
          <p:cNvPr id="19" name="Textfeld 4"/>
          <p:cNvSpPr txBox="1"/>
          <p:nvPr/>
        </p:nvSpPr>
        <p:spPr>
          <a:xfrm>
            <a:off x="2307876" y="3455187"/>
            <a:ext cx="1964180" cy="338554"/>
          </a:xfrm>
          <a:prstGeom prst="rect">
            <a:avLst/>
          </a:prstGeom>
          <a:noFill/>
        </p:spPr>
        <p:txBody>
          <a:bodyPr wrap="square" rtlCol="0">
            <a:spAutoFit/>
          </a:bodyPr>
          <a:lstStyle/>
          <a:p>
            <a:pPr algn="ctr"/>
            <a:r>
              <a:rPr lang="en-US" sz="1600" dirty="0">
                <a:solidFill>
                  <a:srgbClr val="00727E"/>
                </a:solidFill>
                <a:latin typeface="Helvetica" panose="020B0604020202020204" pitchFamily="34" charset="0"/>
                <a:cs typeface="Helvetica" panose="020B0604020202020204" pitchFamily="34" charset="0"/>
              </a:rPr>
              <a:t>Improved forecasts</a:t>
            </a:r>
          </a:p>
        </p:txBody>
      </p:sp>
      <p:sp>
        <p:nvSpPr>
          <p:cNvPr id="20" name="Textfeld 4"/>
          <p:cNvSpPr txBox="1"/>
          <p:nvPr/>
        </p:nvSpPr>
        <p:spPr>
          <a:xfrm>
            <a:off x="4639102" y="3208966"/>
            <a:ext cx="1964180" cy="584775"/>
          </a:xfrm>
          <a:prstGeom prst="rect">
            <a:avLst/>
          </a:prstGeom>
          <a:noFill/>
        </p:spPr>
        <p:txBody>
          <a:bodyPr wrap="square" rtlCol="0">
            <a:spAutoFit/>
          </a:bodyPr>
          <a:lstStyle/>
          <a:p>
            <a:pPr algn="ctr"/>
            <a:r>
              <a:rPr lang="en-US" sz="1600" dirty="0">
                <a:solidFill>
                  <a:srgbClr val="00727E"/>
                </a:solidFill>
                <a:latin typeface="Helvetica" panose="020B0604020202020204" pitchFamily="34" charset="0"/>
                <a:cs typeface="Helvetica" panose="020B0604020202020204" pitchFamily="34" charset="0"/>
              </a:rPr>
              <a:t>Guarantee long term data series</a:t>
            </a:r>
          </a:p>
        </p:txBody>
      </p:sp>
      <p:sp>
        <p:nvSpPr>
          <p:cNvPr id="21" name="Textfeld 4"/>
          <p:cNvSpPr txBox="1"/>
          <p:nvPr/>
        </p:nvSpPr>
        <p:spPr>
          <a:xfrm>
            <a:off x="7012086" y="2962744"/>
            <a:ext cx="2092128" cy="830997"/>
          </a:xfrm>
          <a:prstGeom prst="rect">
            <a:avLst/>
          </a:prstGeom>
          <a:noFill/>
        </p:spPr>
        <p:txBody>
          <a:bodyPr wrap="square" rtlCol="0">
            <a:spAutoFit/>
          </a:bodyPr>
          <a:lstStyle/>
          <a:p>
            <a:pPr algn="ctr"/>
            <a:r>
              <a:rPr lang="en-US" sz="1600" dirty="0">
                <a:solidFill>
                  <a:srgbClr val="00727E"/>
                </a:solidFill>
                <a:latin typeface="Helvetica" panose="020B0604020202020204" pitchFamily="34" charset="0"/>
                <a:cs typeface="Helvetica" panose="020B0604020202020204" pitchFamily="34" charset="0"/>
              </a:rPr>
              <a:t>New research insights (hourly resolution, spores,..) </a:t>
            </a:r>
          </a:p>
        </p:txBody>
      </p:sp>
    </p:spTree>
    <p:extLst>
      <p:ext uri="{BB962C8B-B14F-4D97-AF65-F5344CB8AC3E}">
        <p14:creationId xmlns:p14="http://schemas.microsoft.com/office/powerpoint/2010/main" val="74557511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tuf\AppData\Local\Microsoft\Windows\INetCache\Content.Word\AutoPollen_Sites.jpg"/>
          <p:cNvPicPr/>
          <p:nvPr/>
        </p:nvPicPr>
        <p:blipFill>
          <a:blip r:embed="rId2">
            <a:extLst>
              <a:ext uri="{28A0092B-C50C-407E-A947-70E740481C1C}">
                <a14:useLocalDpi xmlns:a14="http://schemas.microsoft.com/office/drawing/2010/main"/>
              </a:ext>
            </a:extLst>
          </a:blip>
          <a:srcRect/>
          <a:stretch>
            <a:fillRect/>
          </a:stretch>
        </p:blipFill>
        <p:spPr bwMode="auto">
          <a:xfrm>
            <a:off x="2951820" y="135861"/>
            <a:ext cx="6073565" cy="4884892"/>
          </a:xfrm>
          <a:prstGeom prst="rect">
            <a:avLst/>
          </a:prstGeom>
          <a:noFill/>
          <a:ln>
            <a:noFill/>
          </a:ln>
        </p:spPr>
      </p:pic>
      <p:sp>
        <p:nvSpPr>
          <p:cNvPr id="5" name="Title 1"/>
          <p:cNvSpPr>
            <a:spLocks noGrp="1"/>
          </p:cNvSpPr>
          <p:nvPr>
            <p:ph type="title"/>
          </p:nvPr>
        </p:nvSpPr>
        <p:spPr>
          <a:xfrm>
            <a:off x="195674" y="113416"/>
            <a:ext cx="8613396" cy="525208"/>
          </a:xfrm>
        </p:spPr>
        <p:txBody>
          <a:bodyPr>
            <a:normAutofit/>
          </a:bodyPr>
          <a:lstStyle/>
          <a:p>
            <a:r>
              <a:rPr lang="en-GB" b="0" dirty="0"/>
              <a:t>An expanding network</a:t>
            </a:r>
          </a:p>
        </p:txBody>
      </p:sp>
      <p:sp>
        <p:nvSpPr>
          <p:cNvPr id="2" name="TextBox 1"/>
          <p:cNvSpPr txBox="1"/>
          <p:nvPr/>
        </p:nvSpPr>
        <p:spPr>
          <a:xfrm>
            <a:off x="264254" y="861534"/>
            <a:ext cx="2700300" cy="42165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685800" eaLnBrk="1" fontAlgn="auto">
              <a:spcBef>
                <a:spcPts val="0"/>
              </a:spcBef>
              <a:spcAft>
                <a:spcPts val="0"/>
              </a:spcAft>
            </a:pPr>
            <a:r>
              <a:rPr lang="en-GB" sz="1350" b="1" kern="0" dirty="0">
                <a:solidFill>
                  <a:srgbClr val="000000"/>
                </a:solidFill>
                <a:latin typeface="Calibri"/>
                <a:cs typeface="Calibri"/>
                <a:sym typeface="Calibri"/>
              </a:rPr>
              <a:t>Bavaria, Germany: </a:t>
            </a:r>
            <a:r>
              <a:rPr lang="en-GB" sz="1350" kern="0" dirty="0">
                <a:solidFill>
                  <a:srgbClr val="000000"/>
                </a:solidFill>
                <a:latin typeface="Calibri"/>
                <a:cs typeface="Calibri"/>
                <a:sym typeface="Calibri"/>
                <a:hlinkClick r:id="rId3"/>
              </a:rPr>
              <a:t>https://epin.lgl.bayern.de/pollenflug-aktuell</a:t>
            </a:r>
            <a:r>
              <a:rPr lang="en-GB" sz="1350" kern="0" dirty="0">
                <a:solidFill>
                  <a:srgbClr val="000000"/>
                </a:solidFill>
                <a:latin typeface="Calibri"/>
                <a:cs typeface="Calibri"/>
                <a:sym typeface="Calibri"/>
              </a:rPr>
              <a:t> </a:t>
            </a:r>
          </a:p>
          <a:p>
            <a:pPr defTabSz="685800" eaLnBrk="1" fontAlgn="auto">
              <a:spcBef>
                <a:spcPts val="0"/>
              </a:spcBef>
              <a:spcAft>
                <a:spcPts val="0"/>
              </a:spcAft>
            </a:pPr>
            <a:r>
              <a:rPr lang="en-GB" sz="1350" b="1" kern="0" dirty="0">
                <a:solidFill>
                  <a:srgbClr val="000000"/>
                </a:solidFill>
                <a:latin typeface="Calibri"/>
                <a:cs typeface="Calibri"/>
                <a:sym typeface="Calibri"/>
              </a:rPr>
              <a:t>Finland: </a:t>
            </a:r>
            <a:r>
              <a:rPr lang="en-US" sz="1350" kern="0" dirty="0">
                <a:solidFill>
                  <a:srgbClr val="000000"/>
                </a:solidFill>
                <a:latin typeface="Calibri"/>
                <a:cs typeface="Calibri"/>
                <a:sym typeface="Calibri"/>
                <a:hlinkClick r:id="rId4"/>
              </a:rPr>
              <a:t>https://en.ilmatieteenlaitos.fi/atmospheric-bioaerosols-modelling</a:t>
            </a:r>
            <a:endParaRPr lang="en-US" sz="1350" kern="0" dirty="0">
              <a:solidFill>
                <a:srgbClr val="000000"/>
              </a:solidFill>
              <a:latin typeface="Calibri"/>
              <a:cs typeface="Calibri"/>
              <a:sym typeface="Calibri"/>
            </a:endParaRPr>
          </a:p>
          <a:p>
            <a:pPr defTabSz="685800" eaLnBrk="1" fontAlgn="auto">
              <a:spcBef>
                <a:spcPts val="0"/>
              </a:spcBef>
              <a:spcAft>
                <a:spcPts val="0"/>
              </a:spcAft>
            </a:pPr>
            <a:r>
              <a:rPr lang="en-GB" sz="1350" b="1" kern="0" dirty="0">
                <a:solidFill>
                  <a:srgbClr val="000000"/>
                </a:solidFill>
                <a:latin typeface="Calibri"/>
                <a:cs typeface="Calibri"/>
                <a:sym typeface="Calibri"/>
              </a:rPr>
              <a:t>Lithuania:</a:t>
            </a:r>
            <a:endParaRPr lang="en-US" sz="1350" kern="0" dirty="0">
              <a:solidFill>
                <a:srgbClr val="000000"/>
              </a:solidFill>
              <a:latin typeface="Calibri"/>
              <a:cs typeface="Calibri"/>
              <a:sym typeface="Calibri"/>
            </a:endParaRPr>
          </a:p>
          <a:p>
            <a:pPr defTabSz="685800" eaLnBrk="1" fontAlgn="auto">
              <a:spcBef>
                <a:spcPts val="0"/>
              </a:spcBef>
              <a:spcAft>
                <a:spcPts val="0"/>
              </a:spcAft>
            </a:pPr>
            <a:r>
              <a:rPr lang="en-GB" sz="1350" u="sng" kern="0" dirty="0">
                <a:solidFill>
                  <a:srgbClr val="000000"/>
                </a:solidFill>
                <a:latin typeface="Calibri"/>
                <a:sym typeface="Calibri"/>
                <a:hlinkClick r:id="rId5"/>
              </a:rPr>
              <a:t>https://miestoplauciai.vilnius.lt/ziedadulkes/</a:t>
            </a:r>
            <a:r>
              <a:rPr lang="en-GB" sz="1350" u="sng" kern="0" dirty="0">
                <a:solidFill>
                  <a:srgbClr val="000000"/>
                </a:solidFill>
                <a:latin typeface="Calibri"/>
                <a:sym typeface="Calibri"/>
              </a:rPr>
              <a:t> </a:t>
            </a:r>
          </a:p>
          <a:p>
            <a:pPr defTabSz="685800" eaLnBrk="1" fontAlgn="auto">
              <a:spcBef>
                <a:spcPts val="0"/>
              </a:spcBef>
              <a:spcAft>
                <a:spcPts val="0"/>
              </a:spcAft>
            </a:pPr>
            <a:r>
              <a:rPr lang="en-GB" sz="1350" b="1" kern="0" dirty="0">
                <a:solidFill>
                  <a:srgbClr val="000000"/>
                </a:solidFill>
                <a:latin typeface="Calibri"/>
                <a:cs typeface="Calibri"/>
                <a:sym typeface="Calibri"/>
              </a:rPr>
              <a:t>Manchester, UK: </a:t>
            </a:r>
            <a:r>
              <a:rPr lang="en-GB" sz="1350" kern="0" dirty="0">
                <a:solidFill>
                  <a:srgbClr val="000000"/>
                </a:solidFill>
                <a:latin typeface="Calibri"/>
                <a:cs typeface="Calibri"/>
                <a:sym typeface="Calibri"/>
                <a:hlinkClick r:id="rId6"/>
              </a:rPr>
              <a:t>www.urbanobservatory.manchester.ac.uk/uk-first-realtime-pollen-count-now-live</a:t>
            </a:r>
            <a:r>
              <a:rPr lang="en-GB" sz="1350" kern="0" dirty="0">
                <a:solidFill>
                  <a:srgbClr val="000000"/>
                </a:solidFill>
                <a:latin typeface="Calibri"/>
                <a:cs typeface="Calibri"/>
                <a:sym typeface="Calibri"/>
              </a:rPr>
              <a:t> </a:t>
            </a:r>
          </a:p>
          <a:p>
            <a:pPr defTabSz="685800" eaLnBrk="1" fontAlgn="auto">
              <a:spcBef>
                <a:spcPts val="0"/>
              </a:spcBef>
              <a:spcAft>
                <a:spcPts val="0"/>
              </a:spcAft>
            </a:pPr>
            <a:r>
              <a:rPr lang="en-GB" sz="1350" b="1" kern="0" dirty="0">
                <a:solidFill>
                  <a:srgbClr val="000000"/>
                </a:solidFill>
                <a:latin typeface="Calibri"/>
                <a:cs typeface="Calibri"/>
                <a:sym typeface="Calibri"/>
              </a:rPr>
              <a:t>Serbia and Croatia: </a:t>
            </a:r>
            <a:r>
              <a:rPr lang="en-GB" sz="1350" u="sng" kern="0" dirty="0">
                <a:solidFill>
                  <a:srgbClr val="000000"/>
                </a:solidFill>
                <a:latin typeface="Calibri"/>
                <a:cs typeface="Calibri"/>
                <a:sym typeface="Calibri"/>
                <a:hlinkClick r:id="rId7"/>
              </a:rPr>
              <a:t>www.realforall.com/language/en/measurements/</a:t>
            </a:r>
            <a:endParaRPr lang="en-GB" sz="1350" u="sng" kern="0" dirty="0">
              <a:solidFill>
                <a:srgbClr val="000000"/>
              </a:solidFill>
              <a:latin typeface="Calibri"/>
              <a:cs typeface="Calibri"/>
              <a:sym typeface="Calibri"/>
            </a:endParaRPr>
          </a:p>
          <a:p>
            <a:pPr defTabSz="685800" eaLnBrk="1" fontAlgn="auto">
              <a:spcBef>
                <a:spcPts val="0"/>
              </a:spcBef>
              <a:spcAft>
                <a:spcPts val="0"/>
              </a:spcAft>
            </a:pPr>
            <a:r>
              <a:rPr lang="en-GB" sz="1350" b="1" kern="0" dirty="0">
                <a:solidFill>
                  <a:srgbClr val="000000"/>
                </a:solidFill>
                <a:latin typeface="Calibri"/>
                <a:cs typeface="Calibri"/>
                <a:sym typeface="Calibri"/>
              </a:rPr>
              <a:t>Switzerland: </a:t>
            </a:r>
            <a:r>
              <a:rPr lang="en-GB" sz="1000" u="sng" kern="0" dirty="0">
                <a:solidFill>
                  <a:srgbClr val="000000"/>
                </a:solidFill>
                <a:latin typeface="Calibri"/>
                <a:sym typeface="Calibri"/>
                <a:hlinkClick r:id="rId8"/>
              </a:rPr>
              <a:t>https://www.meteoswiss.admin.ch/services-and-publications/applications/measurement-values-and-measuring-networks.html#param=messwerte-pollen-birke-1h&amp;lang=en</a:t>
            </a:r>
            <a:r>
              <a:rPr lang="en-GB" sz="1000" u="sng" kern="0" dirty="0">
                <a:solidFill>
                  <a:srgbClr val="000000"/>
                </a:solidFill>
                <a:latin typeface="Calibri"/>
                <a:sym typeface="Calibri"/>
              </a:rPr>
              <a:t> </a:t>
            </a:r>
            <a:endParaRPr lang="fr-CH" sz="1000" kern="0" dirty="0">
              <a:solidFill>
                <a:srgbClr val="000000"/>
              </a:solidFill>
              <a:latin typeface="Calibri"/>
              <a:cs typeface="Calibri"/>
              <a:sym typeface="Calibri"/>
            </a:endParaRPr>
          </a:p>
        </p:txBody>
      </p:sp>
      <p:sp>
        <p:nvSpPr>
          <p:cNvPr id="3" name="Oval 2"/>
          <p:cNvSpPr/>
          <p:nvPr/>
        </p:nvSpPr>
        <p:spPr>
          <a:xfrm>
            <a:off x="4137554" y="2343052"/>
            <a:ext cx="81000" cy="389510"/>
          </a:xfrm>
          <a:prstGeom prst="ellipse">
            <a:avLst/>
          </a:prstGeom>
          <a:solidFill>
            <a:srgbClr val="C00000"/>
          </a:solidFill>
          <a:ln w="12700" cap="flat">
            <a:solidFill>
              <a:srgbClr val="C0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eaLnBrk="1" fontAlgn="auto">
              <a:spcBef>
                <a:spcPts val="0"/>
              </a:spcBef>
              <a:spcAft>
                <a:spcPts val="0"/>
              </a:spcAft>
            </a:pPr>
            <a:endParaRPr lang="en-US" sz="1350" kern="0">
              <a:solidFill>
                <a:srgbClr val="000000"/>
              </a:solidFill>
              <a:latin typeface="Calibri"/>
              <a:cs typeface="Calibri"/>
              <a:sym typeface="Calibri"/>
            </a:endParaRPr>
          </a:p>
        </p:txBody>
      </p:sp>
      <p:sp>
        <p:nvSpPr>
          <p:cNvPr id="6" name="Oval 5"/>
          <p:cNvSpPr/>
          <p:nvPr/>
        </p:nvSpPr>
        <p:spPr>
          <a:xfrm>
            <a:off x="6196976" y="2023306"/>
            <a:ext cx="81000" cy="389510"/>
          </a:xfrm>
          <a:prstGeom prst="ellipse">
            <a:avLst/>
          </a:prstGeom>
          <a:solidFill>
            <a:schemeClr val="accent2"/>
          </a:solid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eaLnBrk="1" fontAlgn="auto">
              <a:spcBef>
                <a:spcPts val="0"/>
              </a:spcBef>
              <a:spcAft>
                <a:spcPts val="0"/>
              </a:spcAft>
            </a:pPr>
            <a:endParaRPr lang="en-GB" sz="1350" kern="0">
              <a:solidFill>
                <a:srgbClr val="000000"/>
              </a:solidFill>
              <a:latin typeface="Calibri"/>
              <a:cs typeface="Calibri"/>
              <a:sym typeface="Calibri"/>
            </a:endParaRPr>
          </a:p>
        </p:txBody>
      </p:sp>
    </p:spTree>
    <p:extLst>
      <p:ext uri="{BB962C8B-B14F-4D97-AF65-F5344CB8AC3E}">
        <p14:creationId xmlns:p14="http://schemas.microsoft.com/office/powerpoint/2010/main" val="36086844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95072" y="131482"/>
            <a:ext cx="8772143" cy="4830661"/>
          </a:xfrm>
        </p:spPr>
        <p:txBody>
          <a:bodyPr/>
          <a:lstStyle/>
          <a:p>
            <a:r>
              <a:rPr lang="fr-CH" dirty="0"/>
              <a:t>EUMETNET </a:t>
            </a:r>
            <a:r>
              <a:rPr lang="fr-CH" dirty="0" err="1"/>
              <a:t>AutoPollen</a:t>
            </a:r>
            <a:r>
              <a:rPr lang="fr-CH" dirty="0"/>
              <a:t> publications</a:t>
            </a:r>
          </a:p>
          <a:p>
            <a:endParaRPr lang="fr-CH" sz="900" dirty="0"/>
          </a:p>
          <a:p>
            <a:pPr>
              <a:spcBef>
                <a:spcPts val="400"/>
              </a:spcBef>
            </a:pPr>
            <a:r>
              <a:rPr lang="lt-LT" sz="1400" dirty="0"/>
              <a:t>Clot B, </a:t>
            </a:r>
            <a:r>
              <a:rPr lang="fr-CH" sz="1400" dirty="0"/>
              <a:t>et al</a:t>
            </a:r>
            <a:r>
              <a:rPr lang="lt-LT" sz="1400" dirty="0"/>
              <a:t>. 2020. The EUMETNET AutoPollen Programme: establishing a prototype automatic pollen monitoring network </a:t>
            </a:r>
            <a:r>
              <a:rPr lang="fr-CH" sz="1400" dirty="0"/>
              <a:t>..</a:t>
            </a:r>
            <a:r>
              <a:rPr lang="lt-LT" sz="1400" dirty="0"/>
              <a:t>. </a:t>
            </a:r>
            <a:r>
              <a:rPr lang="lt-LT" sz="1400" dirty="0">
                <a:hlinkClick r:id="rId2"/>
              </a:rPr>
              <a:t>https://doi.org/10.1007/s10453-020-09666-4</a:t>
            </a:r>
            <a:endParaRPr lang="lt-LT" sz="1400" dirty="0"/>
          </a:p>
          <a:p>
            <a:pPr>
              <a:spcBef>
                <a:spcPts val="400"/>
              </a:spcBef>
            </a:pPr>
            <a:endParaRPr lang="fr-CH" sz="1400" dirty="0"/>
          </a:p>
          <a:p>
            <a:pPr>
              <a:spcBef>
                <a:spcPts val="400"/>
              </a:spcBef>
            </a:pPr>
            <a:r>
              <a:rPr lang="lt-LT" sz="1400" dirty="0"/>
              <a:t>Tummon F, </a:t>
            </a:r>
            <a:r>
              <a:rPr lang="fr-CH" sz="1400" dirty="0"/>
              <a:t>et al</a:t>
            </a:r>
            <a:r>
              <a:rPr lang="lt-LT" sz="1400" dirty="0"/>
              <a:t>. 2021. The need for Pan-European automatic pollen and fungal spore monitoring: a Stakeholder Workshop Position Paper. </a:t>
            </a:r>
            <a:r>
              <a:rPr lang="lt-LT" sz="1400" dirty="0">
                <a:hlinkClick r:id="rId3"/>
              </a:rPr>
              <a:t>http://doi.org/10.1002/clt2.12015</a:t>
            </a:r>
            <a:endParaRPr lang="lt-LT" sz="1400" dirty="0"/>
          </a:p>
          <a:p>
            <a:pPr>
              <a:spcBef>
                <a:spcPts val="400"/>
              </a:spcBef>
            </a:pPr>
            <a:endParaRPr lang="fr-CH" sz="1400" dirty="0"/>
          </a:p>
          <a:p>
            <a:pPr>
              <a:spcBef>
                <a:spcPts val="400"/>
              </a:spcBef>
            </a:pPr>
            <a:r>
              <a:rPr lang="fr-CH" sz="1400" dirty="0"/>
              <a:t>Buters J, et al. 2022. </a:t>
            </a:r>
            <a:r>
              <a:rPr lang="en-US" sz="1400" dirty="0"/>
              <a:t>Automatic Detection of airborne Pollen: An Overview. </a:t>
            </a:r>
            <a:r>
              <a:rPr lang="en-US" sz="1400" dirty="0">
                <a:hlinkClick r:id="rId4"/>
              </a:rPr>
              <a:t>https://doi.org/10.1007/s10453-022-09750-x</a:t>
            </a:r>
            <a:endParaRPr lang="fr-CH" sz="1400" dirty="0"/>
          </a:p>
          <a:p>
            <a:pPr>
              <a:spcBef>
                <a:spcPts val="400"/>
              </a:spcBef>
            </a:pPr>
            <a:endParaRPr lang="fr-CH" sz="1400" dirty="0"/>
          </a:p>
          <a:p>
            <a:pPr>
              <a:spcBef>
                <a:spcPts val="400"/>
              </a:spcBef>
            </a:pPr>
            <a:r>
              <a:rPr lang="lt-LT" sz="1400" dirty="0"/>
              <a:t>Tummon</a:t>
            </a:r>
            <a:r>
              <a:rPr lang="fr-CH" sz="1400" dirty="0"/>
              <a:t> </a:t>
            </a:r>
            <a:r>
              <a:rPr lang="lt-LT" sz="1400" dirty="0"/>
              <a:t>F, </a:t>
            </a:r>
            <a:r>
              <a:rPr lang="fr-CH" sz="1400" dirty="0"/>
              <a:t>et al</a:t>
            </a:r>
            <a:r>
              <a:rPr lang="lt-LT" sz="1400" dirty="0"/>
              <a:t>. 2022. Towards standardisation of automatic pollen and fungal spore monitoring: Best practises and guidelines. </a:t>
            </a:r>
            <a:r>
              <a:rPr lang="lt-LT" sz="1400" dirty="0">
                <a:hlinkClick r:id="rId5"/>
              </a:rPr>
              <a:t>https://doi.org/10.1007/s10453-022-09755-6</a:t>
            </a:r>
            <a:endParaRPr lang="fr-CH" sz="1400" dirty="0"/>
          </a:p>
          <a:p>
            <a:pPr>
              <a:spcBef>
                <a:spcPts val="400"/>
              </a:spcBef>
            </a:pPr>
            <a:endParaRPr lang="fr-CH" sz="1400" dirty="0"/>
          </a:p>
          <a:p>
            <a:pPr>
              <a:spcBef>
                <a:spcPts val="400"/>
              </a:spcBef>
            </a:pPr>
            <a:r>
              <a:rPr lang="lt-LT" sz="1400" dirty="0"/>
              <a:t>Maya-Manzano</a:t>
            </a:r>
            <a:r>
              <a:rPr lang="fr-CH" sz="1400" dirty="0"/>
              <a:t> J., et al.</a:t>
            </a:r>
            <a:r>
              <a:rPr lang="lt-LT" sz="1400" dirty="0"/>
              <a:t> 2022</a:t>
            </a:r>
            <a:r>
              <a:rPr lang="fr-CH" sz="1400" dirty="0"/>
              <a:t>.</a:t>
            </a:r>
            <a:r>
              <a:rPr lang="en-US" sz="1400" dirty="0"/>
              <a:t> Towards European automatic </a:t>
            </a:r>
            <a:r>
              <a:rPr lang="en-US" sz="1400" dirty="0" err="1"/>
              <a:t>bioaerosol</a:t>
            </a:r>
            <a:r>
              <a:rPr lang="en-US" sz="1400" dirty="0"/>
              <a:t> monitoring: Comparison of 9 automatic pollen … </a:t>
            </a:r>
            <a:r>
              <a:rPr lang="lt-LT" sz="1400" dirty="0">
                <a:hlinkClick r:id="rId6"/>
              </a:rPr>
              <a:t>https://doi.org/10.1016/j.scitotenv.2022.161220</a:t>
            </a:r>
            <a:endParaRPr lang="fr-CH" sz="1400" dirty="0"/>
          </a:p>
          <a:p>
            <a:pPr>
              <a:spcBef>
                <a:spcPts val="400"/>
              </a:spcBef>
            </a:pPr>
            <a:endParaRPr lang="lt-LT" sz="900" dirty="0"/>
          </a:p>
        </p:txBody>
      </p:sp>
    </p:spTree>
    <p:extLst>
      <p:ext uri="{BB962C8B-B14F-4D97-AF65-F5344CB8AC3E}">
        <p14:creationId xmlns:p14="http://schemas.microsoft.com/office/powerpoint/2010/main" val="3941088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b="1" dirty="0">
                <a:solidFill>
                  <a:srgbClr val="C07D24"/>
                </a:solidFill>
                <a:latin typeface="Helvetica" panose="020B0604020202020204" pitchFamily="34" charset="0"/>
                <a:ea typeface="Helvetica" panose="020B0604020202020204" pitchFamily="34" charset="0"/>
                <a:cs typeface="Helvetica" panose="020B0604020202020204" pitchFamily="34" charset="0"/>
                <a:sym typeface="Calibri Light"/>
              </a:rPr>
              <a:t>Contact Details</a:t>
            </a:r>
            <a:endParaRPr lang="en-US" dirty="0"/>
          </a:p>
        </p:txBody>
      </p:sp>
      <p:sp>
        <p:nvSpPr>
          <p:cNvPr id="3" name="Text Placeholder 2"/>
          <p:cNvSpPr>
            <a:spLocks noGrp="1"/>
          </p:cNvSpPr>
          <p:nvPr>
            <p:ph type="body" sz="quarter" idx="10"/>
          </p:nvPr>
        </p:nvSpPr>
        <p:spPr>
          <a:xfrm>
            <a:off x="251521" y="1329612"/>
            <a:ext cx="8641259" cy="3618626"/>
          </a:xfrm>
        </p:spPr>
        <p:txBody>
          <a:bodyPr/>
          <a:lstStyle/>
          <a:p>
            <a:pPr algn="ctr">
              <a:spcBef>
                <a:spcPct val="10000"/>
              </a:spcBef>
            </a:pPr>
            <a:r>
              <a:rPr lang="en-US" altLang="de-DE" dirty="0"/>
              <a:t>Bernard Clot, </a:t>
            </a:r>
            <a:r>
              <a:rPr lang="en-US" altLang="de-DE" dirty="0" err="1"/>
              <a:t>AutoPollen</a:t>
            </a:r>
            <a:r>
              <a:rPr lang="en-US" altLang="de-DE" dirty="0"/>
              <a:t> </a:t>
            </a:r>
            <a:r>
              <a:rPr lang="en-US" altLang="de-DE" dirty="0" err="1"/>
              <a:t>Programme</a:t>
            </a:r>
            <a:r>
              <a:rPr lang="en-US" altLang="de-DE" dirty="0"/>
              <a:t> Manager</a:t>
            </a:r>
          </a:p>
          <a:p>
            <a:pPr algn="ctr">
              <a:spcBef>
                <a:spcPct val="10000"/>
              </a:spcBef>
            </a:pPr>
            <a:r>
              <a:rPr lang="en-US" altLang="de-DE" dirty="0"/>
              <a:t>Fiona Tummon, </a:t>
            </a:r>
            <a:r>
              <a:rPr lang="en-US" altLang="de-DE" dirty="0" err="1"/>
              <a:t>AutoPollen</a:t>
            </a:r>
            <a:r>
              <a:rPr lang="en-US" altLang="de-DE" dirty="0"/>
              <a:t> Scientific Coordinator</a:t>
            </a:r>
          </a:p>
        </p:txBody>
      </p:sp>
      <p:sp>
        <p:nvSpPr>
          <p:cNvPr id="4" name="Rectangle 7"/>
          <p:cNvSpPr>
            <a:spLocks noChangeArrowheads="1"/>
          </p:cNvSpPr>
          <p:nvPr/>
        </p:nvSpPr>
        <p:spPr bwMode="auto">
          <a:xfrm>
            <a:off x="1277634" y="2736892"/>
            <a:ext cx="318611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bg2"/>
                </a:solidFill>
                <a:latin typeface="Arial" charset="0"/>
              </a:defRPr>
            </a:lvl1pPr>
            <a:lvl2pPr marL="742950" indent="-285750" eaLnBrk="0" hangingPunct="0">
              <a:spcBef>
                <a:spcPct val="20000"/>
              </a:spcBef>
              <a:buChar char="–"/>
              <a:defRPr>
                <a:solidFill>
                  <a:schemeClr val="bg2"/>
                </a:solidFill>
                <a:latin typeface="Arial" charset="0"/>
              </a:defRPr>
            </a:lvl2pPr>
            <a:lvl3pPr marL="1143000" indent="-228600" eaLnBrk="0" hangingPunct="0">
              <a:spcBef>
                <a:spcPct val="20000"/>
              </a:spcBef>
              <a:buChar char="•"/>
              <a:defRPr>
                <a:solidFill>
                  <a:schemeClr val="bg2"/>
                </a:solidFill>
                <a:latin typeface="Arial" charset="0"/>
              </a:defRPr>
            </a:lvl3pPr>
            <a:lvl4pPr marL="1600200" indent="-228600" eaLnBrk="0" hangingPunct="0">
              <a:spcBef>
                <a:spcPct val="20000"/>
              </a:spcBef>
              <a:buChar char="–"/>
              <a:defRPr>
                <a:solidFill>
                  <a:schemeClr val="bg2"/>
                </a:solidFill>
                <a:latin typeface="Arial" charset="0"/>
              </a:defRPr>
            </a:lvl4pPr>
            <a:lvl5pPr marL="2057400" indent="-228600" eaLnBrk="0" hangingPunct="0">
              <a:spcBef>
                <a:spcPct val="20000"/>
              </a:spcBef>
              <a:buChar char="»"/>
              <a:defRPr>
                <a:solidFill>
                  <a:schemeClr val="bg2"/>
                </a:solidFill>
                <a:latin typeface="Arial" charset="0"/>
              </a:defRPr>
            </a:lvl5pPr>
            <a:lvl6pPr marL="2514600" indent="-228600" eaLnBrk="0" fontAlgn="base" hangingPunct="0">
              <a:spcBef>
                <a:spcPct val="20000"/>
              </a:spcBef>
              <a:spcAft>
                <a:spcPct val="0"/>
              </a:spcAft>
              <a:buChar char="»"/>
              <a:defRPr>
                <a:solidFill>
                  <a:schemeClr val="bg2"/>
                </a:solidFill>
                <a:latin typeface="Arial" charset="0"/>
              </a:defRPr>
            </a:lvl6pPr>
            <a:lvl7pPr marL="2971800" indent="-228600" eaLnBrk="0" fontAlgn="base" hangingPunct="0">
              <a:spcBef>
                <a:spcPct val="20000"/>
              </a:spcBef>
              <a:spcAft>
                <a:spcPct val="0"/>
              </a:spcAft>
              <a:buChar char="»"/>
              <a:defRPr>
                <a:solidFill>
                  <a:schemeClr val="bg2"/>
                </a:solidFill>
                <a:latin typeface="Arial" charset="0"/>
              </a:defRPr>
            </a:lvl7pPr>
            <a:lvl8pPr marL="3429000" indent="-228600" eaLnBrk="0" fontAlgn="base" hangingPunct="0">
              <a:spcBef>
                <a:spcPct val="20000"/>
              </a:spcBef>
              <a:spcAft>
                <a:spcPct val="0"/>
              </a:spcAft>
              <a:buChar char="»"/>
              <a:defRPr>
                <a:solidFill>
                  <a:schemeClr val="bg2"/>
                </a:solidFill>
                <a:latin typeface="Arial" charset="0"/>
              </a:defRPr>
            </a:lvl8pPr>
            <a:lvl9pPr marL="3886200" indent="-228600" eaLnBrk="0" fontAlgn="base" hangingPunct="0">
              <a:spcBef>
                <a:spcPct val="20000"/>
              </a:spcBef>
              <a:spcAft>
                <a:spcPct val="0"/>
              </a:spcAft>
              <a:buChar char="»"/>
              <a:defRPr>
                <a:solidFill>
                  <a:schemeClr val="bg2"/>
                </a:solidFill>
                <a:latin typeface="Arial" charset="0"/>
              </a:defRPr>
            </a:lvl9pPr>
          </a:lstStyle>
          <a:p>
            <a:pPr eaLnBrk="1" hangingPunct="1">
              <a:spcBef>
                <a:spcPct val="0"/>
              </a:spcBef>
              <a:buFontTx/>
              <a:buNone/>
            </a:pPr>
            <a:r>
              <a:rPr lang="fr-FR" altLang="de-DE" sz="1200" b="1" u="sng" dirty="0" err="1">
                <a:solidFill>
                  <a:srgbClr val="00727E"/>
                </a:solidFill>
              </a:rPr>
              <a:t>AutoPollen</a:t>
            </a:r>
            <a:r>
              <a:rPr lang="fr-FR" altLang="de-DE" sz="1200" b="1" u="sng" dirty="0">
                <a:solidFill>
                  <a:srgbClr val="00727E"/>
                </a:solidFill>
              </a:rPr>
              <a:t> Programme Manager</a:t>
            </a:r>
          </a:p>
          <a:p>
            <a:pPr eaLnBrk="1" hangingPunct="1">
              <a:spcBef>
                <a:spcPct val="0"/>
              </a:spcBef>
              <a:buFontTx/>
              <a:buNone/>
            </a:pPr>
            <a:r>
              <a:rPr lang="fr-FR" altLang="de-DE" sz="1200" dirty="0" err="1">
                <a:solidFill>
                  <a:srgbClr val="00727E"/>
                </a:solidFill>
              </a:rPr>
              <a:t>MeteoSwiss</a:t>
            </a:r>
            <a:endParaRPr lang="fr-FR" altLang="de-DE" sz="1200" dirty="0">
              <a:solidFill>
                <a:srgbClr val="00727E"/>
              </a:solidFill>
            </a:endParaRPr>
          </a:p>
          <a:p>
            <a:pPr eaLnBrk="1" hangingPunct="1">
              <a:spcBef>
                <a:spcPct val="0"/>
              </a:spcBef>
              <a:buFontTx/>
              <a:buNone/>
            </a:pPr>
            <a:r>
              <a:rPr lang="fr-FR" altLang="zh-CN" sz="1200" dirty="0">
                <a:solidFill>
                  <a:srgbClr val="00727E"/>
                </a:solidFill>
                <a:ea typeface="宋体" charset="-122"/>
              </a:rPr>
              <a:t>Chemin de l’Aérologie</a:t>
            </a:r>
          </a:p>
          <a:p>
            <a:pPr eaLnBrk="1" hangingPunct="1">
              <a:spcBef>
                <a:spcPct val="0"/>
              </a:spcBef>
              <a:buFontTx/>
              <a:buNone/>
            </a:pPr>
            <a:r>
              <a:rPr lang="fr-FR" altLang="zh-CN" sz="1200" dirty="0">
                <a:solidFill>
                  <a:srgbClr val="00727E"/>
                </a:solidFill>
                <a:ea typeface="宋体" charset="-122"/>
              </a:rPr>
              <a:t>CH - 1530 Payerne </a:t>
            </a:r>
          </a:p>
          <a:p>
            <a:pPr eaLnBrk="1" hangingPunct="1">
              <a:spcBef>
                <a:spcPct val="0"/>
              </a:spcBef>
              <a:buFontTx/>
              <a:buNone/>
            </a:pPr>
            <a:endParaRPr lang="fr-FR" altLang="zh-CN" sz="1200" dirty="0">
              <a:solidFill>
                <a:srgbClr val="00727E"/>
              </a:solidFill>
              <a:ea typeface="宋体" charset="-122"/>
            </a:endParaRPr>
          </a:p>
          <a:p>
            <a:pPr eaLnBrk="1" hangingPunct="1">
              <a:spcBef>
                <a:spcPct val="0"/>
              </a:spcBef>
              <a:buFontTx/>
              <a:buNone/>
            </a:pPr>
            <a:r>
              <a:rPr lang="fr-FR" altLang="zh-CN" sz="1200" dirty="0">
                <a:solidFill>
                  <a:srgbClr val="00727E"/>
                </a:solidFill>
                <a:ea typeface="宋体" charset="-122"/>
              </a:rPr>
              <a:t>Tel:	+41 58 460 93 98</a:t>
            </a:r>
          </a:p>
          <a:p>
            <a:pPr eaLnBrk="1" hangingPunct="1">
              <a:spcBef>
                <a:spcPct val="0"/>
              </a:spcBef>
              <a:buFontTx/>
              <a:buNone/>
            </a:pPr>
            <a:r>
              <a:rPr lang="fr-FR" altLang="zh-CN" sz="1200" dirty="0">
                <a:solidFill>
                  <a:srgbClr val="00727E"/>
                </a:solidFill>
                <a:ea typeface="宋体" charset="-122"/>
              </a:rPr>
              <a:t>Email:	bernard.clot@meteoswiss.ch</a:t>
            </a:r>
            <a:endParaRPr lang="en-US" altLang="de-DE" sz="1200" dirty="0">
              <a:solidFill>
                <a:srgbClr val="00727E"/>
              </a:solidFill>
            </a:endParaRPr>
          </a:p>
          <a:p>
            <a:pPr eaLnBrk="1" hangingPunct="1">
              <a:spcBef>
                <a:spcPct val="0"/>
              </a:spcBef>
              <a:buFontTx/>
              <a:buNone/>
            </a:pPr>
            <a:r>
              <a:rPr lang="en-US" altLang="de-DE" sz="1200" dirty="0">
                <a:solidFill>
                  <a:srgbClr val="00727E"/>
                </a:solidFill>
              </a:rPr>
              <a:t>Web:	</a:t>
            </a:r>
            <a:r>
              <a:rPr lang="es-ES" altLang="de-DE" sz="1200" dirty="0">
                <a:solidFill>
                  <a:srgbClr val="00727E"/>
                </a:solidFill>
              </a:rPr>
              <a:t>www.meteoswiss.ch</a:t>
            </a:r>
            <a:endParaRPr lang="en-US" altLang="de-DE" sz="1200" dirty="0">
              <a:solidFill>
                <a:srgbClr val="00727E"/>
              </a:solidFill>
            </a:endParaRPr>
          </a:p>
        </p:txBody>
      </p:sp>
      <p:sp>
        <p:nvSpPr>
          <p:cNvPr id="5" name="Rectangle 6"/>
          <p:cNvSpPr>
            <a:spLocks noChangeArrowheads="1"/>
          </p:cNvSpPr>
          <p:nvPr/>
        </p:nvSpPr>
        <p:spPr bwMode="auto">
          <a:xfrm>
            <a:off x="5112060" y="2733768"/>
            <a:ext cx="259199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bg2"/>
                </a:solidFill>
                <a:latin typeface="Arial" charset="0"/>
              </a:defRPr>
            </a:lvl1pPr>
            <a:lvl2pPr marL="742950" indent="-285750" eaLnBrk="0" hangingPunct="0">
              <a:spcBef>
                <a:spcPct val="20000"/>
              </a:spcBef>
              <a:buChar char="–"/>
              <a:defRPr>
                <a:solidFill>
                  <a:schemeClr val="bg2"/>
                </a:solidFill>
                <a:latin typeface="Arial" charset="0"/>
              </a:defRPr>
            </a:lvl2pPr>
            <a:lvl3pPr marL="1143000" indent="-228600" eaLnBrk="0" hangingPunct="0">
              <a:spcBef>
                <a:spcPct val="20000"/>
              </a:spcBef>
              <a:buChar char="•"/>
              <a:defRPr>
                <a:solidFill>
                  <a:schemeClr val="bg2"/>
                </a:solidFill>
                <a:latin typeface="Arial" charset="0"/>
              </a:defRPr>
            </a:lvl3pPr>
            <a:lvl4pPr marL="1600200" indent="-228600" eaLnBrk="0" hangingPunct="0">
              <a:spcBef>
                <a:spcPct val="20000"/>
              </a:spcBef>
              <a:buChar char="–"/>
              <a:defRPr>
                <a:solidFill>
                  <a:schemeClr val="bg2"/>
                </a:solidFill>
                <a:latin typeface="Arial" charset="0"/>
              </a:defRPr>
            </a:lvl4pPr>
            <a:lvl5pPr marL="2057400" indent="-228600" eaLnBrk="0" hangingPunct="0">
              <a:spcBef>
                <a:spcPct val="20000"/>
              </a:spcBef>
              <a:buChar char="»"/>
              <a:defRPr>
                <a:solidFill>
                  <a:schemeClr val="bg2"/>
                </a:solidFill>
                <a:latin typeface="Arial" charset="0"/>
              </a:defRPr>
            </a:lvl5pPr>
            <a:lvl6pPr marL="2514600" indent="-228600" eaLnBrk="0" fontAlgn="base" hangingPunct="0">
              <a:spcBef>
                <a:spcPct val="20000"/>
              </a:spcBef>
              <a:spcAft>
                <a:spcPct val="0"/>
              </a:spcAft>
              <a:buChar char="»"/>
              <a:defRPr>
                <a:solidFill>
                  <a:schemeClr val="bg2"/>
                </a:solidFill>
                <a:latin typeface="Arial" charset="0"/>
              </a:defRPr>
            </a:lvl6pPr>
            <a:lvl7pPr marL="2971800" indent="-228600" eaLnBrk="0" fontAlgn="base" hangingPunct="0">
              <a:spcBef>
                <a:spcPct val="20000"/>
              </a:spcBef>
              <a:spcAft>
                <a:spcPct val="0"/>
              </a:spcAft>
              <a:buChar char="»"/>
              <a:defRPr>
                <a:solidFill>
                  <a:schemeClr val="bg2"/>
                </a:solidFill>
                <a:latin typeface="Arial" charset="0"/>
              </a:defRPr>
            </a:lvl7pPr>
            <a:lvl8pPr marL="3429000" indent="-228600" eaLnBrk="0" fontAlgn="base" hangingPunct="0">
              <a:spcBef>
                <a:spcPct val="20000"/>
              </a:spcBef>
              <a:spcAft>
                <a:spcPct val="0"/>
              </a:spcAft>
              <a:buChar char="»"/>
              <a:defRPr>
                <a:solidFill>
                  <a:schemeClr val="bg2"/>
                </a:solidFill>
                <a:latin typeface="Arial" charset="0"/>
              </a:defRPr>
            </a:lvl8pPr>
            <a:lvl9pPr marL="3886200" indent="-228600" eaLnBrk="0" fontAlgn="base" hangingPunct="0">
              <a:spcBef>
                <a:spcPct val="20000"/>
              </a:spcBef>
              <a:spcAft>
                <a:spcPct val="0"/>
              </a:spcAft>
              <a:buChar char="»"/>
              <a:defRPr>
                <a:solidFill>
                  <a:schemeClr val="bg2"/>
                </a:solidFill>
                <a:latin typeface="Arial" charset="0"/>
              </a:defRPr>
            </a:lvl9pPr>
          </a:lstStyle>
          <a:p>
            <a:pPr eaLnBrk="1" hangingPunct="1">
              <a:spcBef>
                <a:spcPct val="0"/>
              </a:spcBef>
              <a:buFontTx/>
              <a:buNone/>
            </a:pPr>
            <a:r>
              <a:rPr lang="fr-FR" altLang="de-DE" sz="1200" b="1" u="sng" dirty="0">
                <a:solidFill>
                  <a:srgbClr val="00727E"/>
                </a:solidFill>
              </a:rPr>
              <a:t>GIE EUMETNET </a:t>
            </a:r>
            <a:r>
              <a:rPr lang="fr-FR" altLang="de-DE" sz="1200" b="1" u="sng" dirty="0" err="1">
                <a:solidFill>
                  <a:srgbClr val="00727E"/>
                </a:solidFill>
              </a:rPr>
              <a:t>Secretariat</a:t>
            </a:r>
            <a:endParaRPr lang="fr-FR" altLang="de-DE" sz="1200" b="1" u="sng" dirty="0">
              <a:solidFill>
                <a:srgbClr val="00727E"/>
              </a:solidFill>
            </a:endParaRPr>
          </a:p>
          <a:p>
            <a:pPr eaLnBrk="1" hangingPunct="1">
              <a:spcBef>
                <a:spcPct val="0"/>
              </a:spcBef>
              <a:buFontTx/>
              <a:buNone/>
            </a:pPr>
            <a:r>
              <a:rPr lang="fr-FR" altLang="de-DE" sz="1200" dirty="0">
                <a:solidFill>
                  <a:srgbClr val="00727E"/>
                </a:solidFill>
              </a:rPr>
              <a:t>c/o L’</a:t>
            </a:r>
            <a:r>
              <a:rPr lang="fr-BE" altLang="zh-CN" sz="1200" dirty="0">
                <a:solidFill>
                  <a:srgbClr val="00727E"/>
                </a:solidFill>
                <a:ea typeface="宋体" charset="-122"/>
              </a:rPr>
              <a:t>Institut Royal Météorologique </a:t>
            </a:r>
          </a:p>
          <a:p>
            <a:pPr eaLnBrk="1" hangingPunct="1">
              <a:spcBef>
                <a:spcPct val="0"/>
              </a:spcBef>
              <a:buFontTx/>
              <a:buNone/>
            </a:pPr>
            <a:r>
              <a:rPr lang="fr-FR" altLang="zh-CN" sz="1200" dirty="0">
                <a:solidFill>
                  <a:srgbClr val="00727E"/>
                </a:solidFill>
                <a:ea typeface="宋体" charset="-122"/>
              </a:rPr>
              <a:t>Avenue Circulaire 3</a:t>
            </a:r>
            <a:br>
              <a:rPr lang="fr-FR" altLang="zh-CN" sz="1200" dirty="0">
                <a:solidFill>
                  <a:srgbClr val="00727E"/>
                </a:solidFill>
                <a:ea typeface="宋体" charset="-122"/>
              </a:rPr>
            </a:br>
            <a:r>
              <a:rPr lang="fr-FR" altLang="zh-CN" sz="1200" dirty="0">
                <a:solidFill>
                  <a:srgbClr val="00727E"/>
                </a:solidFill>
                <a:ea typeface="宋体" charset="-122"/>
              </a:rPr>
              <a:t>BE - 1180 Bruxelles</a:t>
            </a:r>
          </a:p>
          <a:p>
            <a:pPr eaLnBrk="1" hangingPunct="1">
              <a:spcBef>
                <a:spcPct val="0"/>
              </a:spcBef>
              <a:buFontTx/>
              <a:buNone/>
            </a:pPr>
            <a:r>
              <a:rPr lang="fr-FR" altLang="zh-CN" sz="1200" dirty="0">
                <a:solidFill>
                  <a:srgbClr val="00727E"/>
                </a:solidFill>
                <a:ea typeface="宋体" charset="-122"/>
              </a:rPr>
              <a:t> </a:t>
            </a:r>
          </a:p>
          <a:p>
            <a:pPr eaLnBrk="1" hangingPunct="1">
              <a:spcBef>
                <a:spcPct val="0"/>
              </a:spcBef>
              <a:buFontTx/>
              <a:buNone/>
            </a:pPr>
            <a:r>
              <a:rPr lang="fr-FR" altLang="zh-CN" sz="1200" dirty="0">
                <a:solidFill>
                  <a:srgbClr val="00727E"/>
                </a:solidFill>
                <a:ea typeface="宋体" charset="-122"/>
              </a:rPr>
              <a:t>Tel:	+32 (0)2 373 05 18</a:t>
            </a:r>
            <a:br>
              <a:rPr lang="fr-FR" altLang="zh-CN" sz="1200" dirty="0">
                <a:solidFill>
                  <a:srgbClr val="00727E"/>
                </a:solidFill>
                <a:ea typeface="宋体" charset="-122"/>
              </a:rPr>
            </a:br>
            <a:r>
              <a:rPr lang="fr-FR" altLang="zh-CN" sz="1200" dirty="0">
                <a:solidFill>
                  <a:srgbClr val="00727E"/>
                </a:solidFill>
                <a:ea typeface="宋体" charset="-122"/>
              </a:rPr>
              <a:t>Email:	info@eumetnet.eu</a:t>
            </a:r>
          </a:p>
          <a:p>
            <a:pPr eaLnBrk="1" hangingPunct="1">
              <a:spcBef>
                <a:spcPct val="0"/>
              </a:spcBef>
              <a:buFontTx/>
              <a:buNone/>
            </a:pPr>
            <a:r>
              <a:rPr lang="fr-FR" altLang="zh-CN" sz="1200" dirty="0">
                <a:solidFill>
                  <a:srgbClr val="00727E"/>
                </a:solidFill>
                <a:ea typeface="宋体" charset="-122"/>
              </a:rPr>
              <a:t>Web:	</a:t>
            </a:r>
            <a:r>
              <a:rPr lang="es-ES" altLang="de-DE" sz="1200" dirty="0">
                <a:solidFill>
                  <a:srgbClr val="00727E"/>
                </a:solidFill>
              </a:rPr>
              <a:t>www.eumetnet.eu</a:t>
            </a:r>
            <a:endParaRPr lang="en-US" altLang="de-DE" sz="1200" dirty="0">
              <a:solidFill>
                <a:srgbClr val="00727E"/>
              </a:solidFill>
            </a:endParaRPr>
          </a:p>
        </p:txBody>
      </p:sp>
    </p:spTree>
    <p:extLst>
      <p:ext uri="{BB962C8B-B14F-4D97-AF65-F5344CB8AC3E}">
        <p14:creationId xmlns:p14="http://schemas.microsoft.com/office/powerpoint/2010/main" val="2457327082"/>
      </p:ext>
    </p:extLst>
  </p:cSld>
  <p:clrMapOvr>
    <a:masterClrMapping/>
  </p:clrMapOvr>
  <p:transition spd="med"/>
</p:sld>
</file>

<file path=ppt/theme/theme1.xml><?xml version="1.0" encoding="utf-8"?>
<a:theme xmlns:a="http://schemas.openxmlformats.org/drawingml/2006/main" name="1_Kreuzraster komplett">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en_Format_16-9">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en_Format_16-9">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n_Format_16-9">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n_Format_16-9">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en_Format_16-9">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en_Format_16-9">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1.xml><?xml version="1.0" encoding="utf-8"?>
<a:theme xmlns:a="http://schemas.openxmlformats.org/drawingml/2006/main" name="4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1" id="{76AD1D86-F823-4D18-9102-4D46CB89BC0F}" vid="{E87919CF-519B-4EB8-96C7-DF6D6AAD78E0}"/>
    </a:ext>
  </a:extLst>
</a:theme>
</file>

<file path=ppt/theme/theme13.xml><?xml version="1.0" encoding="utf-8"?>
<a:theme xmlns:a="http://schemas.openxmlformats.org/drawingml/2006/main" name="5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4.xml><?xml version="1.0" encoding="utf-8"?>
<a:theme xmlns:a="http://schemas.openxmlformats.org/drawingml/2006/main" name="6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1" id="{76AD1D86-F823-4D18-9102-4D46CB89BC0F}" vid="{E87919CF-519B-4EB8-96C7-DF6D6AAD78E0}"/>
    </a:ext>
  </a:extLst>
</a:theme>
</file>

<file path=ppt/theme/theme15.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711EB1397DA214C991D0114E1C6705F" ma:contentTypeVersion="1" ma:contentTypeDescription="Ein neues Dokument erstellen." ma:contentTypeScope="" ma:versionID="4f497952251489acb7320a0ddcdc69ee">
  <xsd:schema xmlns:xsd="http://www.w3.org/2001/XMLSchema" xmlns:p="http://schemas.microsoft.com/office/2006/metadata/properties" xmlns:ns1="http://schemas.microsoft.com/sharepoint/v3" targetNamespace="http://schemas.microsoft.com/office/2006/metadata/properties" ma:root="true" ma:fieldsID="5e9f62132f8a72b8ccdf838efe357e2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Geplantes Startdatum" ma:description="" ma:hidden="true" ma:internalName="PublishingStartDate">
      <xsd:simpleType>
        <xsd:restriction base="dms:Unknown"/>
      </xsd:simpleType>
    </xsd:element>
    <xsd:element name="PublishingExpirationDate" ma:index="9" nillable="true" ma:displayName="Geplantes Enddatum"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ma:readOnly="tru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F031FF-B88D-427D-A541-B3BADEC17D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B470CE0D-FADF-4C0F-90CA-E3B937E9A86B}">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2006/metadata/properties"/>
    <ds:schemaRef ds:uri="http://www.w3.org/XML/1998/namespace"/>
    <ds:schemaRef ds:uri="http://schemas.microsoft.com/office/infopath/2007/PartnerControls"/>
  </ds:schemaRefs>
</ds:datastoreItem>
</file>

<file path=customXml/itemProps3.xml><?xml version="1.0" encoding="utf-8"?>
<ds:datastoreItem xmlns:ds="http://schemas.openxmlformats.org/officeDocument/2006/customXml" ds:itemID="{DEE9CD66-01A1-48D3-A44D-6CE4965594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en_Format_16-9</Template>
  <TotalTime>14</TotalTime>
  <Words>944</Words>
  <Application>Microsoft Office PowerPoint</Application>
  <PresentationFormat>Affichage à l'écran (16:9)</PresentationFormat>
  <Paragraphs>102</Paragraphs>
  <Slides>15</Slides>
  <Notes>0</Notes>
  <HiddenSlides>0</HiddenSlides>
  <MMClips>0</MMClips>
  <ScaleCrop>false</ScaleCrop>
  <HeadingPairs>
    <vt:vector size="6" baseType="variant">
      <vt:variant>
        <vt:lpstr>Polices utilisées</vt:lpstr>
      </vt:variant>
      <vt:variant>
        <vt:i4>11</vt:i4>
      </vt:variant>
      <vt:variant>
        <vt:lpstr>Thème</vt:lpstr>
      </vt:variant>
      <vt:variant>
        <vt:i4>14</vt:i4>
      </vt:variant>
      <vt:variant>
        <vt:lpstr>Titres des diapositives</vt:lpstr>
      </vt:variant>
      <vt:variant>
        <vt:i4>15</vt:i4>
      </vt:variant>
    </vt:vector>
  </HeadingPairs>
  <TitlesOfParts>
    <vt:vector size="40" baseType="lpstr">
      <vt:lpstr>宋体</vt:lpstr>
      <vt:lpstr>Arial</vt:lpstr>
      <vt:lpstr>Calibri</vt:lpstr>
      <vt:lpstr>Calibri Light</vt:lpstr>
      <vt:lpstr>Courier New</vt:lpstr>
      <vt:lpstr>Helvetica</vt:lpstr>
      <vt:lpstr>Helvetica Light</vt:lpstr>
      <vt:lpstr>Roboto Light</vt:lpstr>
      <vt:lpstr>Symbol</vt:lpstr>
      <vt:lpstr>Times</vt:lpstr>
      <vt:lpstr>Wingdings</vt:lpstr>
      <vt:lpstr>1_Kreuzraster komplett</vt:lpstr>
      <vt:lpstr>2_en_Format_16-9</vt:lpstr>
      <vt:lpstr>4_en_Format_16-9</vt:lpstr>
      <vt:lpstr>3_en_Format_16-9</vt:lpstr>
      <vt:lpstr>5_en_Format_16-9</vt:lpstr>
      <vt:lpstr>en_Format_16-9</vt:lpstr>
      <vt:lpstr>1_en_Format_16-9</vt:lpstr>
      <vt:lpstr>2_Office Theme</vt:lpstr>
      <vt:lpstr>Office Theme</vt:lpstr>
      <vt:lpstr>3_Office Theme</vt:lpstr>
      <vt:lpstr>4_Office Theme</vt:lpstr>
      <vt:lpstr>1_Office Theme</vt:lpstr>
      <vt:lpstr>5_Office Theme</vt:lpstr>
      <vt:lpstr>6_Office Theme</vt:lpstr>
      <vt:lpstr>Présentation PowerPoint</vt:lpstr>
      <vt:lpstr>EUMETNET</vt:lpstr>
      <vt:lpstr>AutoPollen Participants</vt:lpstr>
      <vt:lpstr>The raison d’être for pollen monitoring…</vt:lpstr>
      <vt:lpstr>End-to-End Information System</vt:lpstr>
      <vt:lpstr>Beyond just allergies</vt:lpstr>
      <vt:lpstr>AutoPollen: Key Results </vt:lpstr>
      <vt:lpstr>AutoPollen: Key Results </vt:lpstr>
      <vt:lpstr>Présentation PowerPoint</vt:lpstr>
      <vt:lpstr>Instrument intercomparison 2021</vt:lpstr>
      <vt:lpstr>Scatter plot: 3-hourly data</vt:lpstr>
      <vt:lpstr>Conclusion</vt:lpstr>
      <vt:lpstr>An expanding network</vt:lpstr>
      <vt:lpstr>Présentation PowerPoint</vt:lpstr>
      <vt:lpstr>Contact Details</vt:lpstr>
    </vt:vector>
  </TitlesOfParts>
  <Company>MeteoSwiss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Clot Bernard</dc:creator>
  <cp:lastModifiedBy>Arnaud Deschamps</cp:lastModifiedBy>
  <cp:revision>319</cp:revision>
  <cp:lastPrinted>2020-11-16T09:57:29Z</cp:lastPrinted>
  <dcterms:created xsi:type="dcterms:W3CDTF">2020-11-11T13:08:32Z</dcterms:created>
  <dcterms:modified xsi:type="dcterms:W3CDTF">2023-03-28T06:54:07Z</dcterms:modified>
</cp:coreProperties>
</file>