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56" r:id="rId5"/>
    <p:sldId id="452" r:id="rId6"/>
    <p:sldId id="442" r:id="rId7"/>
    <p:sldId id="375" r:id="rId8"/>
    <p:sldId id="443" r:id="rId9"/>
    <p:sldId id="417" r:id="rId10"/>
    <p:sldId id="445" r:id="rId11"/>
    <p:sldId id="446" r:id="rId12"/>
    <p:sldId id="447" r:id="rId13"/>
    <p:sldId id="444" r:id="rId14"/>
    <p:sldId id="451" r:id="rId15"/>
    <p:sldId id="448" r:id="rId16"/>
    <p:sldId id="449" r:id="rId17"/>
    <p:sldId id="450"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EdiNykVnttILntl8NfPjXLf2tQ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ome Le-Paih" initials="JL" lastIdx="1" clrIdx="0">
    <p:extLst>
      <p:ext uri="{19B8F6BF-5375-455C-9EA6-DF929625EA0E}">
        <p15:presenceInfo xmlns:p15="http://schemas.microsoft.com/office/powerpoint/2012/main" userId="S::jerome.le-paih@atmo-grandest.eu::e62a9918-a971-4ca5-9dae-8539a24e5b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104" d="100"/>
          <a:sy n="104" d="100"/>
        </p:scale>
        <p:origin x="144" y="3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41"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sp>
        <p:nvSpPr>
          <p:cNvPr id="16" name="Google Shape;16;p23"/>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3"/>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C898D"/>
              </a:buClr>
              <a:buSzPts val="3200"/>
              <a:buNone/>
              <a:defRPr>
                <a:solidFill>
                  <a:srgbClr val="8C898D"/>
                </a:solidFill>
              </a:defRPr>
            </a:lvl1pPr>
            <a:lvl2pPr lvl="1" algn="ctr">
              <a:lnSpc>
                <a:spcPct val="100000"/>
              </a:lnSpc>
              <a:spcBef>
                <a:spcPts val="560"/>
              </a:spcBef>
              <a:spcAft>
                <a:spcPts val="0"/>
              </a:spcAft>
              <a:buClr>
                <a:srgbClr val="8C898D"/>
              </a:buClr>
              <a:buSzPts val="2800"/>
              <a:buNone/>
              <a:defRPr>
                <a:solidFill>
                  <a:srgbClr val="8C898D"/>
                </a:solidFill>
              </a:defRPr>
            </a:lvl2pPr>
            <a:lvl3pPr lvl="2" algn="ctr">
              <a:lnSpc>
                <a:spcPct val="100000"/>
              </a:lnSpc>
              <a:spcBef>
                <a:spcPts val="480"/>
              </a:spcBef>
              <a:spcAft>
                <a:spcPts val="0"/>
              </a:spcAft>
              <a:buClr>
                <a:srgbClr val="8C898D"/>
              </a:buClr>
              <a:buSzPts val="2400"/>
              <a:buNone/>
              <a:defRPr>
                <a:solidFill>
                  <a:srgbClr val="8C898D"/>
                </a:solidFill>
              </a:defRPr>
            </a:lvl3pPr>
            <a:lvl4pPr lvl="3" algn="ctr">
              <a:lnSpc>
                <a:spcPct val="100000"/>
              </a:lnSpc>
              <a:spcBef>
                <a:spcPts val="400"/>
              </a:spcBef>
              <a:spcAft>
                <a:spcPts val="0"/>
              </a:spcAft>
              <a:buClr>
                <a:srgbClr val="8C898D"/>
              </a:buClr>
              <a:buSzPts val="2000"/>
              <a:buNone/>
              <a:defRPr>
                <a:solidFill>
                  <a:srgbClr val="8C898D"/>
                </a:solidFill>
              </a:defRPr>
            </a:lvl4pPr>
            <a:lvl5pPr lvl="4" algn="ctr">
              <a:lnSpc>
                <a:spcPct val="100000"/>
              </a:lnSpc>
              <a:spcBef>
                <a:spcPts val="400"/>
              </a:spcBef>
              <a:spcAft>
                <a:spcPts val="0"/>
              </a:spcAft>
              <a:buClr>
                <a:srgbClr val="8C898D"/>
              </a:buClr>
              <a:buSzPts val="2000"/>
              <a:buNone/>
              <a:defRPr>
                <a:solidFill>
                  <a:srgbClr val="8C898D"/>
                </a:solidFill>
              </a:defRPr>
            </a:lvl5pPr>
            <a:lvl6pPr lvl="5" algn="ctr">
              <a:lnSpc>
                <a:spcPct val="100000"/>
              </a:lnSpc>
              <a:spcBef>
                <a:spcPts val="400"/>
              </a:spcBef>
              <a:spcAft>
                <a:spcPts val="0"/>
              </a:spcAft>
              <a:buClr>
                <a:srgbClr val="8C898D"/>
              </a:buClr>
              <a:buSzPts val="2000"/>
              <a:buNone/>
              <a:defRPr>
                <a:solidFill>
                  <a:srgbClr val="8C898D"/>
                </a:solidFill>
              </a:defRPr>
            </a:lvl6pPr>
            <a:lvl7pPr lvl="6" algn="ctr">
              <a:lnSpc>
                <a:spcPct val="100000"/>
              </a:lnSpc>
              <a:spcBef>
                <a:spcPts val="400"/>
              </a:spcBef>
              <a:spcAft>
                <a:spcPts val="0"/>
              </a:spcAft>
              <a:buClr>
                <a:srgbClr val="8C898D"/>
              </a:buClr>
              <a:buSzPts val="2000"/>
              <a:buNone/>
              <a:defRPr>
                <a:solidFill>
                  <a:srgbClr val="8C898D"/>
                </a:solidFill>
              </a:defRPr>
            </a:lvl7pPr>
            <a:lvl8pPr lvl="7" algn="ctr">
              <a:lnSpc>
                <a:spcPct val="100000"/>
              </a:lnSpc>
              <a:spcBef>
                <a:spcPts val="400"/>
              </a:spcBef>
              <a:spcAft>
                <a:spcPts val="0"/>
              </a:spcAft>
              <a:buClr>
                <a:srgbClr val="8C898D"/>
              </a:buClr>
              <a:buSzPts val="2000"/>
              <a:buNone/>
              <a:defRPr>
                <a:solidFill>
                  <a:srgbClr val="8C898D"/>
                </a:solidFill>
              </a:defRPr>
            </a:lvl8pPr>
            <a:lvl9pPr lvl="8" algn="ctr">
              <a:lnSpc>
                <a:spcPct val="100000"/>
              </a:lnSpc>
              <a:spcBef>
                <a:spcPts val="400"/>
              </a:spcBef>
              <a:spcAft>
                <a:spcPts val="0"/>
              </a:spcAft>
              <a:buClr>
                <a:srgbClr val="8C898D"/>
              </a:buClr>
              <a:buSzPts val="2000"/>
              <a:buNone/>
              <a:defRPr>
                <a:solidFill>
                  <a:srgbClr val="8C898D"/>
                </a:solidFill>
              </a:defRPr>
            </a:lvl9pPr>
          </a:lstStyle>
          <a:p>
            <a:endParaRPr/>
          </a:p>
        </p:txBody>
      </p:sp>
      <p:sp>
        <p:nvSpPr>
          <p:cNvPr id="18" name="Google Shape;18;p2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pic>
        <p:nvPicPr>
          <p:cNvPr id="5" name="Image 4">
            <a:extLst>
              <a:ext uri="{FF2B5EF4-FFF2-40B4-BE49-F238E27FC236}">
                <a16:creationId xmlns:a16="http://schemas.microsoft.com/office/drawing/2014/main" id="{3449AA1C-925B-8267-F0AE-CD4CC808C792}"/>
              </a:ext>
            </a:extLst>
          </p:cNvPr>
          <p:cNvPicPr>
            <a:picLocks noChangeAspect="1"/>
          </p:cNvPicPr>
          <p:nvPr userDrawn="1"/>
        </p:nvPicPr>
        <p:blipFill>
          <a:blip r:embed="rId2">
            <a:clrChange>
              <a:clrFrom>
                <a:srgbClr val="FFFFFF"/>
              </a:clrFrom>
              <a:clrTo>
                <a:srgbClr val="FFFFFF">
                  <a:alpha val="0"/>
                </a:srgbClr>
              </a:clrTo>
            </a:clrChange>
            <a:alphaModFix amt="87000"/>
          </a:blip>
          <a:stretch>
            <a:fillRect/>
          </a:stretch>
        </p:blipFill>
        <p:spPr>
          <a:xfrm>
            <a:off x="35001" y="85725"/>
            <a:ext cx="1914525" cy="1133475"/>
          </a:xfrm>
          <a:prstGeom prst="rect">
            <a:avLst/>
          </a:prstGeom>
        </p:spPr>
      </p:pic>
      <p:pic>
        <p:nvPicPr>
          <p:cNvPr id="6" name="Image 5">
            <a:extLst>
              <a:ext uri="{FF2B5EF4-FFF2-40B4-BE49-F238E27FC236}">
                <a16:creationId xmlns:a16="http://schemas.microsoft.com/office/drawing/2014/main" id="{2F6C3058-C4F9-DD6A-2048-BA56D3CF3415}"/>
              </a:ext>
            </a:extLst>
          </p:cNvPr>
          <p:cNvPicPr>
            <a:picLocks noChangeAspect="1"/>
          </p:cNvPicPr>
          <p:nvPr userDrawn="1"/>
        </p:nvPicPr>
        <p:blipFill>
          <a:blip r:embed="rId3"/>
          <a:stretch>
            <a:fillRect/>
          </a:stretch>
        </p:blipFill>
        <p:spPr>
          <a:xfrm>
            <a:off x="0" y="0"/>
            <a:ext cx="196215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tête de section">
  <p:cSld name="En-tête de section">
    <p:spTree>
      <p:nvGrpSpPr>
        <p:cNvPr id="1" name="Shape 30"/>
        <p:cNvGrpSpPr/>
        <p:nvPr/>
      </p:nvGrpSpPr>
      <p:grpSpPr>
        <a:xfrm>
          <a:off x="0" y="0"/>
          <a:ext cx="0" cy="0"/>
          <a:chOff x="0" y="0"/>
          <a:chExt cx="0" cy="0"/>
        </a:xfrm>
      </p:grpSpPr>
      <p:pic>
        <p:nvPicPr>
          <p:cNvPr id="7" name="Image 6">
            <a:extLst>
              <a:ext uri="{FF2B5EF4-FFF2-40B4-BE49-F238E27FC236}">
                <a16:creationId xmlns:a16="http://schemas.microsoft.com/office/drawing/2014/main" id="{F95B77B7-4F4D-5883-5421-3AA202D3849B}"/>
              </a:ext>
            </a:extLst>
          </p:cNvPr>
          <p:cNvPicPr>
            <a:picLocks noChangeAspect="1"/>
          </p:cNvPicPr>
          <p:nvPr userDrawn="1"/>
        </p:nvPicPr>
        <p:blipFill>
          <a:blip r:embed="rId2"/>
          <a:stretch>
            <a:fillRect/>
          </a:stretch>
        </p:blipFill>
        <p:spPr>
          <a:xfrm>
            <a:off x="0" y="0"/>
            <a:ext cx="1962150" cy="6858000"/>
          </a:xfrm>
          <a:prstGeom prst="rect">
            <a:avLst/>
          </a:prstGeom>
        </p:spPr>
      </p:pic>
      <p:pic>
        <p:nvPicPr>
          <p:cNvPr id="35" name="Google Shape;35;p24"/>
          <p:cNvPicPr preferRelativeResize="0"/>
          <p:nvPr/>
        </p:nvPicPr>
        <p:blipFill rotWithShape="1">
          <a:blip r:embed="rId3">
            <a:alphaModFix/>
          </a:blip>
          <a:srcRect/>
          <a:stretch/>
        </p:blipFill>
        <p:spPr>
          <a:xfrm>
            <a:off x="119257" y="200685"/>
            <a:ext cx="1698387" cy="1496645"/>
          </a:xfrm>
          <a:prstGeom prst="rect">
            <a:avLst/>
          </a:prstGeom>
          <a:noFill/>
          <a:ln>
            <a:noFill/>
          </a:ln>
        </p:spPr>
      </p:pic>
      <p:pic>
        <p:nvPicPr>
          <p:cNvPr id="3" name="Image 2">
            <a:extLst>
              <a:ext uri="{FF2B5EF4-FFF2-40B4-BE49-F238E27FC236}">
                <a16:creationId xmlns:a16="http://schemas.microsoft.com/office/drawing/2014/main" id="{9C112E5F-103B-CA86-50F3-70792B94CE56}"/>
              </a:ext>
            </a:extLst>
          </p:cNvPr>
          <p:cNvPicPr>
            <a:picLocks noChangeAspect="1"/>
          </p:cNvPicPr>
          <p:nvPr userDrawn="1"/>
        </p:nvPicPr>
        <p:blipFill>
          <a:blip r:embed="rId4"/>
          <a:stretch>
            <a:fillRect/>
          </a:stretch>
        </p:blipFill>
        <p:spPr>
          <a:xfrm>
            <a:off x="194180" y="6333699"/>
            <a:ext cx="1396105" cy="52430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6"/>
        <p:cNvGrpSpPr/>
        <p:nvPr/>
      </p:nvGrpSpPr>
      <p:grpSpPr>
        <a:xfrm>
          <a:off x="0" y="0"/>
          <a:ext cx="0" cy="0"/>
          <a:chOff x="0" y="0"/>
          <a:chExt cx="0" cy="0"/>
        </a:xfrm>
      </p:grpSpPr>
      <p:sp>
        <p:nvSpPr>
          <p:cNvPr id="37" name="Google Shape;37;p2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5"/>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 name="Google Shape;39;p2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2"/>
        <p:cNvGrpSpPr/>
        <p:nvPr/>
      </p:nvGrpSpPr>
      <p:grpSpPr>
        <a:xfrm>
          <a:off x="0" y="0"/>
          <a:ext cx="0" cy="0"/>
          <a:chOff x="0" y="0"/>
          <a:chExt cx="0" cy="0"/>
        </a:xfrm>
      </p:grpSpPr>
      <p:sp>
        <p:nvSpPr>
          <p:cNvPr id="43" name="Google Shape;43;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5" name="Google Shape;45;p2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6" name="Google Shape;46;p2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7"/>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4" name="Google Shape;54;p27"/>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5" name="Google Shape;55;p2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8"/>
        <p:cNvGrpSpPr/>
        <p:nvPr/>
      </p:nvGrpSpPr>
      <p:grpSpPr>
        <a:xfrm>
          <a:off x="0" y="0"/>
          <a:ext cx="0" cy="0"/>
          <a:chOff x="0" y="0"/>
          <a:chExt cx="0" cy="0"/>
        </a:xfrm>
      </p:grpSpPr>
      <p:sp>
        <p:nvSpPr>
          <p:cNvPr id="59" name="Google Shape;59;p2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7"/>
        <p:cNvGrpSpPr/>
        <p:nvPr/>
      </p:nvGrpSpPr>
      <p:grpSpPr>
        <a:xfrm>
          <a:off x="0" y="0"/>
          <a:ext cx="0" cy="0"/>
          <a:chOff x="0" y="0"/>
          <a:chExt cx="0" cy="0"/>
        </a:xfrm>
      </p:grpSpPr>
      <p:sp>
        <p:nvSpPr>
          <p:cNvPr id="68" name="Google Shape;68;p30"/>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0"/>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70" name="Google Shape;70;p30"/>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1" name="Google Shape;71;p3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74"/>
        <p:cNvGrpSpPr/>
        <p:nvPr/>
      </p:nvGrpSpPr>
      <p:grpSpPr>
        <a:xfrm>
          <a:off x="0" y="0"/>
          <a:ext cx="0" cy="0"/>
          <a:chOff x="0" y="0"/>
          <a:chExt cx="0" cy="0"/>
        </a:xfrm>
      </p:grpSpPr>
      <p:sp>
        <p:nvSpPr>
          <p:cNvPr id="75" name="Google Shape;75;p31"/>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1"/>
          <p:cNvSpPr>
            <a:spLocks noGrp="1"/>
          </p:cNvSpPr>
          <p:nvPr>
            <p:ph type="pic" idx="2"/>
          </p:nvPr>
        </p:nvSpPr>
        <p:spPr>
          <a:xfrm>
            <a:off x="2389717" y="612775"/>
            <a:ext cx="7315200" cy="4114800"/>
          </a:xfrm>
          <a:prstGeom prst="rect">
            <a:avLst/>
          </a:prstGeom>
          <a:noFill/>
          <a:ln>
            <a:noFill/>
          </a:ln>
        </p:spPr>
      </p:sp>
      <p:sp>
        <p:nvSpPr>
          <p:cNvPr id="77" name="Google Shape;77;p31"/>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8" name="Google Shape;78;p3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1"/>
        <p:cNvGrpSpPr/>
        <p:nvPr/>
      </p:nvGrpSpPr>
      <p:grpSpPr>
        <a:xfrm>
          <a:off x="0" y="0"/>
          <a:ext cx="0" cy="0"/>
          <a:chOff x="0" y="0"/>
          <a:chExt cx="0" cy="0"/>
        </a:xfrm>
      </p:grpSpPr>
      <p:sp>
        <p:nvSpPr>
          <p:cNvPr id="82" name="Google Shape;82;p3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3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7"/>
        <p:cNvGrpSpPr/>
        <p:nvPr/>
      </p:nvGrpSpPr>
      <p:grpSpPr>
        <a:xfrm>
          <a:off x="0" y="0"/>
          <a:ext cx="0" cy="0"/>
          <a:chOff x="0" y="0"/>
          <a:chExt cx="0" cy="0"/>
        </a:xfrm>
      </p:grpSpPr>
      <p:sp>
        <p:nvSpPr>
          <p:cNvPr id="88" name="Google Shape;88;p33"/>
          <p:cNvSpPr txBox="1">
            <a:spLocks noGrp="1"/>
          </p:cNvSpPr>
          <p:nvPr>
            <p:ph type="title"/>
          </p:nvPr>
        </p:nvSpPr>
        <p:spPr>
          <a:xfrm rot="5400000">
            <a:off x="7285037" y="1828802"/>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3"/>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0" name="Google Shape;90;p3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En-tête de section">
  <p:cSld name="1_En-tête de section">
    <p:spTree>
      <p:nvGrpSpPr>
        <p:cNvPr id="1" name="Shape 93"/>
        <p:cNvGrpSpPr/>
        <p:nvPr/>
      </p:nvGrpSpPr>
      <p:grpSpPr>
        <a:xfrm>
          <a:off x="0" y="0"/>
          <a:ext cx="0" cy="0"/>
          <a:chOff x="0" y="0"/>
          <a:chExt cx="0" cy="0"/>
        </a:xfrm>
      </p:grpSpPr>
      <p:sp>
        <p:nvSpPr>
          <p:cNvPr id="94" name="Google Shape;94;p34"/>
          <p:cNvSpPr/>
          <p:nvPr/>
        </p:nvSpPr>
        <p:spPr>
          <a:xfrm>
            <a:off x="304264" y="0"/>
            <a:ext cx="1959736" cy="6858000"/>
          </a:xfrm>
          <a:prstGeom prst="rect">
            <a:avLst/>
          </a:prstGeom>
          <a:gradFill>
            <a:gsLst>
              <a:gs pos="0">
                <a:srgbClr val="7F3D8E"/>
              </a:gs>
              <a:gs pos="100000">
                <a:schemeClr val="l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5" name="Google Shape;95;p34"/>
          <p:cNvSpPr txBox="1"/>
          <p:nvPr/>
        </p:nvSpPr>
        <p:spPr>
          <a:xfrm>
            <a:off x="206828" y="5177592"/>
            <a:ext cx="2503921" cy="1006395"/>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rgbClr val="7A4785"/>
              </a:buClr>
              <a:buSzPts val="1600"/>
              <a:buFont typeface="Arial"/>
              <a:buNone/>
            </a:pPr>
            <a:r>
              <a:rPr lang="fr-FR" sz="1600" b="0" i="1" u="none" strike="noStrike" cap="none">
                <a:solidFill>
                  <a:srgbClr val="7A4785"/>
                </a:solidFill>
                <a:latin typeface="Arial"/>
                <a:ea typeface="Arial"/>
                <a:cs typeface="Arial"/>
                <a:sym typeface="Arial"/>
              </a:rPr>
              <a:t>Pollution atmosphérique</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7A4785"/>
              </a:buClr>
              <a:buSzPts val="1600"/>
              <a:buFont typeface="Arial"/>
              <a:buNone/>
            </a:pPr>
            <a:r>
              <a:rPr lang="fr-FR" sz="1600" b="0" i="1" u="none" strike="noStrike" cap="none">
                <a:solidFill>
                  <a:srgbClr val="7A4785"/>
                </a:solidFill>
                <a:latin typeface="Arial"/>
                <a:ea typeface="Arial"/>
                <a:cs typeface="Arial"/>
                <a:sym typeface="Arial"/>
              </a:rPr>
              <a:t>et qualité de l’air intérieur</a:t>
            </a:r>
            <a:endParaRPr sz="1400" b="0" i="0" u="none" strike="noStrike" cap="none">
              <a:solidFill>
                <a:srgbClr val="000000"/>
              </a:solidFill>
              <a:latin typeface="Arial"/>
              <a:ea typeface="Arial"/>
              <a:cs typeface="Arial"/>
              <a:sym typeface="Arial"/>
            </a:endParaRPr>
          </a:p>
        </p:txBody>
      </p:sp>
      <p:sp>
        <p:nvSpPr>
          <p:cNvPr id="96" name="Google Shape;96;p34"/>
          <p:cNvSpPr txBox="1"/>
          <p:nvPr/>
        </p:nvSpPr>
        <p:spPr>
          <a:xfrm>
            <a:off x="538669" y="6183987"/>
            <a:ext cx="149092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baseline="30000">
                <a:solidFill>
                  <a:schemeClr val="lt1"/>
                </a:solidFill>
                <a:latin typeface="Arial"/>
                <a:ea typeface="Arial"/>
                <a:cs typeface="Arial"/>
                <a:sym typeface="Arial"/>
              </a:rPr>
              <a:t>Novembre 2017</a:t>
            </a:r>
            <a:endParaRPr sz="1400" b="0" i="0" u="none" strike="noStrike" cap="none">
              <a:solidFill>
                <a:schemeClr val="lt1"/>
              </a:solidFill>
              <a:latin typeface="Arial"/>
              <a:ea typeface="Arial"/>
              <a:cs typeface="Arial"/>
              <a:sym typeface="Arial"/>
            </a:endParaRPr>
          </a:p>
        </p:txBody>
      </p:sp>
      <p:pic>
        <p:nvPicPr>
          <p:cNvPr id="97" name="Google Shape;97;p34"/>
          <p:cNvPicPr preferRelativeResize="0"/>
          <p:nvPr/>
        </p:nvPicPr>
        <p:blipFill rotWithShape="1">
          <a:blip r:embed="rId2">
            <a:alphaModFix/>
          </a:blip>
          <a:srcRect/>
          <a:stretch/>
        </p:blipFill>
        <p:spPr>
          <a:xfrm>
            <a:off x="142971" y="247553"/>
            <a:ext cx="2121029" cy="953354"/>
          </a:xfrm>
          <a:prstGeom prst="rect">
            <a:avLst/>
          </a:prstGeom>
          <a:blipFill rotWithShape="1">
            <a:blip r:embed="rId3">
              <a:alphaModFix amt="0"/>
            </a:blip>
            <a:stretch>
              <a:fillRect/>
            </a:stretch>
          </a:blip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En-tête de section">
  <p:cSld name="2_En-tête de section">
    <p:spTree>
      <p:nvGrpSpPr>
        <p:cNvPr id="1" name="Shape 98"/>
        <p:cNvGrpSpPr/>
        <p:nvPr/>
      </p:nvGrpSpPr>
      <p:grpSpPr>
        <a:xfrm>
          <a:off x="0" y="0"/>
          <a:ext cx="0" cy="0"/>
          <a:chOff x="0" y="0"/>
          <a:chExt cx="0" cy="0"/>
        </a:xfrm>
      </p:grpSpPr>
      <p:sp>
        <p:nvSpPr>
          <p:cNvPr id="99" name="Google Shape;99;p35"/>
          <p:cNvSpPr/>
          <p:nvPr/>
        </p:nvSpPr>
        <p:spPr>
          <a:xfrm>
            <a:off x="304264" y="0"/>
            <a:ext cx="1959736" cy="6858000"/>
          </a:xfrm>
          <a:prstGeom prst="rect">
            <a:avLst/>
          </a:prstGeom>
          <a:gradFill>
            <a:gsLst>
              <a:gs pos="0">
                <a:srgbClr val="7F3D8E"/>
              </a:gs>
              <a:gs pos="100000">
                <a:schemeClr val="l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0" name="Google Shape;100;p35"/>
          <p:cNvSpPr txBox="1"/>
          <p:nvPr/>
        </p:nvSpPr>
        <p:spPr>
          <a:xfrm>
            <a:off x="206828" y="5177592"/>
            <a:ext cx="2503921" cy="1006395"/>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rgbClr val="7A4785"/>
              </a:buClr>
              <a:buSzPts val="1600"/>
              <a:buFont typeface="Arial"/>
              <a:buNone/>
            </a:pPr>
            <a:r>
              <a:rPr lang="fr-FR" sz="1600" b="0" i="1" u="none" strike="noStrike" cap="none">
                <a:solidFill>
                  <a:srgbClr val="7A4785"/>
                </a:solidFill>
                <a:latin typeface="Arial"/>
                <a:ea typeface="Arial"/>
                <a:cs typeface="Arial"/>
                <a:sym typeface="Arial"/>
              </a:rPr>
              <a:t>Pollution atmosphérique</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7A4785"/>
              </a:buClr>
              <a:buSzPts val="1600"/>
              <a:buFont typeface="Arial"/>
              <a:buNone/>
            </a:pPr>
            <a:r>
              <a:rPr lang="fr-FR" sz="1600" b="0" i="1" u="none" strike="noStrike" cap="none">
                <a:solidFill>
                  <a:srgbClr val="7A4785"/>
                </a:solidFill>
                <a:latin typeface="Arial"/>
                <a:ea typeface="Arial"/>
                <a:cs typeface="Arial"/>
                <a:sym typeface="Arial"/>
              </a:rPr>
              <a:t>et qualité de l’air intérieur</a:t>
            </a:r>
            <a:endParaRPr sz="1400" b="0" i="0" u="none" strike="noStrike" cap="none">
              <a:solidFill>
                <a:srgbClr val="000000"/>
              </a:solidFill>
              <a:latin typeface="Arial"/>
              <a:ea typeface="Arial"/>
              <a:cs typeface="Arial"/>
              <a:sym typeface="Arial"/>
            </a:endParaRPr>
          </a:p>
        </p:txBody>
      </p:sp>
      <p:sp>
        <p:nvSpPr>
          <p:cNvPr id="101" name="Google Shape;101;p35"/>
          <p:cNvSpPr txBox="1"/>
          <p:nvPr/>
        </p:nvSpPr>
        <p:spPr>
          <a:xfrm>
            <a:off x="538669" y="6183987"/>
            <a:ext cx="149092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baseline="30000">
                <a:solidFill>
                  <a:schemeClr val="lt1"/>
                </a:solidFill>
                <a:latin typeface="Arial"/>
                <a:ea typeface="Arial"/>
                <a:cs typeface="Arial"/>
                <a:sym typeface="Arial"/>
              </a:rPr>
              <a:t>Novembre 2017</a:t>
            </a:r>
            <a:endParaRPr sz="1400" b="0" i="0" u="none" strike="noStrike" cap="none">
              <a:solidFill>
                <a:schemeClr val="lt1"/>
              </a:solidFill>
              <a:latin typeface="Arial"/>
              <a:ea typeface="Arial"/>
              <a:cs typeface="Arial"/>
              <a:sym typeface="Arial"/>
            </a:endParaRPr>
          </a:p>
        </p:txBody>
      </p:sp>
      <p:pic>
        <p:nvPicPr>
          <p:cNvPr id="102" name="Google Shape;102;p35"/>
          <p:cNvPicPr preferRelativeResize="0"/>
          <p:nvPr/>
        </p:nvPicPr>
        <p:blipFill rotWithShape="1">
          <a:blip r:embed="rId2">
            <a:alphaModFix/>
          </a:blip>
          <a:srcRect/>
          <a:stretch/>
        </p:blipFill>
        <p:spPr>
          <a:xfrm>
            <a:off x="142971" y="247553"/>
            <a:ext cx="2121029" cy="953354"/>
          </a:xfrm>
          <a:prstGeom prst="rect">
            <a:avLst/>
          </a:prstGeom>
          <a:blipFill rotWithShape="1">
            <a:blip r:embed="rId3">
              <a:alphaModFix amt="0"/>
            </a:blip>
            <a:stretch>
              <a:fillRect/>
            </a:stretch>
          </a:blip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C898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C898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C89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cid:image001.png@01D95CB2.4E0980C0" TargetMode="External"/><Relationship Id="rId4" Type="http://schemas.openxmlformats.org/officeDocument/2006/relationships/image" Target="../media/image7.jp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hyperlink" Target="https://interqualair.ligair.fr/" TargetMode="Externa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cid:image001.png@01D95CB2.4E0980C0"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Shape 106"/>
        <p:cNvGrpSpPr/>
        <p:nvPr/>
      </p:nvGrpSpPr>
      <p:grpSpPr>
        <a:xfrm>
          <a:off x="0" y="0"/>
          <a:ext cx="0" cy="0"/>
          <a:chOff x="0" y="0"/>
          <a:chExt cx="0" cy="0"/>
        </a:xfrm>
      </p:grpSpPr>
      <p:sp>
        <p:nvSpPr>
          <p:cNvPr id="107" name="Google Shape;107;p1"/>
          <p:cNvSpPr txBox="1"/>
          <p:nvPr/>
        </p:nvSpPr>
        <p:spPr>
          <a:xfrm>
            <a:off x="4485951" y="2141846"/>
            <a:ext cx="4784903"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fr-FR" sz="6600" b="1" i="0" u="none" strike="noStrike" cap="none" dirty="0">
                <a:solidFill>
                  <a:schemeClr val="accent4">
                    <a:lumMod val="75000"/>
                  </a:schemeClr>
                </a:solidFill>
                <a:latin typeface="Calibri"/>
                <a:ea typeface="Calibri"/>
                <a:cs typeface="Calibri"/>
                <a:sym typeface="Calibri"/>
              </a:rPr>
              <a:t>INTERpollens</a:t>
            </a:r>
            <a:endParaRPr sz="1400" b="0" i="0" u="none" strike="noStrike" cap="none" dirty="0">
              <a:solidFill>
                <a:schemeClr val="accent4">
                  <a:lumMod val="75000"/>
                </a:schemeClr>
              </a:solidFill>
              <a:latin typeface="Arial"/>
              <a:ea typeface="Arial"/>
              <a:cs typeface="Arial"/>
              <a:sym typeface="Arial"/>
            </a:endParaRPr>
          </a:p>
        </p:txBody>
      </p:sp>
      <p:cxnSp>
        <p:nvCxnSpPr>
          <p:cNvPr id="109" name="Google Shape;109;p1"/>
          <p:cNvCxnSpPr>
            <a:cxnSpLocks/>
          </p:cNvCxnSpPr>
          <p:nvPr/>
        </p:nvCxnSpPr>
        <p:spPr>
          <a:xfrm>
            <a:off x="4180221" y="3522187"/>
            <a:ext cx="5686097"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4"/>
              </a:srgbClr>
            </a:outerShdw>
          </a:effectLst>
        </p:spPr>
      </p:cxnSp>
      <p:sp>
        <p:nvSpPr>
          <p:cNvPr id="110" name="Google Shape;110;p1"/>
          <p:cNvSpPr txBox="1"/>
          <p:nvPr/>
        </p:nvSpPr>
        <p:spPr>
          <a:xfrm>
            <a:off x="3831143" y="3065176"/>
            <a:ext cx="609452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Modélisation </a:t>
            </a:r>
            <a:r>
              <a:rPr lang="fr-FR" sz="1800" b="1" i="0" u="none" strike="noStrike" cap="none" dirty="0">
                <a:solidFill>
                  <a:schemeClr val="accent4">
                    <a:lumMod val="75000"/>
                  </a:schemeClr>
                </a:solidFill>
                <a:latin typeface="Calibri"/>
                <a:ea typeface="Calibri"/>
                <a:cs typeface="Calibri"/>
                <a:sym typeface="Calibri"/>
              </a:rPr>
              <a:t>INTER</a:t>
            </a:r>
            <a:r>
              <a:rPr lang="fr-FR" sz="1800" b="0" i="0" u="none" strike="noStrike" cap="none" dirty="0">
                <a:solidFill>
                  <a:schemeClr val="dk1"/>
                </a:solidFill>
                <a:latin typeface="Calibri"/>
                <a:ea typeface="Calibri"/>
                <a:cs typeface="Calibri"/>
                <a:sym typeface="Calibri"/>
              </a:rPr>
              <a:t>-régions des </a:t>
            </a:r>
            <a:r>
              <a:rPr lang="fr-FR" sz="1800" b="1" i="0" u="none" strike="noStrike" cap="none" dirty="0">
                <a:solidFill>
                  <a:schemeClr val="accent4">
                    <a:lumMod val="75000"/>
                  </a:schemeClr>
                </a:solidFill>
                <a:latin typeface="Calibri"/>
                <a:ea typeface="Calibri"/>
                <a:cs typeface="Calibri"/>
                <a:sym typeface="Calibri"/>
              </a:rPr>
              <a:t>pollens</a:t>
            </a:r>
            <a:endParaRPr sz="1400" b="0" i="0" u="none" strike="noStrike" cap="none" dirty="0">
              <a:solidFill>
                <a:schemeClr val="accent4">
                  <a:lumMod val="75000"/>
                </a:schemeClr>
              </a:solidFill>
              <a:latin typeface="Arial"/>
              <a:ea typeface="Arial"/>
              <a:cs typeface="Arial"/>
              <a:sym typeface="Arial"/>
            </a:endParaRPr>
          </a:p>
        </p:txBody>
      </p:sp>
      <p:pic>
        <p:nvPicPr>
          <p:cNvPr id="111" name="Google Shape;111;p1"/>
          <p:cNvPicPr preferRelativeResize="0"/>
          <p:nvPr/>
        </p:nvPicPr>
        <p:blipFill rotWithShape="1">
          <a:blip r:embed="rId3">
            <a:alphaModFix/>
          </a:blip>
          <a:srcRect/>
          <a:stretch/>
        </p:blipFill>
        <p:spPr>
          <a:xfrm>
            <a:off x="143279" y="268408"/>
            <a:ext cx="1777121" cy="1620751"/>
          </a:xfrm>
          <a:prstGeom prst="rect">
            <a:avLst/>
          </a:prstGeom>
          <a:noFill/>
          <a:ln>
            <a:noFill/>
          </a:ln>
        </p:spPr>
      </p:pic>
      <p:pic>
        <p:nvPicPr>
          <p:cNvPr id="3" name="Image 2">
            <a:extLst>
              <a:ext uri="{FF2B5EF4-FFF2-40B4-BE49-F238E27FC236}">
                <a16:creationId xmlns:a16="http://schemas.microsoft.com/office/drawing/2014/main" id="{69942D3C-60E2-8310-43BA-8E1BF8726827}"/>
              </a:ext>
            </a:extLst>
          </p:cNvPr>
          <p:cNvPicPr>
            <a:picLocks noChangeAspect="1"/>
          </p:cNvPicPr>
          <p:nvPr/>
        </p:nvPicPr>
        <p:blipFill rotWithShape="1">
          <a:blip r:embed="rId4"/>
          <a:srcRect t="29963" b="31264"/>
          <a:stretch/>
        </p:blipFill>
        <p:spPr>
          <a:xfrm>
            <a:off x="6212158" y="524549"/>
            <a:ext cx="2133600" cy="830956"/>
          </a:xfrm>
          <a:prstGeom prst="rect">
            <a:avLst/>
          </a:prstGeom>
        </p:spPr>
      </p:pic>
      <p:pic>
        <p:nvPicPr>
          <p:cNvPr id="5" name="Image 4">
            <a:extLst>
              <a:ext uri="{FF2B5EF4-FFF2-40B4-BE49-F238E27FC236}">
                <a16:creationId xmlns:a16="http://schemas.microsoft.com/office/drawing/2014/main" id="{800E47E3-E4C1-9CDC-73CE-CFA78383D88D}"/>
              </a:ext>
            </a:extLst>
          </p:cNvPr>
          <p:cNvPicPr>
            <a:picLocks noChangeAspect="1"/>
          </p:cNvPicPr>
          <p:nvPr/>
        </p:nvPicPr>
        <p:blipFill>
          <a:blip r:embed="rId5"/>
          <a:stretch>
            <a:fillRect/>
          </a:stretch>
        </p:blipFill>
        <p:spPr>
          <a:xfrm>
            <a:off x="2500243" y="434680"/>
            <a:ext cx="1679978" cy="830957"/>
          </a:xfrm>
          <a:prstGeom prst="rect">
            <a:avLst/>
          </a:prstGeom>
        </p:spPr>
      </p:pic>
      <p:pic>
        <p:nvPicPr>
          <p:cNvPr id="7" name="Image 6">
            <a:extLst>
              <a:ext uri="{FF2B5EF4-FFF2-40B4-BE49-F238E27FC236}">
                <a16:creationId xmlns:a16="http://schemas.microsoft.com/office/drawing/2014/main" id="{C66C4CE9-5762-21C9-FC8B-DEEEE55F4AEC}"/>
              </a:ext>
            </a:extLst>
          </p:cNvPr>
          <p:cNvPicPr>
            <a:picLocks noChangeAspect="1"/>
          </p:cNvPicPr>
          <p:nvPr/>
        </p:nvPicPr>
        <p:blipFill rotWithShape="1">
          <a:blip r:embed="rId6"/>
          <a:srcRect l="7954" t="29963" r="13656" b="31264"/>
          <a:stretch/>
        </p:blipFill>
        <p:spPr>
          <a:xfrm>
            <a:off x="4304296" y="472555"/>
            <a:ext cx="1890216" cy="934944"/>
          </a:xfrm>
          <a:prstGeom prst="rect">
            <a:avLst/>
          </a:prstGeom>
        </p:spPr>
      </p:pic>
      <p:pic>
        <p:nvPicPr>
          <p:cNvPr id="9" name="Image 8">
            <a:extLst>
              <a:ext uri="{FF2B5EF4-FFF2-40B4-BE49-F238E27FC236}">
                <a16:creationId xmlns:a16="http://schemas.microsoft.com/office/drawing/2014/main" id="{90E6C54D-BD9B-CBBB-5B3F-69A7A9207347}"/>
              </a:ext>
            </a:extLst>
          </p:cNvPr>
          <p:cNvPicPr>
            <a:picLocks noChangeAspect="1"/>
          </p:cNvPicPr>
          <p:nvPr/>
        </p:nvPicPr>
        <p:blipFill>
          <a:blip r:embed="rId7"/>
          <a:stretch>
            <a:fillRect/>
          </a:stretch>
        </p:blipFill>
        <p:spPr>
          <a:xfrm>
            <a:off x="8578408" y="103587"/>
            <a:ext cx="981075" cy="1162050"/>
          </a:xfrm>
          <a:prstGeom prst="rect">
            <a:avLst/>
          </a:prstGeom>
        </p:spPr>
      </p:pic>
      <p:pic>
        <p:nvPicPr>
          <p:cNvPr id="11" name="Image 10">
            <a:extLst>
              <a:ext uri="{FF2B5EF4-FFF2-40B4-BE49-F238E27FC236}">
                <a16:creationId xmlns:a16="http://schemas.microsoft.com/office/drawing/2014/main" id="{73AD11AC-D6DB-756B-647B-CC4B2126379E}"/>
              </a:ext>
            </a:extLst>
          </p:cNvPr>
          <p:cNvPicPr>
            <a:picLocks noChangeAspect="1"/>
          </p:cNvPicPr>
          <p:nvPr/>
        </p:nvPicPr>
        <p:blipFill>
          <a:blip r:embed="rId8"/>
          <a:stretch>
            <a:fillRect/>
          </a:stretch>
        </p:blipFill>
        <p:spPr>
          <a:xfrm>
            <a:off x="9925663" y="524549"/>
            <a:ext cx="1493126" cy="830957"/>
          </a:xfrm>
          <a:prstGeom prst="rect">
            <a:avLst/>
          </a:prstGeom>
        </p:spPr>
      </p:pic>
      <p:sp>
        <p:nvSpPr>
          <p:cNvPr id="2" name="ZoneTexte 1">
            <a:extLst>
              <a:ext uri="{FF2B5EF4-FFF2-40B4-BE49-F238E27FC236}">
                <a16:creationId xmlns:a16="http://schemas.microsoft.com/office/drawing/2014/main" id="{D0ECC0FC-7299-68E6-6CB7-3A12D3FE9BFE}"/>
              </a:ext>
            </a:extLst>
          </p:cNvPr>
          <p:cNvSpPr txBox="1"/>
          <p:nvPr/>
        </p:nvSpPr>
        <p:spPr>
          <a:xfrm>
            <a:off x="3187816" y="3645635"/>
            <a:ext cx="7793373" cy="338554"/>
          </a:xfrm>
          <a:prstGeom prst="rect">
            <a:avLst/>
          </a:prstGeom>
          <a:noFill/>
        </p:spPr>
        <p:txBody>
          <a:bodyPr wrap="square" rtlCol="0">
            <a:spAutoFit/>
          </a:bodyPr>
          <a:lstStyle/>
          <a:p>
            <a:r>
              <a:rPr lang="fr-FR" sz="1600" b="1" dirty="0">
                <a:solidFill>
                  <a:schemeClr val="accent4">
                    <a:lumMod val="75000"/>
                  </a:schemeClr>
                </a:solidFill>
              </a:rPr>
              <a:t>Prévoir les événements polliniques et informer la population par anticipation</a:t>
            </a:r>
          </a:p>
        </p:txBody>
      </p:sp>
      <p:pic>
        <p:nvPicPr>
          <p:cNvPr id="1025" name="image001.png@01D95CB2.4E0980C0">
            <a:extLst>
              <a:ext uri="{FF2B5EF4-FFF2-40B4-BE49-F238E27FC236}">
                <a16:creationId xmlns:a16="http://schemas.microsoft.com/office/drawing/2014/main" id="{5D9B5C1B-2AC2-5B60-E786-A58B6D8FE6A2}"/>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1720720" y="5446779"/>
            <a:ext cx="5530461" cy="14112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9939257-5975-2A6C-CFD7-65A566AD5644}"/>
              </a:ext>
            </a:extLst>
          </p:cNvPr>
          <p:cNvSpPr txBox="1"/>
          <p:nvPr/>
        </p:nvSpPr>
        <p:spPr>
          <a:xfrm>
            <a:off x="2087334" y="2807516"/>
            <a:ext cx="9899009" cy="1107996"/>
          </a:xfrm>
          <a:prstGeom prst="rect">
            <a:avLst/>
          </a:prstGeom>
          <a:noFill/>
        </p:spPr>
        <p:txBody>
          <a:bodyPr wrap="square" rtlCol="0">
            <a:spAutoFit/>
          </a:bodyPr>
          <a:lstStyle/>
          <a:p>
            <a:pPr marL="285750" indent="-285750">
              <a:buFont typeface="Wingdings" panose="05000000000000000000" pitchFamily="2" charset="2"/>
              <a:buChar char="à"/>
            </a:pPr>
            <a:r>
              <a:rPr lang="fr-FR" sz="2200" b="1" dirty="0">
                <a:solidFill>
                  <a:schemeClr val="accent4">
                    <a:lumMod val="75000"/>
                  </a:schemeClr>
                </a:solidFill>
                <a:sym typeface="Wingdings" panose="05000000000000000000" pitchFamily="2" charset="2"/>
              </a:rPr>
              <a:t>En informant  par anticipation des événements polliniques,</a:t>
            </a:r>
            <a:endParaRPr lang="fr-FR" sz="2200" b="1" dirty="0">
              <a:solidFill>
                <a:schemeClr val="accent1"/>
              </a:solidFill>
              <a:sym typeface="Wingdings" panose="05000000000000000000" pitchFamily="2" charset="2"/>
            </a:endParaRPr>
          </a:p>
          <a:p>
            <a:pPr marL="285750" indent="-285750">
              <a:buFont typeface="Wingdings" panose="05000000000000000000" pitchFamily="2" charset="2"/>
              <a:buChar char="à"/>
            </a:pPr>
            <a:endParaRPr lang="fr-FR" sz="2200" b="1" dirty="0">
              <a:solidFill>
                <a:schemeClr val="accent1"/>
              </a:solidFill>
              <a:sym typeface="Wingdings" panose="05000000000000000000" pitchFamily="2" charset="2"/>
            </a:endParaRPr>
          </a:p>
          <a:p>
            <a:pPr marL="285750" indent="-285750">
              <a:buFont typeface="Wingdings" panose="05000000000000000000" pitchFamily="2" charset="2"/>
              <a:buChar char="à"/>
            </a:pPr>
            <a:r>
              <a:rPr lang="fr-FR" sz="2200" b="1" dirty="0">
                <a:solidFill>
                  <a:schemeClr val="accent1"/>
                </a:solidFill>
                <a:sym typeface="Wingdings" panose="05000000000000000000" pitchFamily="2" charset="2"/>
              </a:rPr>
              <a:t>En diffusant une information spatialisée et localisée. </a:t>
            </a:r>
          </a:p>
        </p:txBody>
      </p:sp>
      <p:sp>
        <p:nvSpPr>
          <p:cNvPr id="6" name="ZoneTexte 5">
            <a:extLst>
              <a:ext uri="{FF2B5EF4-FFF2-40B4-BE49-F238E27FC236}">
                <a16:creationId xmlns:a16="http://schemas.microsoft.com/office/drawing/2014/main" id="{F29E1D01-420E-4A93-3E24-A71FB50522E8}"/>
              </a:ext>
            </a:extLst>
          </p:cNvPr>
          <p:cNvSpPr txBox="1"/>
          <p:nvPr/>
        </p:nvSpPr>
        <p:spPr>
          <a:xfrm>
            <a:off x="2310552" y="262771"/>
            <a:ext cx="8334326" cy="646331"/>
          </a:xfrm>
          <a:prstGeom prst="rect">
            <a:avLst/>
          </a:prstGeom>
          <a:noFill/>
        </p:spPr>
        <p:txBody>
          <a:bodyPr wrap="square" rtlCol="0">
            <a:spAutoFit/>
          </a:bodyPr>
          <a:lstStyle/>
          <a:p>
            <a:r>
              <a:rPr lang="fr-FR" sz="3600" b="1" dirty="0">
                <a:solidFill>
                  <a:schemeClr val="accent1"/>
                </a:solidFill>
              </a:rPr>
              <a:t>Finalités du projet </a:t>
            </a:r>
            <a:r>
              <a:rPr lang="fr-FR" sz="3600" b="1" dirty="0">
                <a:solidFill>
                  <a:schemeClr val="accent4">
                    <a:lumMod val="75000"/>
                  </a:schemeClr>
                </a:solidFill>
              </a:rPr>
              <a:t>INTERpollens</a:t>
            </a:r>
          </a:p>
        </p:txBody>
      </p:sp>
      <p:cxnSp>
        <p:nvCxnSpPr>
          <p:cNvPr id="7" name="Connecteur droit 6">
            <a:extLst>
              <a:ext uri="{FF2B5EF4-FFF2-40B4-BE49-F238E27FC236}">
                <a16:creationId xmlns:a16="http://schemas.microsoft.com/office/drawing/2014/main" id="{8EA89637-E632-11A5-4CB4-A0D1679DBE99}"/>
              </a:ext>
            </a:extLst>
          </p:cNvPr>
          <p:cNvCxnSpPr>
            <a:cxnSpLocks/>
          </p:cNvCxnSpPr>
          <p:nvPr/>
        </p:nvCxnSpPr>
        <p:spPr>
          <a:xfrm>
            <a:off x="2504333" y="1064233"/>
            <a:ext cx="685623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4F2C658-CD43-4F37-41C2-5F58A3D2F682}"/>
              </a:ext>
            </a:extLst>
          </p:cNvPr>
          <p:cNvSpPr txBox="1"/>
          <p:nvPr/>
        </p:nvSpPr>
        <p:spPr>
          <a:xfrm>
            <a:off x="2214694" y="1568013"/>
            <a:ext cx="8334327" cy="492443"/>
          </a:xfrm>
          <a:prstGeom prst="rect">
            <a:avLst/>
          </a:prstGeom>
          <a:noFill/>
        </p:spPr>
        <p:txBody>
          <a:bodyPr wrap="square" rtlCol="0">
            <a:spAutoFit/>
          </a:bodyPr>
          <a:lstStyle/>
          <a:p>
            <a:r>
              <a:rPr lang="fr-FR" sz="2600" b="1" i="1" u="sng" dirty="0">
                <a:solidFill>
                  <a:schemeClr val="accent1"/>
                </a:solidFill>
              </a:rPr>
              <a:t>Améliorer la qualité de vie des personnes sensibles</a:t>
            </a:r>
          </a:p>
        </p:txBody>
      </p:sp>
      <p:sp>
        <p:nvSpPr>
          <p:cNvPr id="9" name="Rectangle 8">
            <a:extLst>
              <a:ext uri="{FF2B5EF4-FFF2-40B4-BE49-F238E27FC236}">
                <a16:creationId xmlns:a16="http://schemas.microsoft.com/office/drawing/2014/main" id="{E282B9E3-BED7-8F09-EEDF-452B972F04BB}"/>
              </a:ext>
            </a:extLst>
          </p:cNvPr>
          <p:cNvSpPr/>
          <p:nvPr/>
        </p:nvSpPr>
        <p:spPr>
          <a:xfrm>
            <a:off x="2028611" y="4775712"/>
            <a:ext cx="9899008" cy="1323439"/>
          </a:xfrm>
          <a:prstGeom prst="rect">
            <a:avLst/>
          </a:prstGeom>
          <a:ln>
            <a:solidFill>
              <a:schemeClr val="tx1"/>
            </a:solidFill>
          </a:ln>
        </p:spPr>
        <p:txBody>
          <a:bodyPr wrap="square">
            <a:spAutoFit/>
          </a:bodyPr>
          <a:lstStyle/>
          <a:p>
            <a:pPr algn="just"/>
            <a:r>
              <a:rPr lang="fr-FR" sz="2000" dirty="0">
                <a:solidFill>
                  <a:schemeClr val="accent1">
                    <a:lumMod val="50000"/>
                  </a:schemeClr>
                </a:solidFill>
              </a:rPr>
              <a:t>Améliorer la prévention des allergies aux pollens en mettant à disposition des informations à la fois prévisionnelles et locales sur la nature des pollens et l'intensité de pollinisation. Permettant ainsi aux personnes sensibles de mettre en œuvre les actions de prévention pour limiter leur exposition, les traitements médicamenteux, etc.</a:t>
            </a:r>
          </a:p>
        </p:txBody>
      </p:sp>
    </p:spTree>
    <p:extLst>
      <p:ext uri="{BB962C8B-B14F-4D97-AF65-F5344CB8AC3E}">
        <p14:creationId xmlns:p14="http://schemas.microsoft.com/office/powerpoint/2010/main" val="302776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rte&#10;&#10;Description générée automatiquement">
            <a:extLst>
              <a:ext uri="{FF2B5EF4-FFF2-40B4-BE49-F238E27FC236}">
                <a16:creationId xmlns:a16="http://schemas.microsoft.com/office/drawing/2014/main" id="{8DE0A56E-A729-4636-DED5-9E00B662E7CC}"/>
              </a:ext>
            </a:extLst>
          </p:cNvPr>
          <p:cNvPicPr>
            <a:picLocks noChangeAspect="1"/>
          </p:cNvPicPr>
          <p:nvPr/>
        </p:nvPicPr>
        <p:blipFill rotWithShape="1">
          <a:blip r:embed="rId2">
            <a:extLst>
              <a:ext uri="{28A0092B-C50C-407E-A947-70E740481C1C}">
                <a14:useLocalDpi xmlns:a14="http://schemas.microsoft.com/office/drawing/2010/main" val="0"/>
              </a:ext>
            </a:extLst>
          </a:blip>
          <a:srcRect r="8954"/>
          <a:stretch/>
        </p:blipFill>
        <p:spPr>
          <a:xfrm>
            <a:off x="3396649" y="781774"/>
            <a:ext cx="5398702" cy="5929592"/>
          </a:xfrm>
          <a:prstGeom prst="rect">
            <a:avLst/>
          </a:prstGeom>
        </p:spPr>
      </p:pic>
      <p:sp>
        <p:nvSpPr>
          <p:cNvPr id="4" name="ZoneTexte 3">
            <a:extLst>
              <a:ext uri="{FF2B5EF4-FFF2-40B4-BE49-F238E27FC236}">
                <a16:creationId xmlns:a16="http://schemas.microsoft.com/office/drawing/2014/main" id="{AC0FF0F7-B3A3-5BBC-F660-D555FC953037}"/>
              </a:ext>
            </a:extLst>
          </p:cNvPr>
          <p:cNvSpPr txBox="1"/>
          <p:nvPr/>
        </p:nvSpPr>
        <p:spPr>
          <a:xfrm>
            <a:off x="8795351" y="2659324"/>
            <a:ext cx="3129642" cy="923330"/>
          </a:xfrm>
          <a:prstGeom prst="rect">
            <a:avLst/>
          </a:prstGeom>
          <a:noFill/>
        </p:spPr>
        <p:txBody>
          <a:bodyPr wrap="square">
            <a:spAutoFit/>
          </a:bodyPr>
          <a:lstStyle/>
          <a:p>
            <a:pPr algn="ctr"/>
            <a:r>
              <a:rPr lang="fr-FR" sz="1800" i="1" dirty="0"/>
              <a:t>Graminées du 10 au 15 juillet 2021 données </a:t>
            </a:r>
            <a:r>
              <a:rPr lang="fr-FR" sz="1800" b="1" i="1" dirty="0">
                <a:solidFill>
                  <a:schemeClr val="accent4">
                    <a:lumMod val="75000"/>
                  </a:schemeClr>
                </a:solidFill>
              </a:rPr>
              <a:t>COPERNICUS</a:t>
            </a:r>
          </a:p>
        </p:txBody>
      </p:sp>
      <p:cxnSp>
        <p:nvCxnSpPr>
          <p:cNvPr id="5" name="Connecteur droit 4">
            <a:extLst>
              <a:ext uri="{FF2B5EF4-FFF2-40B4-BE49-F238E27FC236}">
                <a16:creationId xmlns:a16="http://schemas.microsoft.com/office/drawing/2014/main" id="{09160BD4-65DF-9603-61E3-05CDB68732E3}"/>
              </a:ext>
            </a:extLst>
          </p:cNvPr>
          <p:cNvCxnSpPr>
            <a:cxnSpLocks/>
          </p:cNvCxnSpPr>
          <p:nvPr/>
        </p:nvCxnSpPr>
        <p:spPr>
          <a:xfrm>
            <a:off x="2733175" y="898063"/>
            <a:ext cx="8506426"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ZoneTexte 5">
            <a:extLst>
              <a:ext uri="{FF2B5EF4-FFF2-40B4-BE49-F238E27FC236}">
                <a16:creationId xmlns:a16="http://schemas.microsoft.com/office/drawing/2014/main" id="{EFECA281-1848-0DEE-E3D7-5FE5AD4A1EE7}"/>
              </a:ext>
            </a:extLst>
          </p:cNvPr>
          <p:cNvSpPr txBox="1"/>
          <p:nvPr/>
        </p:nvSpPr>
        <p:spPr>
          <a:xfrm>
            <a:off x="1741571" y="255143"/>
            <a:ext cx="9662579" cy="584775"/>
          </a:xfrm>
          <a:prstGeom prst="rect">
            <a:avLst/>
          </a:prstGeom>
          <a:noFill/>
        </p:spPr>
        <p:txBody>
          <a:bodyPr wrap="square">
            <a:spAutoFit/>
          </a:bodyPr>
          <a:lstStyle/>
          <a:p>
            <a:pPr algn="ctr"/>
            <a:r>
              <a:rPr lang="fr-FR" sz="3200" b="1" dirty="0">
                <a:solidFill>
                  <a:schemeClr val="accent4">
                    <a:lumMod val="75000"/>
                  </a:schemeClr>
                </a:solidFill>
              </a:rPr>
              <a:t>Prévision des pollens: Informer par anticipation</a:t>
            </a:r>
          </a:p>
        </p:txBody>
      </p:sp>
      <p:sp>
        <p:nvSpPr>
          <p:cNvPr id="8" name="ZoneTexte 7">
            <a:extLst>
              <a:ext uri="{FF2B5EF4-FFF2-40B4-BE49-F238E27FC236}">
                <a16:creationId xmlns:a16="http://schemas.microsoft.com/office/drawing/2014/main" id="{1ABBD863-7EB1-4D00-CFD2-841F994A4287}"/>
              </a:ext>
            </a:extLst>
          </p:cNvPr>
          <p:cNvSpPr txBox="1"/>
          <p:nvPr/>
        </p:nvSpPr>
        <p:spPr>
          <a:xfrm>
            <a:off x="-1" y="2383784"/>
            <a:ext cx="3396649" cy="923330"/>
          </a:xfrm>
          <a:prstGeom prst="rect">
            <a:avLst/>
          </a:prstGeom>
          <a:solidFill>
            <a:schemeClr val="bg1"/>
          </a:solidFill>
        </p:spPr>
        <p:txBody>
          <a:bodyPr wrap="square" rtlCol="0">
            <a:spAutoFit/>
          </a:bodyPr>
          <a:lstStyle/>
          <a:p>
            <a:pPr algn="ctr"/>
            <a:r>
              <a:rPr lang="fr-FR" sz="1800" b="1" dirty="0">
                <a:solidFill>
                  <a:srgbClr val="0070C0"/>
                </a:solidFill>
                <a:latin typeface="Calibri" panose="020F0502020204030204" pitchFamily="34" charset="0"/>
                <a:cs typeface="Calibri" panose="020F0502020204030204" pitchFamily="34" charset="0"/>
              </a:rPr>
              <a:t>Existence plusieurs modèles déterministes pour la prévision des niveaux de pollens dans l’air</a:t>
            </a:r>
          </a:p>
        </p:txBody>
      </p:sp>
      <p:sp>
        <p:nvSpPr>
          <p:cNvPr id="9" name="ZoneTexte 8">
            <a:extLst>
              <a:ext uri="{FF2B5EF4-FFF2-40B4-BE49-F238E27FC236}">
                <a16:creationId xmlns:a16="http://schemas.microsoft.com/office/drawing/2014/main" id="{3FFDDA05-4858-F1F3-0844-06BC62C17051}"/>
              </a:ext>
            </a:extLst>
          </p:cNvPr>
          <p:cNvSpPr txBox="1"/>
          <p:nvPr/>
        </p:nvSpPr>
        <p:spPr>
          <a:xfrm>
            <a:off x="0" y="4401906"/>
            <a:ext cx="3483142" cy="1600438"/>
          </a:xfrm>
          <a:prstGeom prst="rect">
            <a:avLst/>
          </a:prstGeom>
          <a:solidFill>
            <a:schemeClr val="bg1"/>
          </a:solidFill>
        </p:spPr>
        <p:txBody>
          <a:bodyPr wrap="square">
            <a:spAutoFit/>
          </a:bodyPr>
          <a:lstStyle/>
          <a:p>
            <a:r>
              <a:rPr lang="fr-FR" b="1" dirty="0"/>
              <a:t>6 taxons </a:t>
            </a:r>
            <a:r>
              <a:rPr lang="fr-FR" dirty="0"/>
              <a:t>sont actuellement traités : </a:t>
            </a:r>
          </a:p>
          <a:p>
            <a:pPr marL="285750" indent="-285750">
              <a:buFont typeface="Arial" panose="020B0604020202020204" pitchFamily="34" charset="0"/>
              <a:buChar char="•"/>
            </a:pPr>
            <a:r>
              <a:rPr lang="fr-FR" dirty="0"/>
              <a:t>Graminées</a:t>
            </a:r>
          </a:p>
          <a:p>
            <a:pPr marL="285750" indent="-285750">
              <a:buFont typeface="Arial" panose="020B0604020202020204" pitchFamily="34" charset="0"/>
              <a:buChar char="•"/>
            </a:pPr>
            <a:r>
              <a:rPr lang="fr-FR" dirty="0"/>
              <a:t>Bouleau</a:t>
            </a:r>
          </a:p>
          <a:p>
            <a:pPr marL="285750" indent="-285750">
              <a:buFont typeface="Arial" panose="020B0604020202020204" pitchFamily="34" charset="0"/>
              <a:buChar char="•"/>
            </a:pPr>
            <a:r>
              <a:rPr lang="fr-FR" dirty="0"/>
              <a:t>Ambroisie</a:t>
            </a:r>
          </a:p>
          <a:p>
            <a:pPr marL="285750" indent="-285750">
              <a:buFont typeface="Arial" panose="020B0604020202020204" pitchFamily="34" charset="0"/>
              <a:buChar char="•"/>
            </a:pPr>
            <a:r>
              <a:rPr lang="fr-FR" dirty="0"/>
              <a:t>Olivier</a:t>
            </a:r>
          </a:p>
          <a:p>
            <a:pPr marL="285750" indent="-285750">
              <a:buFont typeface="Arial" panose="020B0604020202020204" pitchFamily="34" charset="0"/>
              <a:buChar char="•"/>
            </a:pPr>
            <a:r>
              <a:rPr lang="fr-FR" dirty="0"/>
              <a:t>Armoise</a:t>
            </a:r>
          </a:p>
          <a:p>
            <a:pPr marL="285750" indent="-285750">
              <a:buFont typeface="Arial" panose="020B0604020202020204" pitchFamily="34" charset="0"/>
              <a:buChar char="•"/>
            </a:pPr>
            <a:r>
              <a:rPr lang="fr-FR" dirty="0"/>
              <a:t>Aulne</a:t>
            </a:r>
          </a:p>
        </p:txBody>
      </p:sp>
    </p:spTree>
    <p:extLst>
      <p:ext uri="{BB962C8B-B14F-4D97-AF65-F5344CB8AC3E}">
        <p14:creationId xmlns:p14="http://schemas.microsoft.com/office/powerpoint/2010/main" val="617523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4FFB7CC-DA5A-4341-83D5-EE0021523872}"/>
              </a:ext>
            </a:extLst>
          </p:cNvPr>
          <p:cNvSpPr txBox="1"/>
          <p:nvPr/>
        </p:nvSpPr>
        <p:spPr>
          <a:xfrm>
            <a:off x="2383192" y="1682252"/>
            <a:ext cx="9661024" cy="923330"/>
          </a:xfrm>
          <a:prstGeom prst="rect">
            <a:avLst/>
          </a:prstGeom>
          <a:noFill/>
        </p:spPr>
        <p:txBody>
          <a:bodyPr wrap="square">
            <a:spAutoFit/>
          </a:bodyPr>
          <a:lstStyle/>
          <a:p>
            <a:pPr marL="1163638" indent="-1163638" algn="just"/>
            <a:r>
              <a:rPr lang="fr-FR" sz="1800" b="1" u="sng" dirty="0"/>
              <a:t>Objectif : </a:t>
            </a: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Mise en place d’une plateforme inter-régionale de prévisions des concentrations en pollens sur chacune des 5 régions Centre-Val de Loire, Nouvelle Aquitaine, Grand-Est, Pays de la Loire et la région Auvergne-Rhône-Alpes.</a:t>
            </a:r>
            <a:endParaRPr lang="fr-FR" sz="14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5AAC6067-0DA6-45C7-B965-C26EE165D70F}"/>
              </a:ext>
            </a:extLst>
          </p:cNvPr>
          <p:cNvSpPr txBox="1"/>
          <p:nvPr/>
        </p:nvSpPr>
        <p:spPr>
          <a:xfrm>
            <a:off x="2380854" y="2967335"/>
            <a:ext cx="9734914" cy="984885"/>
          </a:xfrm>
          <a:prstGeom prst="rect">
            <a:avLst/>
          </a:prstGeom>
          <a:noFill/>
        </p:spPr>
        <p:txBody>
          <a:bodyPr wrap="square" rtlCol="0">
            <a:spAutoFit/>
          </a:bodyPr>
          <a:lstStyle/>
          <a:p>
            <a:pPr marL="1163638" indent="-1163638" algn="just"/>
            <a:r>
              <a:rPr lang="fr-FR" sz="1800" b="1" u="sng" dirty="0">
                <a:effectLst/>
                <a:ea typeface="Arial" panose="020B0604020202020204" pitchFamily="34" charset="0"/>
              </a:rPr>
              <a:t>Finalité</a:t>
            </a:r>
            <a:r>
              <a:rPr lang="fr-FR" b="1" u="sng" dirty="0">
                <a:ea typeface="Arial" panose="020B0604020202020204" pitchFamily="34" charset="0"/>
              </a:rPr>
              <a:t> </a:t>
            </a:r>
            <a:r>
              <a:rPr lang="fr-FR" sz="1800" dirty="0">
                <a:effectLst/>
                <a:ea typeface="Arial" panose="020B0604020202020204" pitchFamily="34" charset="0"/>
              </a:rPr>
              <a:t>:	</a:t>
            </a:r>
            <a:r>
              <a:rPr lang="fr-FR" sz="1800" dirty="0">
                <a:effectLst/>
                <a:latin typeface="Calibri" panose="020F0502020204030204" pitchFamily="34" charset="0"/>
                <a:ea typeface="Arial" panose="020B0604020202020204" pitchFamily="34" charset="0"/>
                <a:cs typeface="Calibri" panose="020F0502020204030204" pitchFamily="34" charset="0"/>
              </a:rPr>
              <a:t>Mettre à disposition des AASQA, de ces 5 régions, des prévisions polliniques</a:t>
            </a:r>
          </a:p>
          <a:p>
            <a:pPr marL="1163638" indent="-1163638" algn="just"/>
            <a:r>
              <a:rPr lang="fr-FR" sz="1800" dirty="0">
                <a:latin typeface="Calibri" panose="020F0502020204030204" pitchFamily="34" charset="0"/>
                <a:ea typeface="Arial" panose="020B0604020202020204" pitchFamily="34" charset="0"/>
                <a:cs typeface="Calibri" panose="020F0502020204030204" pitchFamily="34" charset="0"/>
              </a:rPr>
              <a:t>	</a:t>
            </a:r>
            <a:r>
              <a:rPr lang="fr-FR" sz="2000" b="1" dirty="0">
                <a:solidFill>
                  <a:schemeClr val="accent4">
                    <a:lumMod val="75000"/>
                  </a:schemeClr>
                </a:solidFill>
                <a:latin typeface="Calibri" panose="020F0502020204030204" pitchFamily="34" charset="0"/>
                <a:ea typeface="Arial" panose="020B0604020202020204" pitchFamily="34" charset="0"/>
                <a:cs typeface="Calibri" panose="020F0502020204030204" pitchFamily="34" charset="0"/>
              </a:rPr>
              <a:t>quantitatives </a:t>
            </a:r>
            <a:r>
              <a:rPr lang="fr-FR" sz="2000" b="1" dirty="0">
                <a:solidFill>
                  <a:schemeClr val="accent4">
                    <a:lumMod val="75000"/>
                  </a:schemeClr>
                </a:solidFill>
                <a:effectLst/>
                <a:latin typeface="Calibri" panose="020F0502020204030204" pitchFamily="34" charset="0"/>
                <a:ea typeface="Arial" panose="020B0604020202020204" pitchFamily="34" charset="0"/>
                <a:cs typeface="Calibri" panose="020F0502020204030204" pitchFamily="34" charset="0"/>
              </a:rPr>
              <a:t> aux échéances J0, J+1 et J+2 </a:t>
            </a:r>
            <a:r>
              <a:rPr lang="fr-FR" sz="1800" dirty="0">
                <a:effectLst/>
                <a:latin typeface="Calibri" panose="020F0502020204030204" pitchFamily="34" charset="0"/>
                <a:ea typeface="Arial" panose="020B0604020202020204" pitchFamily="34" charset="0"/>
                <a:cs typeface="Calibri" panose="020F0502020204030204" pitchFamily="34" charset="0"/>
              </a:rPr>
              <a:t>et </a:t>
            </a:r>
            <a:r>
              <a:rPr lang="fr-FR" sz="2000" b="1" dirty="0">
                <a:solidFill>
                  <a:schemeClr val="accent6">
                    <a:lumMod val="75000"/>
                  </a:schemeClr>
                </a:solidFill>
                <a:effectLst/>
                <a:latin typeface="Calibri" panose="020F0502020204030204" pitchFamily="34" charset="0"/>
                <a:ea typeface="Arial" panose="020B0604020202020204" pitchFamily="34" charset="0"/>
                <a:cs typeface="Calibri" panose="020F0502020204030204" pitchFamily="34" charset="0"/>
              </a:rPr>
              <a:t>qualitatives aux échéances J+7 voire J+15 </a:t>
            </a:r>
            <a:r>
              <a:rPr lang="fr-FR" sz="1800" dirty="0">
                <a:effectLst/>
                <a:latin typeface="Calibri" panose="020F0502020204030204" pitchFamily="34" charset="0"/>
                <a:ea typeface="Arial" panose="020B0604020202020204" pitchFamily="34" charset="0"/>
                <a:cs typeface="Calibri" panose="020F0502020204030204" pitchFamily="34" charset="0"/>
              </a:rPr>
              <a:t>(prédiction de la date de début de la pollinisation) </a:t>
            </a:r>
            <a:endParaRPr lang="fr-FR" sz="1800" dirty="0">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01E7A323-6772-40D6-91CC-528E50B687D3}"/>
              </a:ext>
            </a:extLst>
          </p:cNvPr>
          <p:cNvSpPr txBox="1"/>
          <p:nvPr/>
        </p:nvSpPr>
        <p:spPr>
          <a:xfrm>
            <a:off x="2417799" y="4252418"/>
            <a:ext cx="9661024" cy="646331"/>
          </a:xfrm>
          <a:prstGeom prst="rect">
            <a:avLst/>
          </a:prstGeom>
          <a:noFill/>
        </p:spPr>
        <p:txBody>
          <a:bodyPr wrap="square" rtlCol="0">
            <a:spAutoFit/>
          </a:bodyPr>
          <a:lstStyle/>
          <a:p>
            <a:pPr marL="1163638" indent="-1163638"/>
            <a:r>
              <a:rPr lang="fr-FR" sz="1800" b="1" u="sng" dirty="0"/>
              <a:t>Méthode: </a:t>
            </a:r>
            <a:r>
              <a:rPr lang="fr-FR" sz="1800" dirty="0">
                <a:effectLst/>
                <a:ea typeface="Arial" panose="020B0604020202020204" pitchFamily="34" charset="0"/>
              </a:rPr>
              <a:t>	 </a:t>
            </a:r>
            <a:r>
              <a:rPr lang="fr-FR" sz="1800" dirty="0">
                <a:latin typeface="Calibri" panose="020F0502020204030204" pitchFamily="34" charset="0"/>
                <a:cs typeface="Calibri" panose="020F0502020204030204" pitchFamily="34" charset="0"/>
              </a:rPr>
              <a:t>Redressement statistique des données fournies par les plateformes de modélisation comme Copernicus,</a:t>
            </a:r>
          </a:p>
        </p:txBody>
      </p:sp>
      <p:sp>
        <p:nvSpPr>
          <p:cNvPr id="6" name="ZoneTexte 5">
            <a:extLst>
              <a:ext uri="{FF2B5EF4-FFF2-40B4-BE49-F238E27FC236}">
                <a16:creationId xmlns:a16="http://schemas.microsoft.com/office/drawing/2014/main" id="{03C98873-41B0-4F9B-B9E9-2E62F4612541}"/>
              </a:ext>
            </a:extLst>
          </p:cNvPr>
          <p:cNvSpPr txBox="1"/>
          <p:nvPr/>
        </p:nvSpPr>
        <p:spPr>
          <a:xfrm>
            <a:off x="2380854" y="5333836"/>
            <a:ext cx="9734915" cy="369332"/>
          </a:xfrm>
          <a:prstGeom prst="rect">
            <a:avLst/>
          </a:prstGeom>
          <a:noFill/>
        </p:spPr>
        <p:txBody>
          <a:bodyPr wrap="square" rtlCol="0">
            <a:spAutoFit/>
          </a:bodyPr>
          <a:lstStyle/>
          <a:p>
            <a:pPr marL="1163638" indent="-1163638"/>
            <a:r>
              <a:rPr lang="fr-FR" sz="1800" b="1" u="sng" dirty="0"/>
              <a:t>Echéance</a:t>
            </a:r>
            <a:r>
              <a:rPr lang="fr-FR" sz="1800" b="1" dirty="0"/>
              <a:t>: </a:t>
            </a:r>
            <a:r>
              <a:rPr lang="fr-FR" sz="1800" b="1" dirty="0">
                <a:cs typeface="Times New Roman" panose="02020603050405020304" pitchFamily="18" charset="0"/>
              </a:rPr>
              <a:t> </a:t>
            </a:r>
            <a:r>
              <a:rPr lang="fr-FR" sz="1800" dirty="0">
                <a:latin typeface="Calibri" panose="020F0502020204030204" pitchFamily="34" charset="0"/>
                <a:cs typeface="Calibri" panose="020F0502020204030204" pitchFamily="34" charset="0"/>
              </a:rPr>
              <a:t>Premières cartes publiées par Lig’Air en 2022, les 4 autres régions suivront en 2023/2024</a:t>
            </a:r>
          </a:p>
        </p:txBody>
      </p:sp>
      <p:cxnSp>
        <p:nvCxnSpPr>
          <p:cNvPr id="9" name="Connecteur droit 8">
            <a:extLst>
              <a:ext uri="{FF2B5EF4-FFF2-40B4-BE49-F238E27FC236}">
                <a16:creationId xmlns:a16="http://schemas.microsoft.com/office/drawing/2014/main" id="{325F4F5A-D78A-4D01-AEF0-F2F7DC54472F}"/>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B9380C5A-37C1-4BC0-93C1-FF24B3ED6908}"/>
              </a:ext>
            </a:extLst>
          </p:cNvPr>
          <p:cNvSpPr txBox="1"/>
          <p:nvPr/>
        </p:nvSpPr>
        <p:spPr>
          <a:xfrm>
            <a:off x="1311097" y="235026"/>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a:t>
            </a:r>
            <a:r>
              <a:rPr lang="fr-FR" sz="3200" b="1" dirty="0">
                <a:solidFill>
                  <a:schemeClr val="accent2">
                    <a:lumMod val="60000"/>
                    <a:lumOff val="40000"/>
                  </a:schemeClr>
                </a:solidFill>
              </a:rPr>
              <a:t> :</a:t>
            </a:r>
          </a:p>
        </p:txBody>
      </p:sp>
      <p:sp>
        <p:nvSpPr>
          <p:cNvPr id="11" name="ZoneTexte 10">
            <a:extLst>
              <a:ext uri="{FF2B5EF4-FFF2-40B4-BE49-F238E27FC236}">
                <a16:creationId xmlns:a16="http://schemas.microsoft.com/office/drawing/2014/main" id="{7B5E34EC-FE31-46BA-8487-DFD755FCF040}"/>
              </a:ext>
            </a:extLst>
          </p:cNvPr>
          <p:cNvSpPr txBox="1"/>
          <p:nvPr/>
        </p:nvSpPr>
        <p:spPr>
          <a:xfrm>
            <a:off x="5034581" y="209151"/>
            <a:ext cx="7009635" cy="584775"/>
          </a:xfrm>
          <a:prstGeom prst="rect">
            <a:avLst/>
          </a:prstGeom>
          <a:noFill/>
        </p:spPr>
        <p:txBody>
          <a:bodyPr wrap="square">
            <a:spAutoFit/>
          </a:bodyPr>
          <a:lstStyle/>
          <a:p>
            <a:r>
              <a:rPr lang="fr-FR" sz="3200" dirty="0"/>
              <a:t> </a:t>
            </a:r>
            <a:r>
              <a:rPr lang="fr-FR" sz="2800" dirty="0"/>
              <a:t>Modélisation </a:t>
            </a:r>
            <a:r>
              <a:rPr lang="fr-FR" sz="2800" b="1" dirty="0">
                <a:solidFill>
                  <a:schemeClr val="accent4">
                    <a:lumMod val="75000"/>
                  </a:schemeClr>
                </a:solidFill>
              </a:rPr>
              <a:t>INTER</a:t>
            </a:r>
            <a:r>
              <a:rPr lang="fr-FR" sz="2800" dirty="0"/>
              <a:t>-régions des </a:t>
            </a:r>
            <a:r>
              <a:rPr lang="fr-FR" sz="2800" b="1" dirty="0">
                <a:solidFill>
                  <a:schemeClr val="accent4">
                    <a:lumMod val="75000"/>
                  </a:schemeClr>
                </a:solidFill>
              </a:rPr>
              <a:t>pollens</a:t>
            </a:r>
            <a:endParaRPr lang="fr-FR" sz="3200" b="1" dirty="0">
              <a:solidFill>
                <a:schemeClr val="accent4">
                  <a:lumMod val="75000"/>
                </a:schemeClr>
              </a:solidFill>
            </a:endParaRPr>
          </a:p>
        </p:txBody>
      </p:sp>
      <p:grpSp>
        <p:nvGrpSpPr>
          <p:cNvPr id="7" name="Groupe 6">
            <a:extLst>
              <a:ext uri="{FF2B5EF4-FFF2-40B4-BE49-F238E27FC236}">
                <a16:creationId xmlns:a16="http://schemas.microsoft.com/office/drawing/2014/main" id="{2EFFF4E5-D5E0-5183-9308-0F61FB8DF258}"/>
              </a:ext>
            </a:extLst>
          </p:cNvPr>
          <p:cNvGrpSpPr/>
          <p:nvPr/>
        </p:nvGrpSpPr>
        <p:grpSpPr>
          <a:xfrm>
            <a:off x="0" y="1960698"/>
            <a:ext cx="2095272" cy="2572927"/>
            <a:chOff x="3391128" y="1531062"/>
            <a:chExt cx="4222201" cy="4833262"/>
          </a:xfrm>
        </p:grpSpPr>
        <p:pic>
          <p:nvPicPr>
            <p:cNvPr id="8" name="Image 7">
              <a:extLst>
                <a:ext uri="{FF2B5EF4-FFF2-40B4-BE49-F238E27FC236}">
                  <a16:creationId xmlns:a16="http://schemas.microsoft.com/office/drawing/2014/main" id="{890A42E9-93FD-4FAF-1FAD-755F02AABB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1128" y="1531062"/>
              <a:ext cx="4222201" cy="4833262"/>
            </a:xfrm>
            <a:prstGeom prst="rect">
              <a:avLst/>
            </a:prstGeom>
          </p:spPr>
        </p:pic>
        <p:sp>
          <p:nvSpPr>
            <p:cNvPr id="12" name="ZoneTexte 11">
              <a:extLst>
                <a:ext uri="{FF2B5EF4-FFF2-40B4-BE49-F238E27FC236}">
                  <a16:creationId xmlns:a16="http://schemas.microsoft.com/office/drawing/2014/main" id="{4E05712E-AD81-19F9-F3DC-63EB7C2D046D}"/>
                </a:ext>
              </a:extLst>
            </p:cNvPr>
            <p:cNvSpPr txBox="1"/>
            <p:nvPr/>
          </p:nvSpPr>
          <p:spPr>
            <a:xfrm>
              <a:off x="4087692" y="1665695"/>
              <a:ext cx="788894" cy="307777"/>
            </a:xfrm>
            <a:prstGeom prst="rect">
              <a:avLst/>
            </a:prstGeom>
            <a:solidFill>
              <a:schemeClr val="bg1"/>
            </a:solidFill>
          </p:spPr>
          <p:txBody>
            <a:bodyPr wrap="square" rtlCol="0">
              <a:spAutoFit/>
            </a:bodyPr>
            <a:lstStyle/>
            <a:p>
              <a:endParaRPr lang="fr-FR" dirty="0"/>
            </a:p>
          </p:txBody>
        </p:sp>
        <p:sp>
          <p:nvSpPr>
            <p:cNvPr id="14" name="Rectangle 13">
              <a:extLst>
                <a:ext uri="{FF2B5EF4-FFF2-40B4-BE49-F238E27FC236}">
                  <a16:creationId xmlns:a16="http://schemas.microsoft.com/office/drawing/2014/main" id="{678C5C0E-82F9-E859-BF8C-4A980130214B}"/>
                </a:ext>
              </a:extLst>
            </p:cNvPr>
            <p:cNvSpPr/>
            <p:nvPr/>
          </p:nvSpPr>
          <p:spPr>
            <a:xfrm>
              <a:off x="4283714" y="2783681"/>
              <a:ext cx="1469870" cy="2337417"/>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27A21156-5B2F-4AE4-C847-C4DE741380D2}"/>
                </a:ext>
              </a:extLst>
            </p:cNvPr>
            <p:cNvSpPr/>
            <p:nvPr/>
          </p:nvSpPr>
          <p:spPr>
            <a:xfrm>
              <a:off x="5755174" y="3644901"/>
              <a:ext cx="1469870" cy="9144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9619EA76-036E-E581-F63F-584C2C7DD10F}"/>
                </a:ext>
              </a:extLst>
            </p:cNvPr>
            <p:cNvSpPr/>
            <p:nvPr/>
          </p:nvSpPr>
          <p:spPr>
            <a:xfrm>
              <a:off x="6044060" y="2237698"/>
              <a:ext cx="1390533" cy="9144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526409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CD09EDB-E040-56C4-042A-8722A225A760}"/>
              </a:ext>
            </a:extLst>
          </p:cNvPr>
          <p:cNvSpPr txBox="1"/>
          <p:nvPr/>
        </p:nvSpPr>
        <p:spPr>
          <a:xfrm>
            <a:off x="1865533" y="1298196"/>
            <a:ext cx="9996500" cy="338554"/>
          </a:xfrm>
          <a:prstGeom prst="rect">
            <a:avLst/>
          </a:prstGeom>
          <a:noFill/>
        </p:spPr>
        <p:txBody>
          <a:bodyPr wrap="square" rtlCol="0">
            <a:spAutoFit/>
          </a:bodyPr>
          <a:lstStyle/>
          <a:p>
            <a:pPr marL="1524000" indent="-1524000" algn="ctr"/>
            <a:r>
              <a:rPr lang="fr-FR" sz="1600" b="1" u="sng" dirty="0"/>
              <a:t>Administrative</a:t>
            </a:r>
            <a:r>
              <a:rPr lang="fr-FR" sz="1600" dirty="0"/>
              <a:t>: la collaboration dans INTERpollens est formalisée par une convention reliant les 5 AASQA;</a:t>
            </a:r>
          </a:p>
        </p:txBody>
      </p:sp>
      <p:sp>
        <p:nvSpPr>
          <p:cNvPr id="14" name="ZoneTexte 13">
            <a:extLst>
              <a:ext uri="{FF2B5EF4-FFF2-40B4-BE49-F238E27FC236}">
                <a16:creationId xmlns:a16="http://schemas.microsoft.com/office/drawing/2014/main" id="{2C8314F4-497B-5547-B661-49A9B54531AA}"/>
              </a:ext>
            </a:extLst>
          </p:cNvPr>
          <p:cNvSpPr txBox="1"/>
          <p:nvPr/>
        </p:nvSpPr>
        <p:spPr>
          <a:xfrm>
            <a:off x="3310247" y="288876"/>
            <a:ext cx="7047346" cy="584775"/>
          </a:xfrm>
          <a:prstGeom prst="rect">
            <a:avLst/>
          </a:prstGeom>
          <a:noFill/>
        </p:spPr>
        <p:txBody>
          <a:bodyPr wrap="square" rtlCol="0">
            <a:spAutoFit/>
          </a:bodyPr>
          <a:lstStyle/>
          <a:p>
            <a:pPr algn="ctr"/>
            <a:r>
              <a:rPr lang="fr-FR" sz="3200" b="1" dirty="0">
                <a:latin typeface="+mj-lt"/>
              </a:rPr>
              <a:t>INTERpollens: </a:t>
            </a:r>
            <a:r>
              <a:rPr lang="fr-FR" sz="2800" b="1" dirty="0">
                <a:latin typeface="+mj-lt"/>
              </a:rPr>
              <a:t>Organisation</a:t>
            </a:r>
          </a:p>
        </p:txBody>
      </p:sp>
      <p:cxnSp>
        <p:nvCxnSpPr>
          <p:cNvPr id="15" name="Connecteur droit 14">
            <a:extLst>
              <a:ext uri="{FF2B5EF4-FFF2-40B4-BE49-F238E27FC236}">
                <a16:creationId xmlns:a16="http://schemas.microsoft.com/office/drawing/2014/main" id="{81620899-58FB-8C68-7424-75A01F0B302A}"/>
              </a:ext>
            </a:extLst>
          </p:cNvPr>
          <p:cNvCxnSpPr>
            <a:cxnSpLocks/>
          </p:cNvCxnSpPr>
          <p:nvPr/>
        </p:nvCxnSpPr>
        <p:spPr>
          <a:xfrm>
            <a:off x="2318327" y="946068"/>
            <a:ext cx="9873673" cy="48022"/>
          </a:xfrm>
          <a:prstGeom prst="line">
            <a:avLst/>
          </a:prstGeom>
        </p:spPr>
        <p:style>
          <a:lnRef idx="2">
            <a:schemeClr val="accent1"/>
          </a:lnRef>
          <a:fillRef idx="0">
            <a:schemeClr val="accent1"/>
          </a:fillRef>
          <a:effectRef idx="1">
            <a:schemeClr val="accent1"/>
          </a:effectRef>
          <a:fontRef idx="minor">
            <a:schemeClr val="tx1"/>
          </a:fontRef>
        </p:style>
      </p:cxnSp>
      <p:grpSp>
        <p:nvGrpSpPr>
          <p:cNvPr id="30" name="Groupe 29">
            <a:extLst>
              <a:ext uri="{FF2B5EF4-FFF2-40B4-BE49-F238E27FC236}">
                <a16:creationId xmlns:a16="http://schemas.microsoft.com/office/drawing/2014/main" id="{3FC8EFE9-8DE9-B7C8-858D-6C257E99DE56}"/>
              </a:ext>
            </a:extLst>
          </p:cNvPr>
          <p:cNvGrpSpPr/>
          <p:nvPr/>
        </p:nvGrpSpPr>
        <p:grpSpPr>
          <a:xfrm>
            <a:off x="2008146" y="2109182"/>
            <a:ext cx="9525740" cy="4581696"/>
            <a:chOff x="1989376" y="2235017"/>
            <a:chExt cx="9525740" cy="4581696"/>
          </a:xfrm>
        </p:grpSpPr>
        <p:sp>
          <p:nvSpPr>
            <p:cNvPr id="4" name="ZoneTexte 3">
              <a:extLst>
                <a:ext uri="{FF2B5EF4-FFF2-40B4-BE49-F238E27FC236}">
                  <a16:creationId xmlns:a16="http://schemas.microsoft.com/office/drawing/2014/main" id="{54BAB706-7810-E530-EB01-8CBA011CE0B0}"/>
                </a:ext>
              </a:extLst>
            </p:cNvPr>
            <p:cNvSpPr txBox="1"/>
            <p:nvPr/>
          </p:nvSpPr>
          <p:spPr>
            <a:xfrm>
              <a:off x="2007183" y="3106326"/>
              <a:ext cx="2176272" cy="646331"/>
            </a:xfrm>
            <a:prstGeom prst="rect">
              <a:avLst/>
            </a:prstGeom>
            <a:solidFill>
              <a:schemeClr val="bg1"/>
            </a:solidFill>
            <a:ln>
              <a:noFill/>
            </a:ln>
          </p:spPr>
          <p:txBody>
            <a:bodyPr wrap="square" rtlCol="0">
              <a:spAutoFit/>
            </a:bodyPr>
            <a:lstStyle/>
            <a:p>
              <a:pPr algn="ctr"/>
              <a:r>
                <a:rPr lang="fr-FR" sz="1800" b="1" i="1" dirty="0">
                  <a:solidFill>
                    <a:srgbClr val="00B050"/>
                  </a:solidFill>
                  <a:latin typeface="Calibri" panose="020F0502020204030204" pitchFamily="34" charset="0"/>
                  <a:cs typeface="Calibri" panose="020F0502020204030204" pitchFamily="34" charset="0"/>
                </a:rPr>
                <a:t>Equipe Serveur et BDD</a:t>
              </a:r>
            </a:p>
          </p:txBody>
        </p:sp>
        <p:sp>
          <p:nvSpPr>
            <p:cNvPr id="5" name="ZoneTexte 4">
              <a:extLst>
                <a:ext uri="{FF2B5EF4-FFF2-40B4-BE49-F238E27FC236}">
                  <a16:creationId xmlns:a16="http://schemas.microsoft.com/office/drawing/2014/main" id="{5FAB10BB-8C89-4BDD-7EC5-B1C959F70C45}"/>
                </a:ext>
              </a:extLst>
            </p:cNvPr>
            <p:cNvSpPr txBox="1"/>
            <p:nvPr/>
          </p:nvSpPr>
          <p:spPr>
            <a:xfrm>
              <a:off x="1989376" y="2235017"/>
              <a:ext cx="2176272" cy="646331"/>
            </a:xfrm>
            <a:prstGeom prst="rect">
              <a:avLst/>
            </a:prstGeom>
            <a:solidFill>
              <a:schemeClr val="bg1"/>
            </a:solidFill>
            <a:ln>
              <a:noFill/>
            </a:ln>
          </p:spPr>
          <p:txBody>
            <a:bodyPr wrap="square" rtlCol="0">
              <a:spAutoFit/>
            </a:bodyPr>
            <a:lstStyle/>
            <a:p>
              <a:pPr algn="ctr"/>
              <a:r>
                <a:rPr lang="fr-FR" sz="1800" b="1" i="1" dirty="0">
                  <a:solidFill>
                    <a:srgbClr val="0070C0"/>
                  </a:solidFill>
                  <a:latin typeface="Calibri" panose="020F0502020204030204" pitchFamily="34" charset="0"/>
                  <a:cs typeface="Calibri" panose="020F0502020204030204" pitchFamily="34" charset="0"/>
                </a:rPr>
                <a:t>Equipe partenariat et convention</a:t>
              </a:r>
            </a:p>
          </p:txBody>
        </p:sp>
        <p:sp>
          <p:nvSpPr>
            <p:cNvPr id="6" name="ZoneTexte 5">
              <a:extLst>
                <a:ext uri="{FF2B5EF4-FFF2-40B4-BE49-F238E27FC236}">
                  <a16:creationId xmlns:a16="http://schemas.microsoft.com/office/drawing/2014/main" id="{9C31247E-B0E6-0141-11AA-6748CE5CC04C}"/>
                </a:ext>
              </a:extLst>
            </p:cNvPr>
            <p:cNvSpPr txBox="1"/>
            <p:nvPr/>
          </p:nvSpPr>
          <p:spPr>
            <a:xfrm>
              <a:off x="2007183" y="6094957"/>
              <a:ext cx="2176272" cy="369332"/>
            </a:xfrm>
            <a:prstGeom prst="rect">
              <a:avLst/>
            </a:prstGeom>
            <a:solidFill>
              <a:schemeClr val="bg1"/>
            </a:solidFill>
            <a:ln>
              <a:noFill/>
            </a:ln>
          </p:spPr>
          <p:txBody>
            <a:bodyPr wrap="square" rtlCol="0">
              <a:spAutoFit/>
            </a:bodyPr>
            <a:lstStyle/>
            <a:p>
              <a:pPr algn="ctr"/>
              <a:r>
                <a:rPr lang="fr-FR" sz="1800" b="1" i="1" dirty="0">
                  <a:solidFill>
                    <a:schemeClr val="accent6">
                      <a:lumMod val="75000"/>
                    </a:schemeClr>
                  </a:solidFill>
                  <a:latin typeface="Calibri" panose="020F0502020204030204" pitchFamily="34" charset="0"/>
                  <a:cs typeface="Calibri" panose="020F0502020204030204" pitchFamily="34" charset="0"/>
                </a:rPr>
                <a:t>Equipe Com</a:t>
              </a:r>
            </a:p>
          </p:txBody>
        </p:sp>
        <p:sp>
          <p:nvSpPr>
            <p:cNvPr id="7" name="ZoneTexte 6">
              <a:extLst>
                <a:ext uri="{FF2B5EF4-FFF2-40B4-BE49-F238E27FC236}">
                  <a16:creationId xmlns:a16="http://schemas.microsoft.com/office/drawing/2014/main" id="{C39B3E7C-A7F4-6F18-A547-3900A77A2ED8}"/>
                </a:ext>
              </a:extLst>
            </p:cNvPr>
            <p:cNvSpPr txBox="1"/>
            <p:nvPr/>
          </p:nvSpPr>
          <p:spPr>
            <a:xfrm>
              <a:off x="2111364" y="3964003"/>
              <a:ext cx="2176272" cy="369332"/>
            </a:xfrm>
            <a:prstGeom prst="rect">
              <a:avLst/>
            </a:prstGeom>
            <a:solidFill>
              <a:schemeClr val="bg1"/>
            </a:solidFill>
            <a:ln>
              <a:noFill/>
            </a:ln>
          </p:spPr>
          <p:txBody>
            <a:bodyPr wrap="square" rtlCol="0">
              <a:spAutoFit/>
            </a:bodyPr>
            <a:lstStyle/>
            <a:p>
              <a:pPr algn="ctr"/>
              <a:r>
                <a:rPr lang="fr-FR" sz="1800" b="1" i="1" dirty="0">
                  <a:solidFill>
                    <a:schemeClr val="tx1">
                      <a:lumMod val="50000"/>
                      <a:lumOff val="50000"/>
                    </a:schemeClr>
                  </a:solidFill>
                  <a:latin typeface="Calibri" panose="020F0502020204030204" pitchFamily="34" charset="0"/>
                  <a:cs typeface="Calibri" panose="020F0502020204030204" pitchFamily="34" charset="0"/>
                </a:rPr>
                <a:t>Equipe DDP</a:t>
              </a:r>
            </a:p>
          </p:txBody>
        </p:sp>
        <p:sp>
          <p:nvSpPr>
            <p:cNvPr id="8" name="ZoneTexte 7">
              <a:extLst>
                <a:ext uri="{FF2B5EF4-FFF2-40B4-BE49-F238E27FC236}">
                  <a16:creationId xmlns:a16="http://schemas.microsoft.com/office/drawing/2014/main" id="{D6560913-7249-AE66-1754-179A78A842FD}"/>
                </a:ext>
              </a:extLst>
            </p:cNvPr>
            <p:cNvSpPr txBox="1"/>
            <p:nvPr/>
          </p:nvSpPr>
          <p:spPr>
            <a:xfrm>
              <a:off x="2111364" y="4929961"/>
              <a:ext cx="2176272" cy="369332"/>
            </a:xfrm>
            <a:prstGeom prst="rect">
              <a:avLst/>
            </a:prstGeom>
            <a:solidFill>
              <a:schemeClr val="bg1"/>
            </a:solidFill>
            <a:ln>
              <a:noFill/>
            </a:ln>
          </p:spPr>
          <p:txBody>
            <a:bodyPr wrap="square" rtlCol="0">
              <a:spAutoFit/>
            </a:bodyPr>
            <a:lstStyle/>
            <a:p>
              <a:pPr algn="ctr"/>
              <a:r>
                <a:rPr lang="fr-FR" sz="1800" b="1" i="1" dirty="0">
                  <a:solidFill>
                    <a:schemeClr val="bg2">
                      <a:lumMod val="50000"/>
                    </a:schemeClr>
                  </a:solidFill>
                  <a:latin typeface="Calibri" panose="020F0502020204030204" pitchFamily="34" charset="0"/>
                  <a:cs typeface="Calibri" panose="020F0502020204030204" pitchFamily="34" charset="0"/>
                </a:rPr>
                <a:t>Equipe ASPP</a:t>
              </a:r>
            </a:p>
          </p:txBody>
        </p:sp>
        <p:sp>
          <p:nvSpPr>
            <p:cNvPr id="9" name="ZoneTexte 8">
              <a:extLst>
                <a:ext uri="{FF2B5EF4-FFF2-40B4-BE49-F238E27FC236}">
                  <a16:creationId xmlns:a16="http://schemas.microsoft.com/office/drawing/2014/main" id="{F92AABE0-2DC9-E961-23E6-AA5BB629EA8B}"/>
                </a:ext>
              </a:extLst>
            </p:cNvPr>
            <p:cNvSpPr txBox="1"/>
            <p:nvPr/>
          </p:nvSpPr>
          <p:spPr>
            <a:xfrm>
              <a:off x="4934719" y="2282078"/>
              <a:ext cx="4867226" cy="584775"/>
            </a:xfrm>
            <a:prstGeom prst="rect">
              <a:avLst/>
            </a:prstGeom>
            <a:noFill/>
          </p:spPr>
          <p:txBody>
            <a:bodyPr wrap="square" rtlCol="0">
              <a:spAutoFit/>
            </a:bodyPr>
            <a:lstStyle/>
            <a:p>
              <a:pPr algn="ctr"/>
              <a:r>
                <a:rPr lang="fr-FR" sz="1600" u="sng" dirty="0">
                  <a:solidFill>
                    <a:srgbClr val="0070C0"/>
                  </a:solidFill>
                  <a:latin typeface="Calibri" panose="020F0502020204030204" pitchFamily="34" charset="0"/>
                  <a:cs typeface="Calibri" panose="020F0502020204030204" pitchFamily="34" charset="0"/>
                </a:rPr>
                <a:t>Relation avec les partenaires externes: Copernicus, APSF, RNSA, Météo France…</a:t>
              </a:r>
            </a:p>
          </p:txBody>
        </p:sp>
        <p:sp>
          <p:nvSpPr>
            <p:cNvPr id="10" name="ZoneTexte 9">
              <a:extLst>
                <a:ext uri="{FF2B5EF4-FFF2-40B4-BE49-F238E27FC236}">
                  <a16:creationId xmlns:a16="http://schemas.microsoft.com/office/drawing/2014/main" id="{69D6D41F-2FDF-6ACD-A5A0-99751A6DD87A}"/>
                </a:ext>
              </a:extLst>
            </p:cNvPr>
            <p:cNvSpPr txBox="1"/>
            <p:nvPr/>
          </p:nvSpPr>
          <p:spPr>
            <a:xfrm>
              <a:off x="5160357" y="3134862"/>
              <a:ext cx="4415950" cy="338554"/>
            </a:xfrm>
            <a:prstGeom prst="rect">
              <a:avLst/>
            </a:prstGeom>
            <a:noFill/>
          </p:spPr>
          <p:txBody>
            <a:bodyPr wrap="square" rtlCol="0">
              <a:spAutoFit/>
            </a:bodyPr>
            <a:lstStyle/>
            <a:p>
              <a:r>
                <a:rPr lang="fr-FR" sz="1600" u="sng" dirty="0">
                  <a:solidFill>
                    <a:srgbClr val="00B050"/>
                  </a:solidFill>
                  <a:latin typeface="Calibri" panose="020F0502020204030204" pitchFamily="34" charset="0"/>
                  <a:cs typeface="Calibri" panose="020F0502020204030204" pitchFamily="34" charset="0"/>
                </a:rPr>
                <a:t>Administration des serveurs et gestion des BDD… </a:t>
              </a:r>
            </a:p>
          </p:txBody>
        </p:sp>
        <p:sp>
          <p:nvSpPr>
            <p:cNvPr id="11" name="ZoneTexte 10">
              <a:extLst>
                <a:ext uri="{FF2B5EF4-FFF2-40B4-BE49-F238E27FC236}">
                  <a16:creationId xmlns:a16="http://schemas.microsoft.com/office/drawing/2014/main" id="{6D7C459C-9B2C-02A7-F530-9EDBDC809F91}"/>
                </a:ext>
              </a:extLst>
            </p:cNvPr>
            <p:cNvSpPr txBox="1"/>
            <p:nvPr/>
          </p:nvSpPr>
          <p:spPr>
            <a:xfrm>
              <a:off x="5160357" y="3785464"/>
              <a:ext cx="5808523" cy="584775"/>
            </a:xfrm>
            <a:prstGeom prst="rect">
              <a:avLst/>
            </a:prstGeom>
            <a:noFill/>
          </p:spPr>
          <p:txBody>
            <a:bodyPr wrap="square">
              <a:spAutoFit/>
            </a:bodyPr>
            <a:lstStyle/>
            <a:p>
              <a:r>
                <a:rPr lang="fr-FR" sz="1600" u="sng" dirty="0">
                  <a:solidFill>
                    <a:schemeClr val="tx1">
                      <a:lumMod val="50000"/>
                      <a:lumOff val="50000"/>
                    </a:schemeClr>
                  </a:solidFill>
                  <a:latin typeface="Calibri" panose="020F0502020204030204" pitchFamily="34" charset="0"/>
                  <a:cs typeface="Calibri" panose="020F0502020204030204" pitchFamily="34" charset="0"/>
                </a:rPr>
                <a:t>Prédiction de la </a:t>
              </a:r>
              <a:r>
                <a:rPr lang="fr-FR" sz="1600" b="1" u="sng" dirty="0">
                  <a:solidFill>
                    <a:schemeClr val="tx1">
                      <a:lumMod val="50000"/>
                      <a:lumOff val="50000"/>
                    </a:schemeClr>
                  </a:solidFill>
                  <a:latin typeface="Calibri" panose="020F0502020204030204" pitchFamily="34" charset="0"/>
                  <a:cs typeface="Calibri" panose="020F0502020204030204" pitchFamily="34" charset="0"/>
                </a:rPr>
                <a:t>D</a:t>
              </a:r>
              <a:r>
                <a:rPr lang="fr-FR" sz="1600" u="sng" dirty="0">
                  <a:solidFill>
                    <a:schemeClr val="tx1">
                      <a:lumMod val="50000"/>
                      <a:lumOff val="50000"/>
                    </a:schemeClr>
                  </a:solidFill>
                  <a:latin typeface="Calibri" panose="020F0502020204030204" pitchFamily="34" charset="0"/>
                  <a:cs typeface="Calibri" panose="020F0502020204030204" pitchFamily="34" charset="0"/>
                </a:rPr>
                <a:t>ate </a:t>
              </a:r>
              <a:r>
                <a:rPr lang="fr-FR" sz="1600" b="1" u="sng" dirty="0">
                  <a:solidFill>
                    <a:schemeClr val="tx1">
                      <a:lumMod val="50000"/>
                      <a:lumOff val="50000"/>
                    </a:schemeClr>
                  </a:solidFill>
                  <a:latin typeface="Calibri" panose="020F0502020204030204" pitchFamily="34" charset="0"/>
                  <a:cs typeface="Calibri" panose="020F0502020204030204" pitchFamily="34" charset="0"/>
                </a:rPr>
                <a:t>D</a:t>
              </a:r>
              <a:r>
                <a:rPr lang="fr-FR" sz="1600" u="sng" dirty="0">
                  <a:solidFill>
                    <a:schemeClr val="tx1">
                      <a:lumMod val="50000"/>
                      <a:lumOff val="50000"/>
                    </a:schemeClr>
                  </a:solidFill>
                  <a:latin typeface="Calibri" panose="020F0502020204030204" pitchFamily="34" charset="0"/>
                  <a:cs typeface="Calibri" panose="020F0502020204030204" pitchFamily="34" charset="0"/>
                </a:rPr>
                <a:t>ébut de la </a:t>
              </a:r>
              <a:r>
                <a:rPr lang="fr-FR" sz="1600" b="1" u="sng" dirty="0">
                  <a:solidFill>
                    <a:schemeClr val="tx1">
                      <a:lumMod val="50000"/>
                      <a:lumOff val="50000"/>
                    </a:schemeClr>
                  </a:solidFill>
                  <a:latin typeface="Calibri" panose="020F0502020204030204" pitchFamily="34" charset="0"/>
                  <a:cs typeface="Calibri" panose="020F0502020204030204" pitchFamily="34" charset="0"/>
                </a:rPr>
                <a:t>P</a:t>
              </a:r>
              <a:r>
                <a:rPr lang="fr-FR" sz="1600" u="sng" dirty="0">
                  <a:solidFill>
                    <a:schemeClr val="tx1">
                      <a:lumMod val="50000"/>
                      <a:lumOff val="50000"/>
                    </a:schemeClr>
                  </a:solidFill>
                  <a:latin typeface="Calibri" panose="020F0502020204030204" pitchFamily="34" charset="0"/>
                  <a:cs typeface="Calibri" panose="020F0502020204030204" pitchFamily="34" charset="0"/>
                </a:rPr>
                <a:t>ollinisation, études statistiques comportementales et relation entre variables</a:t>
              </a:r>
            </a:p>
          </p:txBody>
        </p:sp>
        <p:sp>
          <p:nvSpPr>
            <p:cNvPr id="12" name="ZoneTexte 11">
              <a:extLst>
                <a:ext uri="{FF2B5EF4-FFF2-40B4-BE49-F238E27FC236}">
                  <a16:creationId xmlns:a16="http://schemas.microsoft.com/office/drawing/2014/main" id="{89484DC0-E13A-FFB0-9C27-9FAD0791A56A}"/>
                </a:ext>
              </a:extLst>
            </p:cNvPr>
            <p:cNvSpPr txBox="1"/>
            <p:nvPr/>
          </p:nvSpPr>
          <p:spPr>
            <a:xfrm>
              <a:off x="5160357" y="4457342"/>
              <a:ext cx="6354759" cy="1323439"/>
            </a:xfrm>
            <a:prstGeom prst="rect">
              <a:avLst/>
            </a:prstGeom>
            <a:noFill/>
          </p:spPr>
          <p:txBody>
            <a:bodyPr wrap="square">
              <a:spAutoFit/>
            </a:bodyPr>
            <a:lstStyle/>
            <a:p>
              <a:r>
                <a:rPr lang="fr-FR" sz="1600" b="1" u="sng" dirty="0">
                  <a:solidFill>
                    <a:schemeClr val="bg2">
                      <a:lumMod val="50000"/>
                    </a:schemeClr>
                  </a:solidFill>
                  <a:latin typeface="Calibri" panose="020F0502020204030204" pitchFamily="34" charset="0"/>
                  <a:cs typeface="Calibri" panose="020F0502020204030204" pitchFamily="34" charset="0"/>
                </a:rPr>
                <a:t>A</a:t>
              </a:r>
              <a:r>
                <a:rPr lang="fr-FR" sz="1600" u="sng" dirty="0">
                  <a:solidFill>
                    <a:schemeClr val="bg2">
                      <a:lumMod val="50000"/>
                    </a:schemeClr>
                  </a:solidFill>
                  <a:latin typeface="Calibri" panose="020F0502020204030204" pitchFamily="34" charset="0"/>
                  <a:cs typeface="Calibri" panose="020F0502020204030204" pitchFamily="34" charset="0"/>
                </a:rPr>
                <a:t>mélioration </a:t>
              </a:r>
              <a:r>
                <a:rPr lang="fr-FR" sz="1600" b="1" u="sng" dirty="0">
                  <a:solidFill>
                    <a:schemeClr val="bg2">
                      <a:lumMod val="50000"/>
                    </a:schemeClr>
                  </a:solidFill>
                  <a:latin typeface="Calibri" panose="020F0502020204030204" pitchFamily="34" charset="0"/>
                  <a:cs typeface="Calibri" panose="020F0502020204030204" pitchFamily="34" charset="0"/>
                </a:rPr>
                <a:t>S</a:t>
              </a:r>
              <a:r>
                <a:rPr lang="fr-FR" sz="1600" u="sng" dirty="0">
                  <a:solidFill>
                    <a:schemeClr val="bg2">
                      <a:lumMod val="50000"/>
                    </a:schemeClr>
                  </a:solidFill>
                  <a:latin typeface="Calibri" panose="020F0502020204030204" pitchFamily="34" charset="0"/>
                  <a:cs typeface="Calibri" panose="020F0502020204030204" pitchFamily="34" charset="0"/>
                </a:rPr>
                <a:t>tatistique de la </a:t>
              </a:r>
              <a:r>
                <a:rPr lang="fr-FR" sz="1600" b="1" u="sng" dirty="0">
                  <a:solidFill>
                    <a:schemeClr val="bg2">
                      <a:lumMod val="50000"/>
                    </a:schemeClr>
                  </a:solidFill>
                  <a:latin typeface="Calibri" panose="020F0502020204030204" pitchFamily="34" charset="0"/>
                  <a:cs typeface="Calibri" panose="020F0502020204030204" pitchFamily="34" charset="0"/>
                </a:rPr>
                <a:t>P</a:t>
              </a:r>
              <a:r>
                <a:rPr lang="fr-FR" sz="1600" u="sng" dirty="0">
                  <a:solidFill>
                    <a:schemeClr val="bg2">
                      <a:lumMod val="50000"/>
                    </a:schemeClr>
                  </a:solidFill>
                  <a:latin typeface="Calibri" panose="020F0502020204030204" pitchFamily="34" charset="0"/>
                  <a:cs typeface="Calibri" panose="020F0502020204030204" pitchFamily="34" charset="0"/>
                </a:rPr>
                <a:t>révision </a:t>
              </a:r>
              <a:r>
                <a:rPr lang="fr-FR" sz="1600" b="1" u="sng" dirty="0">
                  <a:solidFill>
                    <a:schemeClr val="bg2">
                      <a:lumMod val="50000"/>
                    </a:schemeClr>
                  </a:solidFill>
                  <a:latin typeface="Calibri" panose="020F0502020204030204" pitchFamily="34" charset="0"/>
                  <a:cs typeface="Calibri" panose="020F0502020204030204" pitchFamily="34" charset="0"/>
                </a:rPr>
                <a:t>P</a:t>
              </a:r>
              <a:r>
                <a:rPr lang="fr-FR" sz="1600" u="sng" dirty="0">
                  <a:solidFill>
                    <a:schemeClr val="bg2">
                      <a:lumMod val="50000"/>
                    </a:schemeClr>
                  </a:solidFill>
                  <a:latin typeface="Calibri" panose="020F0502020204030204" pitchFamily="34" charset="0"/>
                  <a:cs typeface="Calibri" panose="020F0502020204030204" pitchFamily="34" charset="0"/>
                </a:rPr>
                <a:t>ollinique: Tester un grand nombre de méthodes de statistiques relationnelles (Régression linéaire multiple, Réseaux de neurones, Radom Forest, etc…) et adapter les algorithmes et la propagation à tout le domaine (Géostatistiques multivariées / Interpolation (KDE, </a:t>
              </a:r>
              <a:r>
                <a:rPr lang="fr-FR" sz="1600" u="sng" dirty="0" err="1">
                  <a:solidFill>
                    <a:schemeClr val="bg2">
                      <a:lumMod val="50000"/>
                    </a:schemeClr>
                  </a:solidFill>
                  <a:latin typeface="Calibri" panose="020F0502020204030204" pitchFamily="34" charset="0"/>
                  <a:cs typeface="Calibri" panose="020F0502020204030204" pitchFamily="34" charset="0"/>
                </a:rPr>
                <a:t>co</a:t>
              </a:r>
              <a:r>
                <a:rPr lang="fr-FR" sz="1600" u="sng" dirty="0">
                  <a:solidFill>
                    <a:schemeClr val="bg2">
                      <a:lumMod val="50000"/>
                    </a:schemeClr>
                  </a:solidFill>
                  <a:latin typeface="Calibri" panose="020F0502020204030204" pitchFamily="34" charset="0"/>
                  <a:cs typeface="Calibri" panose="020F0502020204030204" pitchFamily="34" charset="0"/>
                </a:rPr>
                <a:t>-krigeage </a:t>
              </a:r>
              <a:r>
                <a:rPr lang="fr-FR" sz="1600" u="sng" dirty="0" err="1">
                  <a:solidFill>
                    <a:schemeClr val="bg2">
                      <a:lumMod val="50000"/>
                    </a:schemeClr>
                  </a:solidFill>
                  <a:latin typeface="Calibri" panose="020F0502020204030204" pitchFamily="34" charset="0"/>
                  <a:cs typeface="Calibri" panose="020F0502020204030204" pitchFamily="34" charset="0"/>
                </a:rPr>
                <a:t>etc</a:t>
              </a:r>
              <a:r>
                <a:rPr lang="fr-FR" sz="1600" u="sng" dirty="0">
                  <a:solidFill>
                    <a:schemeClr val="bg2">
                      <a:lumMod val="50000"/>
                    </a:schemeClr>
                  </a:solidFill>
                  <a:latin typeface="Calibri" panose="020F0502020204030204" pitchFamily="34" charset="0"/>
                  <a:cs typeface="Calibri" panose="020F0502020204030204" pitchFamily="34" charset="0"/>
                </a:rPr>
                <a:t> …)</a:t>
              </a:r>
            </a:p>
          </p:txBody>
        </p:sp>
        <p:sp>
          <p:nvSpPr>
            <p:cNvPr id="13" name="ZoneTexte 12">
              <a:extLst>
                <a:ext uri="{FF2B5EF4-FFF2-40B4-BE49-F238E27FC236}">
                  <a16:creationId xmlns:a16="http://schemas.microsoft.com/office/drawing/2014/main" id="{994F75BF-3549-C42B-8B81-3455E8D0D031}"/>
                </a:ext>
              </a:extLst>
            </p:cNvPr>
            <p:cNvSpPr txBox="1"/>
            <p:nvPr/>
          </p:nvSpPr>
          <p:spPr>
            <a:xfrm>
              <a:off x="5160357" y="5862606"/>
              <a:ext cx="6354759" cy="954107"/>
            </a:xfrm>
            <a:prstGeom prst="rect">
              <a:avLst/>
            </a:prstGeom>
            <a:noFill/>
            <a:ln>
              <a:noFill/>
            </a:ln>
          </p:spPr>
          <p:txBody>
            <a:bodyPr wrap="square" rtlCol="0">
              <a:spAutoFit/>
            </a:bodyPr>
            <a:lstStyle/>
            <a:p>
              <a:r>
                <a:rPr lang="fr-FR" sz="1400" u="sng" dirty="0">
                  <a:solidFill>
                    <a:schemeClr val="accent6">
                      <a:lumMod val="75000"/>
                    </a:schemeClr>
                  </a:solidFill>
                </a:rPr>
                <a:t>Quelle information pour quelle cible? (concentration, indicateur, nature des pollens, intensité…), sous quelle forme (carte spatialisée, carte communale, simples données…), grand public, professionnels de la santé, les  personnes allergiques…</a:t>
              </a:r>
            </a:p>
          </p:txBody>
        </p:sp>
        <p:cxnSp>
          <p:nvCxnSpPr>
            <p:cNvPr id="17" name="Connecteur droit avec flèche 16">
              <a:extLst>
                <a:ext uri="{FF2B5EF4-FFF2-40B4-BE49-F238E27FC236}">
                  <a16:creationId xmlns:a16="http://schemas.microsoft.com/office/drawing/2014/main" id="{FA650495-134F-1504-AAB0-75985A5BEBCC}"/>
                </a:ext>
              </a:extLst>
            </p:cNvPr>
            <p:cNvCxnSpPr>
              <a:cxnSpLocks/>
              <a:stCxn id="5" idx="3"/>
            </p:cNvCxnSpPr>
            <p:nvPr/>
          </p:nvCxnSpPr>
          <p:spPr>
            <a:xfrm>
              <a:off x="4165648" y="2558183"/>
              <a:ext cx="658022" cy="0"/>
            </a:xfrm>
            <a:prstGeom prst="straightConnector1">
              <a:avLst/>
            </a:prstGeom>
            <a:ln w="5715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53E759F0-92C4-F19A-6B0B-A3FBA197F57A}"/>
                </a:ext>
              </a:extLst>
            </p:cNvPr>
            <p:cNvCxnSpPr>
              <a:cxnSpLocks/>
            </p:cNvCxnSpPr>
            <p:nvPr/>
          </p:nvCxnSpPr>
          <p:spPr>
            <a:xfrm>
              <a:off x="4152671" y="3396560"/>
              <a:ext cx="658021"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00EB2AF6-DC3B-2E27-15BC-A52347D23D8C}"/>
                </a:ext>
              </a:extLst>
            </p:cNvPr>
            <p:cNvCxnSpPr>
              <a:cxnSpLocks/>
            </p:cNvCxnSpPr>
            <p:nvPr/>
          </p:nvCxnSpPr>
          <p:spPr>
            <a:xfrm>
              <a:off x="4152670" y="4148669"/>
              <a:ext cx="658021" cy="0"/>
            </a:xfrm>
            <a:prstGeom prst="straightConnector1">
              <a:avLst/>
            </a:prstGeom>
            <a:ln w="571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087B1340-C4E8-3FFD-16DD-5B6891AE5FCB}"/>
                </a:ext>
              </a:extLst>
            </p:cNvPr>
            <p:cNvCxnSpPr>
              <a:cxnSpLocks/>
            </p:cNvCxnSpPr>
            <p:nvPr/>
          </p:nvCxnSpPr>
          <p:spPr>
            <a:xfrm>
              <a:off x="4152669" y="5114627"/>
              <a:ext cx="658021"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DA41E32B-D27A-7D02-BC4B-2DF8F4C17039}"/>
                </a:ext>
              </a:extLst>
            </p:cNvPr>
            <p:cNvCxnSpPr>
              <a:cxnSpLocks/>
            </p:cNvCxnSpPr>
            <p:nvPr/>
          </p:nvCxnSpPr>
          <p:spPr>
            <a:xfrm>
              <a:off x="4183455" y="6279623"/>
              <a:ext cx="658021"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1960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0469C4-ACE1-744F-AF37-506D0628B771}"/>
              </a:ext>
            </a:extLst>
          </p:cNvPr>
          <p:cNvSpPr txBox="1"/>
          <p:nvPr/>
        </p:nvSpPr>
        <p:spPr>
          <a:xfrm>
            <a:off x="1311097" y="235026"/>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3" name="ZoneTexte 2">
            <a:extLst>
              <a:ext uri="{FF2B5EF4-FFF2-40B4-BE49-F238E27FC236}">
                <a16:creationId xmlns:a16="http://schemas.microsoft.com/office/drawing/2014/main" id="{20DDBD25-F958-8E62-D8B0-E52868B77723}"/>
              </a:ext>
            </a:extLst>
          </p:cNvPr>
          <p:cNvSpPr txBox="1"/>
          <p:nvPr/>
        </p:nvSpPr>
        <p:spPr>
          <a:xfrm>
            <a:off x="5182365" y="235025"/>
            <a:ext cx="7009635" cy="584775"/>
          </a:xfrm>
          <a:prstGeom prst="rect">
            <a:avLst/>
          </a:prstGeom>
          <a:noFill/>
        </p:spPr>
        <p:txBody>
          <a:bodyPr wrap="square">
            <a:spAutoFit/>
          </a:bodyPr>
          <a:lstStyle/>
          <a:p>
            <a:r>
              <a:rPr lang="fr-FR" sz="3200" dirty="0"/>
              <a:t> Etapes de réalisation et </a:t>
            </a:r>
            <a:r>
              <a:rPr lang="fr-FR" sz="2800" dirty="0"/>
              <a:t>Méthodologie</a:t>
            </a:r>
            <a:endParaRPr lang="fr-FR" sz="3200" b="1" dirty="0">
              <a:solidFill>
                <a:schemeClr val="accent4">
                  <a:lumMod val="75000"/>
                </a:schemeClr>
              </a:solidFill>
            </a:endParaRPr>
          </a:p>
        </p:txBody>
      </p:sp>
      <p:sp>
        <p:nvSpPr>
          <p:cNvPr id="5" name="ZoneTexte 4">
            <a:extLst>
              <a:ext uri="{FF2B5EF4-FFF2-40B4-BE49-F238E27FC236}">
                <a16:creationId xmlns:a16="http://schemas.microsoft.com/office/drawing/2014/main" id="{33850914-750E-2044-FC3E-6796DFB10045}"/>
              </a:ext>
            </a:extLst>
          </p:cNvPr>
          <p:cNvSpPr txBox="1"/>
          <p:nvPr/>
        </p:nvSpPr>
        <p:spPr>
          <a:xfrm>
            <a:off x="89482" y="1982499"/>
            <a:ext cx="4332447" cy="4093428"/>
          </a:xfrm>
          <a:prstGeom prst="rect">
            <a:avLst/>
          </a:prstGeom>
          <a:solidFill>
            <a:schemeClr val="bg1"/>
          </a:solidFill>
        </p:spPr>
        <p:txBody>
          <a:bodyPr wrap="square">
            <a:spAutoFit/>
          </a:bodyPr>
          <a:lstStyle/>
          <a:p>
            <a:r>
              <a:rPr lang="fr-FR" sz="2000" b="1" dirty="0">
                <a:solidFill>
                  <a:schemeClr val="tx1"/>
                </a:solidFill>
                <a:latin typeface="Calibri" panose="020F0502020204030204" pitchFamily="34" charset="0"/>
                <a:cs typeface="Times New Roman" panose="02020603050405020304" pitchFamily="18" charset="0"/>
              </a:rPr>
              <a:t>Etape 1 </a:t>
            </a:r>
            <a:r>
              <a:rPr lang="fr-FR" sz="2000" b="1" dirty="0">
                <a:latin typeface="Calibri" panose="020F0502020204030204" pitchFamily="34" charset="0"/>
                <a:cs typeface="Times New Roman" panose="02020603050405020304" pitchFamily="18" charset="0"/>
              </a:rPr>
              <a:t>:</a:t>
            </a:r>
            <a:r>
              <a:rPr lang="fr-FR" sz="2000" dirty="0">
                <a:latin typeface="Calibri" panose="020F0502020204030204" pitchFamily="34" charset="0"/>
                <a:cs typeface="Times New Roman" panose="02020603050405020304" pitchFamily="18" charset="0"/>
              </a:rPr>
              <a:t> évaluation et sélection des modèles bruts COPERNICUS</a:t>
            </a:r>
          </a:p>
          <a:p>
            <a:endParaRPr lang="fr-FR" sz="2000" dirty="0">
              <a:latin typeface="Calibri" panose="020F0502020204030204" pitchFamily="34" charset="0"/>
              <a:cs typeface="Times New Roman" panose="02020603050405020304" pitchFamily="18" charset="0"/>
            </a:endParaRPr>
          </a:p>
          <a:p>
            <a:endParaRPr lang="fr-FR" sz="2000" dirty="0">
              <a:latin typeface="Calibri" panose="020F0502020204030204" pitchFamily="34" charset="0"/>
              <a:cs typeface="Times New Roman" panose="02020603050405020304" pitchFamily="18" charset="0"/>
            </a:endParaRPr>
          </a:p>
          <a:p>
            <a:r>
              <a:rPr lang="fr-FR" sz="2000" b="1" dirty="0">
                <a:solidFill>
                  <a:schemeClr val="tx1">
                    <a:lumMod val="75000"/>
                    <a:lumOff val="25000"/>
                  </a:schemeClr>
                </a:solidFill>
                <a:latin typeface="Calibri" panose="020F0502020204030204" pitchFamily="34" charset="0"/>
                <a:cs typeface="Times New Roman" panose="02020603050405020304" pitchFamily="18" charset="0"/>
              </a:rPr>
              <a:t>Etape 2 </a:t>
            </a:r>
            <a:r>
              <a:rPr lang="fr-FR" sz="2000" b="1" dirty="0">
                <a:latin typeface="Calibri" panose="020F0502020204030204" pitchFamily="34" charset="0"/>
                <a:cs typeface="Times New Roman" panose="02020603050405020304" pitchFamily="18" charset="0"/>
              </a:rPr>
              <a:t>:</a:t>
            </a:r>
            <a:r>
              <a:rPr lang="fr-FR" sz="2000" dirty="0">
                <a:latin typeface="Calibri" panose="020F0502020204030204" pitchFamily="34" charset="0"/>
                <a:cs typeface="Times New Roman" panose="02020603050405020304" pitchFamily="18" charset="0"/>
              </a:rPr>
              <a:t> construction des modèles statistiques au niveau des stations</a:t>
            </a:r>
          </a:p>
          <a:p>
            <a:r>
              <a:rPr lang="fr-FR" sz="2000" dirty="0">
                <a:latin typeface="Calibri" panose="020F0502020204030204" pitchFamily="34" charset="0"/>
                <a:cs typeface="Times New Roman" panose="02020603050405020304" pitchFamily="18" charset="0"/>
              </a:rPr>
              <a:t>(J-1 à J+3) et spatialisation des prévisions</a:t>
            </a:r>
          </a:p>
          <a:p>
            <a:endParaRPr lang="fr-FR" sz="2000" dirty="0">
              <a:latin typeface="Calibri" panose="020F0502020204030204" pitchFamily="34" charset="0"/>
              <a:cs typeface="Times New Roman" panose="02020603050405020304" pitchFamily="18" charset="0"/>
            </a:endParaRPr>
          </a:p>
          <a:p>
            <a:endParaRPr lang="fr-FR" sz="2000" dirty="0">
              <a:latin typeface="Calibri" panose="020F0502020204030204" pitchFamily="34" charset="0"/>
              <a:cs typeface="Times New Roman" panose="02020603050405020304" pitchFamily="18" charset="0"/>
            </a:endParaRPr>
          </a:p>
          <a:p>
            <a:r>
              <a:rPr lang="fr-FR" sz="2000" b="1" dirty="0">
                <a:solidFill>
                  <a:schemeClr val="accent3">
                    <a:lumMod val="75000"/>
                  </a:schemeClr>
                </a:solidFill>
                <a:latin typeface="Calibri" panose="020F0502020204030204" pitchFamily="34" charset="0"/>
                <a:cs typeface="Times New Roman" panose="02020603050405020304" pitchFamily="18" charset="0"/>
              </a:rPr>
              <a:t>Etape 3</a:t>
            </a:r>
            <a:r>
              <a:rPr lang="fr-FR" sz="2000" dirty="0">
                <a:latin typeface="Calibri" panose="020F0502020204030204" pitchFamily="34" charset="0"/>
                <a:cs typeface="Times New Roman" panose="02020603050405020304" pitchFamily="18" charset="0"/>
              </a:rPr>
              <a:t>: calcul de l’indice pollinique</a:t>
            </a:r>
          </a:p>
          <a:p>
            <a:endParaRPr lang="fr-FR" sz="2000" dirty="0">
              <a:latin typeface="Calibri" panose="020F0502020204030204" pitchFamily="34" charset="0"/>
              <a:cs typeface="Times New Roman" panose="02020603050405020304" pitchFamily="18" charset="0"/>
            </a:endParaRPr>
          </a:p>
          <a:p>
            <a:r>
              <a:rPr lang="fr-FR" sz="2000" b="1" dirty="0">
                <a:solidFill>
                  <a:srgbClr val="00B050"/>
                </a:solidFill>
                <a:latin typeface="Calibri" panose="020F0502020204030204" pitchFamily="34" charset="0"/>
                <a:cs typeface="Times New Roman" panose="02020603050405020304" pitchFamily="18" charset="0"/>
              </a:rPr>
              <a:t>Etape 4 : </a:t>
            </a:r>
            <a:r>
              <a:rPr lang="fr-FR" sz="2000" dirty="0">
                <a:solidFill>
                  <a:schemeClr val="tx1"/>
                </a:solidFill>
                <a:latin typeface="Calibri" panose="020F0502020204030204" pitchFamily="34" charset="0"/>
                <a:cs typeface="Times New Roman" panose="02020603050405020304" pitchFamily="18" charset="0"/>
              </a:rPr>
              <a:t>diffusion</a:t>
            </a:r>
            <a:endParaRPr lang="fr-FR" sz="2000" dirty="0">
              <a:solidFill>
                <a:schemeClr val="tx1"/>
              </a:solidFill>
            </a:endParaRPr>
          </a:p>
        </p:txBody>
      </p:sp>
      <p:cxnSp>
        <p:nvCxnSpPr>
          <p:cNvPr id="10" name="Connecteur droit 9">
            <a:extLst>
              <a:ext uri="{FF2B5EF4-FFF2-40B4-BE49-F238E27FC236}">
                <a16:creationId xmlns:a16="http://schemas.microsoft.com/office/drawing/2014/main" id="{D7C3DA1A-0247-9942-679F-EC0EF417A280}"/>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e 16">
            <a:extLst>
              <a:ext uri="{FF2B5EF4-FFF2-40B4-BE49-F238E27FC236}">
                <a16:creationId xmlns:a16="http://schemas.microsoft.com/office/drawing/2014/main" id="{78A78476-7F29-E64C-8306-7DFECA6D1ECC}"/>
              </a:ext>
            </a:extLst>
          </p:cNvPr>
          <p:cNvGrpSpPr/>
          <p:nvPr/>
        </p:nvGrpSpPr>
        <p:grpSpPr>
          <a:xfrm>
            <a:off x="5946310" y="1535193"/>
            <a:ext cx="4549628" cy="1663418"/>
            <a:chOff x="7716565" y="1467462"/>
            <a:chExt cx="4285285" cy="1468685"/>
          </a:xfrm>
        </p:grpSpPr>
        <p:pic>
          <p:nvPicPr>
            <p:cNvPr id="13" name="Image 12">
              <a:extLst>
                <a:ext uri="{FF2B5EF4-FFF2-40B4-BE49-F238E27FC236}">
                  <a16:creationId xmlns:a16="http://schemas.microsoft.com/office/drawing/2014/main" id="{F39A4512-54CD-0734-6F9D-14FEC53EC8EE}"/>
                </a:ext>
              </a:extLst>
            </p:cNvPr>
            <p:cNvPicPr>
              <a:picLocks noChangeAspect="1"/>
            </p:cNvPicPr>
            <p:nvPr/>
          </p:nvPicPr>
          <p:blipFill rotWithShape="1">
            <a:blip r:embed="rId2"/>
            <a:srcRect l="34821" t="66616" r="32152" b="18737"/>
            <a:stretch/>
          </p:blipFill>
          <p:spPr>
            <a:xfrm>
              <a:off x="7716565" y="1467462"/>
              <a:ext cx="3004565" cy="1468685"/>
            </a:xfrm>
            <a:prstGeom prst="rect">
              <a:avLst/>
            </a:prstGeom>
          </p:spPr>
        </p:pic>
        <p:grpSp>
          <p:nvGrpSpPr>
            <p:cNvPr id="16" name="Groupe 15">
              <a:extLst>
                <a:ext uri="{FF2B5EF4-FFF2-40B4-BE49-F238E27FC236}">
                  <a16:creationId xmlns:a16="http://schemas.microsoft.com/office/drawing/2014/main" id="{D29ECA0F-9A8F-DFBB-7FB1-C87A77FF6AA8}"/>
                </a:ext>
              </a:extLst>
            </p:cNvPr>
            <p:cNvGrpSpPr/>
            <p:nvPr/>
          </p:nvGrpSpPr>
          <p:grpSpPr>
            <a:xfrm>
              <a:off x="10461072" y="1506773"/>
              <a:ext cx="1540778" cy="711799"/>
              <a:chOff x="10182070" y="1539477"/>
              <a:chExt cx="1400118" cy="623616"/>
            </a:xfrm>
          </p:grpSpPr>
          <p:pic>
            <p:nvPicPr>
              <p:cNvPr id="14" name="Image 13">
                <a:extLst>
                  <a:ext uri="{FF2B5EF4-FFF2-40B4-BE49-F238E27FC236}">
                    <a16:creationId xmlns:a16="http://schemas.microsoft.com/office/drawing/2014/main" id="{A6DF8C7B-50EF-AF50-2925-BB3650175E03}"/>
                  </a:ext>
                </a:extLst>
              </p:cNvPr>
              <p:cNvPicPr>
                <a:picLocks noChangeAspect="1"/>
              </p:cNvPicPr>
              <p:nvPr/>
            </p:nvPicPr>
            <p:blipFill rotWithShape="1">
              <a:blip r:embed="rId2"/>
              <a:srcRect l="52825" t="94187" r="20756" b="68"/>
              <a:stretch/>
            </p:blipFill>
            <p:spPr>
              <a:xfrm>
                <a:off x="10231534" y="1851285"/>
                <a:ext cx="1301190" cy="311808"/>
              </a:xfrm>
              <a:prstGeom prst="rect">
                <a:avLst/>
              </a:prstGeom>
            </p:spPr>
          </p:pic>
          <p:pic>
            <p:nvPicPr>
              <p:cNvPr id="15" name="Image 14">
                <a:extLst>
                  <a:ext uri="{FF2B5EF4-FFF2-40B4-BE49-F238E27FC236}">
                    <a16:creationId xmlns:a16="http://schemas.microsoft.com/office/drawing/2014/main" id="{E5B9D6E0-FE22-0874-241D-F64426C17B90}"/>
                  </a:ext>
                </a:extLst>
              </p:cNvPr>
              <p:cNvPicPr>
                <a:picLocks noChangeAspect="1"/>
              </p:cNvPicPr>
              <p:nvPr/>
            </p:nvPicPr>
            <p:blipFill rotWithShape="1">
              <a:blip r:embed="rId2"/>
              <a:srcRect l="25219" t="94187" r="46352" b="68"/>
              <a:stretch/>
            </p:blipFill>
            <p:spPr>
              <a:xfrm>
                <a:off x="10182070" y="1539477"/>
                <a:ext cx="1400118" cy="311808"/>
              </a:xfrm>
              <a:prstGeom prst="rect">
                <a:avLst/>
              </a:prstGeom>
            </p:spPr>
          </p:pic>
        </p:grpSp>
      </p:grpSp>
      <p:cxnSp>
        <p:nvCxnSpPr>
          <p:cNvPr id="19" name="Connecteur droit avec flèche 18">
            <a:extLst>
              <a:ext uri="{FF2B5EF4-FFF2-40B4-BE49-F238E27FC236}">
                <a16:creationId xmlns:a16="http://schemas.microsoft.com/office/drawing/2014/main" id="{B9618148-9287-B443-4A57-6338D2FD33A2}"/>
              </a:ext>
            </a:extLst>
          </p:cNvPr>
          <p:cNvCxnSpPr>
            <a:cxnSpLocks/>
          </p:cNvCxnSpPr>
          <p:nvPr/>
        </p:nvCxnSpPr>
        <p:spPr>
          <a:xfrm>
            <a:off x="4479720" y="2306971"/>
            <a:ext cx="95431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A21586A-2510-DE1A-C22F-6772E403271C}"/>
              </a:ext>
            </a:extLst>
          </p:cNvPr>
          <p:cNvSpPr txBox="1"/>
          <p:nvPr/>
        </p:nvSpPr>
        <p:spPr>
          <a:xfrm>
            <a:off x="6095999" y="3176636"/>
            <a:ext cx="3408727" cy="1754326"/>
          </a:xfrm>
          <a:prstGeom prst="rect">
            <a:avLst/>
          </a:prstGeom>
          <a:noFill/>
        </p:spPr>
        <p:txBody>
          <a:bodyPr wrap="square" rtlCol="0">
            <a:spAutoFit/>
          </a:bodyPr>
          <a:lstStyle/>
          <a:p>
            <a:r>
              <a:rPr lang="fr-FR" sz="1800" dirty="0">
                <a:solidFill>
                  <a:schemeClr val="tx1">
                    <a:lumMod val="75000"/>
                    <a:lumOff val="25000"/>
                  </a:schemeClr>
                </a:solidFill>
                <a:latin typeface="Calibri" panose="020F0502020204030204" pitchFamily="34" charset="0"/>
                <a:cs typeface="Calibri" panose="020F0502020204030204" pitchFamily="34" charset="0"/>
              </a:rPr>
              <a:t>La construction des modèles statistiques a été réalisée sur un pas de temps journalier à partir d’une sélection de paramètres météorologiques et en utilisant les données du RNSA,</a:t>
            </a:r>
          </a:p>
        </p:txBody>
      </p:sp>
      <p:cxnSp>
        <p:nvCxnSpPr>
          <p:cNvPr id="23" name="Connecteur droit avec flèche 22">
            <a:extLst>
              <a:ext uri="{FF2B5EF4-FFF2-40B4-BE49-F238E27FC236}">
                <a16:creationId xmlns:a16="http://schemas.microsoft.com/office/drawing/2014/main" id="{35D37CAF-C5BE-BB4C-8D85-1B74458C9E41}"/>
              </a:ext>
            </a:extLst>
          </p:cNvPr>
          <p:cNvCxnSpPr>
            <a:cxnSpLocks/>
          </p:cNvCxnSpPr>
          <p:nvPr/>
        </p:nvCxnSpPr>
        <p:spPr>
          <a:xfrm>
            <a:off x="4479720" y="3642108"/>
            <a:ext cx="95431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26" name="Image 25" descr="Une image contenant carte&#10;&#10;Description générée automatiquement">
            <a:extLst>
              <a:ext uri="{FF2B5EF4-FFF2-40B4-BE49-F238E27FC236}">
                <a16:creationId xmlns:a16="http://schemas.microsoft.com/office/drawing/2014/main" id="{6514F236-F0A7-A785-6400-29B540C3D20C}"/>
              </a:ext>
            </a:extLst>
          </p:cNvPr>
          <p:cNvPicPr>
            <a:picLocks noChangeAspect="1"/>
          </p:cNvPicPr>
          <p:nvPr/>
        </p:nvPicPr>
        <p:blipFill>
          <a:blip r:embed="rId3"/>
          <a:stretch>
            <a:fillRect/>
          </a:stretch>
        </p:blipFill>
        <p:spPr>
          <a:xfrm>
            <a:off x="9572603" y="3198610"/>
            <a:ext cx="2290193" cy="1761687"/>
          </a:xfrm>
          <a:prstGeom prst="rect">
            <a:avLst/>
          </a:prstGeom>
          <a:ln>
            <a:solidFill>
              <a:schemeClr val="accent2">
                <a:lumMod val="60000"/>
                <a:lumOff val="40000"/>
              </a:schemeClr>
            </a:solidFill>
          </a:ln>
        </p:spPr>
      </p:pic>
      <p:cxnSp>
        <p:nvCxnSpPr>
          <p:cNvPr id="29" name="Connecteur droit avec flèche 28">
            <a:extLst>
              <a:ext uri="{FF2B5EF4-FFF2-40B4-BE49-F238E27FC236}">
                <a16:creationId xmlns:a16="http://schemas.microsoft.com/office/drawing/2014/main" id="{7126C53B-9629-47D3-E23F-FA67EF819399}"/>
              </a:ext>
            </a:extLst>
          </p:cNvPr>
          <p:cNvCxnSpPr>
            <a:cxnSpLocks/>
          </p:cNvCxnSpPr>
          <p:nvPr/>
        </p:nvCxnSpPr>
        <p:spPr>
          <a:xfrm>
            <a:off x="4479720" y="5288001"/>
            <a:ext cx="954314"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D966B04B-821D-21EA-6DA1-433257F980AA}"/>
              </a:ext>
            </a:extLst>
          </p:cNvPr>
          <p:cNvCxnSpPr>
            <a:cxnSpLocks/>
          </p:cNvCxnSpPr>
          <p:nvPr/>
        </p:nvCxnSpPr>
        <p:spPr>
          <a:xfrm>
            <a:off x="4479720" y="6075927"/>
            <a:ext cx="954314"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808AE181-CEDF-6047-00B5-358B1EB5A0D3}"/>
              </a:ext>
            </a:extLst>
          </p:cNvPr>
          <p:cNvSpPr txBox="1"/>
          <p:nvPr/>
        </p:nvSpPr>
        <p:spPr>
          <a:xfrm>
            <a:off x="6095998" y="5103335"/>
            <a:ext cx="837089" cy="369332"/>
          </a:xfrm>
          <a:prstGeom prst="rect">
            <a:avLst/>
          </a:prstGeom>
          <a:noFill/>
        </p:spPr>
        <p:txBody>
          <a:bodyPr wrap="none" rtlCol="0">
            <a:spAutoFit/>
          </a:bodyPr>
          <a:lstStyle/>
          <a:p>
            <a:r>
              <a:rPr lang="fr-FR" sz="1800" b="1" dirty="0">
                <a:solidFill>
                  <a:schemeClr val="accent3">
                    <a:lumMod val="75000"/>
                  </a:schemeClr>
                </a:solidFill>
                <a:latin typeface="Calibri" panose="020F0502020204030204" pitchFamily="34" charset="0"/>
                <a:cs typeface="Calibri" panose="020F0502020204030204" pitchFamily="34" charset="0"/>
              </a:rPr>
              <a:t> Lig’Air</a:t>
            </a:r>
          </a:p>
        </p:txBody>
      </p:sp>
      <p:sp>
        <p:nvSpPr>
          <p:cNvPr id="32" name="ZoneTexte 31">
            <a:extLst>
              <a:ext uri="{FF2B5EF4-FFF2-40B4-BE49-F238E27FC236}">
                <a16:creationId xmlns:a16="http://schemas.microsoft.com/office/drawing/2014/main" id="{3EA63ECF-66CA-56FD-ADA9-CD219A7F207D}"/>
              </a:ext>
            </a:extLst>
          </p:cNvPr>
          <p:cNvSpPr txBox="1"/>
          <p:nvPr/>
        </p:nvSpPr>
        <p:spPr>
          <a:xfrm>
            <a:off x="6095998" y="5839597"/>
            <a:ext cx="837089" cy="369332"/>
          </a:xfrm>
          <a:prstGeom prst="rect">
            <a:avLst/>
          </a:prstGeom>
          <a:noFill/>
        </p:spPr>
        <p:txBody>
          <a:bodyPr wrap="none" rtlCol="0">
            <a:spAutoFit/>
          </a:bodyPr>
          <a:lstStyle/>
          <a:p>
            <a:r>
              <a:rPr lang="fr-FR" sz="1800" b="1" dirty="0">
                <a:solidFill>
                  <a:srgbClr val="00B050"/>
                </a:solidFill>
                <a:latin typeface="Calibri" panose="020F0502020204030204" pitchFamily="34" charset="0"/>
                <a:cs typeface="Calibri" panose="020F0502020204030204" pitchFamily="34" charset="0"/>
              </a:rPr>
              <a:t> Lig’Air</a:t>
            </a:r>
          </a:p>
        </p:txBody>
      </p:sp>
    </p:spTree>
    <p:extLst>
      <p:ext uri="{BB962C8B-B14F-4D97-AF65-F5344CB8AC3E}">
        <p14:creationId xmlns:p14="http://schemas.microsoft.com/office/powerpoint/2010/main" val="816625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EF192323-0FE4-EACE-6B0E-0E5B6DF32560}"/>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ZoneTexte 4">
            <a:extLst>
              <a:ext uri="{FF2B5EF4-FFF2-40B4-BE49-F238E27FC236}">
                <a16:creationId xmlns:a16="http://schemas.microsoft.com/office/drawing/2014/main" id="{E81DDCF1-9930-BABD-A675-DA1F98FE2B51}"/>
              </a:ext>
            </a:extLst>
          </p:cNvPr>
          <p:cNvSpPr txBox="1"/>
          <p:nvPr/>
        </p:nvSpPr>
        <p:spPr>
          <a:xfrm>
            <a:off x="4288450" y="1263521"/>
            <a:ext cx="6761525" cy="707886"/>
          </a:xfrm>
          <a:prstGeom prst="rect">
            <a:avLst/>
          </a:prstGeom>
          <a:noFill/>
        </p:spPr>
        <p:txBody>
          <a:bodyPr wrap="square" rtlCol="0">
            <a:spAutoFit/>
          </a:bodyPr>
          <a:lstStyle/>
          <a:p>
            <a:pPr algn="ctr"/>
            <a:r>
              <a:rPr lang="fr-FR" sz="2000" dirty="0">
                <a:solidFill>
                  <a:schemeClr val="tx1"/>
                </a:solidFill>
                <a:latin typeface="Calibri" panose="020F0502020204030204" pitchFamily="34" charset="0"/>
                <a:cs typeface="Calibri" panose="020F0502020204030204" pitchFamily="34" charset="0"/>
              </a:rPr>
              <a:t>La diffusion de la prévision des pollens en région Centre-Val de Loire est effective depuis juin 2022 sur le site de Lig’Air</a:t>
            </a:r>
          </a:p>
        </p:txBody>
      </p:sp>
      <p:pic>
        <p:nvPicPr>
          <p:cNvPr id="6" name="Picture 5">
            <a:extLst>
              <a:ext uri="{FF2B5EF4-FFF2-40B4-BE49-F238E27FC236}">
                <a16:creationId xmlns:a16="http://schemas.microsoft.com/office/drawing/2014/main" id="{28CE796F-2836-3F96-AC82-A6F1C054C57A}"/>
              </a:ext>
            </a:extLst>
          </p:cNvPr>
          <p:cNvPicPr>
            <a:picLocks noChangeAspect="1"/>
          </p:cNvPicPr>
          <p:nvPr/>
        </p:nvPicPr>
        <p:blipFill>
          <a:blip r:embed="rId2"/>
          <a:srcRect/>
          <a:stretch>
            <a:fillRect/>
          </a:stretch>
        </p:blipFill>
        <p:spPr>
          <a:xfrm>
            <a:off x="4014769" y="2186061"/>
            <a:ext cx="7035206" cy="3846837"/>
          </a:xfrm>
          <a:prstGeom prst="rect">
            <a:avLst/>
          </a:prstGeom>
        </p:spPr>
      </p:pic>
      <p:sp>
        <p:nvSpPr>
          <p:cNvPr id="7" name="ZoneTexte 6">
            <a:extLst>
              <a:ext uri="{FF2B5EF4-FFF2-40B4-BE49-F238E27FC236}">
                <a16:creationId xmlns:a16="http://schemas.microsoft.com/office/drawing/2014/main" id="{ACF21BA1-1CA4-105B-9ECD-9894B4E8DE84}"/>
              </a:ext>
            </a:extLst>
          </p:cNvPr>
          <p:cNvSpPr txBox="1"/>
          <p:nvPr/>
        </p:nvSpPr>
        <p:spPr>
          <a:xfrm>
            <a:off x="3928591" y="6247552"/>
            <a:ext cx="7927596" cy="338554"/>
          </a:xfrm>
          <a:prstGeom prst="rect">
            <a:avLst/>
          </a:prstGeom>
          <a:noFill/>
        </p:spPr>
        <p:txBody>
          <a:bodyPr wrap="square" rtlCol="0">
            <a:spAutoFit/>
          </a:bodyPr>
          <a:lstStyle/>
          <a:p>
            <a:r>
              <a:rPr lang="fr-FR" sz="1600" dirty="0"/>
              <a:t>Diffusion des Concentrations en grains pollens et sous forme </a:t>
            </a:r>
            <a:r>
              <a:rPr lang="fr-FR" sz="1600" b="1" dirty="0">
                <a:solidFill>
                  <a:srgbClr val="00B050"/>
                </a:solidFill>
              </a:rPr>
              <a:t>d’indice pollinique</a:t>
            </a:r>
          </a:p>
        </p:txBody>
      </p:sp>
      <p:sp>
        <p:nvSpPr>
          <p:cNvPr id="8" name="ZoneTexte 7">
            <a:extLst>
              <a:ext uri="{FF2B5EF4-FFF2-40B4-BE49-F238E27FC236}">
                <a16:creationId xmlns:a16="http://schemas.microsoft.com/office/drawing/2014/main" id="{4946BA81-69D9-974B-B5CC-6F63634A638E}"/>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9" name="ZoneTexte 8">
            <a:extLst>
              <a:ext uri="{FF2B5EF4-FFF2-40B4-BE49-F238E27FC236}">
                <a16:creationId xmlns:a16="http://schemas.microsoft.com/office/drawing/2014/main" id="{42E256BD-7889-62F9-82CA-078BFD11FF52}"/>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pic>
        <p:nvPicPr>
          <p:cNvPr id="3" name="Image 2" descr="Une image contenant texte, Appareils électroniques, écran, affichage&#10;&#10;Description générée automatiquement">
            <a:extLst>
              <a:ext uri="{FF2B5EF4-FFF2-40B4-BE49-F238E27FC236}">
                <a16:creationId xmlns:a16="http://schemas.microsoft.com/office/drawing/2014/main" id="{8EEB720E-CD83-26D4-07A9-780081A2A493}"/>
              </a:ext>
            </a:extLst>
          </p:cNvPr>
          <p:cNvPicPr>
            <a:picLocks noChangeAspect="1"/>
          </p:cNvPicPr>
          <p:nvPr/>
        </p:nvPicPr>
        <p:blipFill rotWithShape="1">
          <a:blip r:embed="rId3"/>
          <a:srcRect l="9977" r="12202" b="6063"/>
          <a:stretch/>
        </p:blipFill>
        <p:spPr>
          <a:xfrm>
            <a:off x="184727" y="3297728"/>
            <a:ext cx="3676073" cy="1996821"/>
          </a:xfrm>
          <a:prstGeom prst="rect">
            <a:avLst/>
          </a:prstGeom>
        </p:spPr>
      </p:pic>
    </p:spTree>
    <p:extLst>
      <p:ext uri="{BB962C8B-B14F-4D97-AF65-F5344CB8AC3E}">
        <p14:creationId xmlns:p14="http://schemas.microsoft.com/office/powerpoint/2010/main" val="2352201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1E8E7B-A548-B0AC-26C7-A755A881E113}"/>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3" name="ZoneTexte 2">
            <a:extLst>
              <a:ext uri="{FF2B5EF4-FFF2-40B4-BE49-F238E27FC236}">
                <a16:creationId xmlns:a16="http://schemas.microsoft.com/office/drawing/2014/main" id="{E2018320-4631-5764-2C5E-92CD2E397B4D}"/>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cxnSp>
        <p:nvCxnSpPr>
          <p:cNvPr id="4" name="Connecteur droit 3">
            <a:extLst>
              <a:ext uri="{FF2B5EF4-FFF2-40B4-BE49-F238E27FC236}">
                <a16:creationId xmlns:a16="http://schemas.microsoft.com/office/drawing/2014/main" id="{3B0D979A-C23E-C668-D227-9ED61CD267EB}"/>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19">
            <a:extLst>
              <a:ext uri="{FF2B5EF4-FFF2-40B4-BE49-F238E27FC236}">
                <a16:creationId xmlns:a16="http://schemas.microsoft.com/office/drawing/2014/main" id="{F020D8C2-9DCC-4975-6C2C-55B3BF7F3751}"/>
              </a:ext>
            </a:extLst>
          </p:cNvPr>
          <p:cNvPicPr>
            <a:picLocks noChangeAspect="1"/>
          </p:cNvPicPr>
          <p:nvPr/>
        </p:nvPicPr>
        <p:blipFill>
          <a:blip r:embed="rId2"/>
          <a:srcRect/>
          <a:stretch>
            <a:fillRect/>
          </a:stretch>
        </p:blipFill>
        <p:spPr>
          <a:xfrm>
            <a:off x="2030136" y="1371388"/>
            <a:ext cx="6283354" cy="3343958"/>
          </a:xfrm>
          <a:prstGeom prst="rect">
            <a:avLst/>
          </a:prstGeom>
        </p:spPr>
      </p:pic>
      <p:sp>
        <p:nvSpPr>
          <p:cNvPr id="17" name="ZoneTexte 16">
            <a:extLst>
              <a:ext uri="{FF2B5EF4-FFF2-40B4-BE49-F238E27FC236}">
                <a16:creationId xmlns:a16="http://schemas.microsoft.com/office/drawing/2014/main" id="{EF265C35-CEAA-E25E-19AA-B6CE634EBC24}"/>
              </a:ext>
            </a:extLst>
          </p:cNvPr>
          <p:cNvSpPr txBox="1"/>
          <p:nvPr/>
        </p:nvSpPr>
        <p:spPr>
          <a:xfrm>
            <a:off x="2030136" y="4878947"/>
            <a:ext cx="9773176" cy="1815882"/>
          </a:xfrm>
          <a:prstGeom prst="rect">
            <a:avLst/>
          </a:prstGeom>
          <a:noFill/>
        </p:spPr>
        <p:txBody>
          <a:bodyPr wrap="square" rtlCol="0">
            <a:spAutoFit/>
          </a:bodyPr>
          <a:lstStyle/>
          <a:p>
            <a:r>
              <a:rPr lang="fr-FR" sz="1600" b="1" i="1" u="sng" dirty="0"/>
              <a:t>Caractéristiques de l’indice pollinique</a:t>
            </a:r>
            <a:r>
              <a:rPr lang="fr-FR" sz="1600" dirty="0"/>
              <a:t>:</a:t>
            </a:r>
          </a:p>
          <a:p>
            <a:endParaRPr lang="fr-FR" sz="1600" dirty="0"/>
          </a:p>
          <a:p>
            <a:pPr marL="285750" indent="-285750">
              <a:buFontTx/>
              <a:buChar char="-"/>
            </a:pPr>
            <a:r>
              <a:rPr lang="fr-FR" sz="1600" dirty="0">
                <a:solidFill>
                  <a:schemeClr val="tx1"/>
                </a:solidFill>
              </a:rPr>
              <a:t>Echelle inspirée de l’indice Atmo</a:t>
            </a:r>
            <a:r>
              <a:rPr lang="fr-FR" sz="1600" dirty="0">
                <a:solidFill>
                  <a:srgbClr val="00B050"/>
                </a:solidFill>
              </a:rPr>
              <a:t>. </a:t>
            </a:r>
            <a:r>
              <a:rPr lang="fr-FR" sz="1600" dirty="0"/>
              <a:t>Les seuils sont ceux proposés par </a:t>
            </a:r>
            <a:r>
              <a:rPr lang="fr-FR" sz="1600" dirty="0">
                <a:solidFill>
                  <a:schemeClr val="accent2">
                    <a:lumMod val="60000"/>
                    <a:lumOff val="40000"/>
                  </a:schemeClr>
                </a:solidFill>
              </a:rPr>
              <a:t>l’académie européenne d’allergie et d’immunologie clinique</a:t>
            </a:r>
            <a:r>
              <a:rPr lang="fr-FR" sz="1600" dirty="0"/>
              <a:t> (EAACI : </a:t>
            </a:r>
            <a:r>
              <a:rPr lang="fr-FR" sz="1600" dirty="0" err="1"/>
              <a:t>European</a:t>
            </a:r>
            <a:r>
              <a:rPr lang="fr-FR" sz="1600" dirty="0"/>
              <a:t> </a:t>
            </a:r>
            <a:r>
              <a:rPr lang="fr-FR" sz="1600" dirty="0" err="1"/>
              <a:t>Academy</a:t>
            </a:r>
            <a:r>
              <a:rPr lang="fr-FR" sz="1600" dirty="0"/>
              <a:t> of </a:t>
            </a:r>
            <a:r>
              <a:rPr lang="fr-FR" sz="1600" dirty="0" err="1"/>
              <a:t>Allergy</a:t>
            </a:r>
            <a:r>
              <a:rPr lang="fr-FR" sz="1600" dirty="0"/>
              <a:t> and </a:t>
            </a:r>
            <a:r>
              <a:rPr lang="fr-FR" sz="1600" dirty="0" err="1"/>
              <a:t>Clinical</a:t>
            </a:r>
            <a:r>
              <a:rPr lang="fr-FR" sz="1600" dirty="0"/>
              <a:t> </a:t>
            </a:r>
            <a:r>
              <a:rPr lang="fr-FR" sz="1600" dirty="0" err="1"/>
              <a:t>Immunolpgy</a:t>
            </a:r>
            <a:r>
              <a:rPr lang="fr-FR" sz="1600" dirty="0"/>
              <a:t>),</a:t>
            </a:r>
          </a:p>
          <a:p>
            <a:pPr marL="285750" indent="-285750">
              <a:buFontTx/>
              <a:buChar char="-"/>
            </a:pPr>
            <a:r>
              <a:rPr lang="fr-FR" sz="1600" dirty="0">
                <a:solidFill>
                  <a:srgbClr val="00B050"/>
                </a:solidFill>
              </a:rPr>
              <a:t>Calculé à l’échelle communale,</a:t>
            </a:r>
          </a:p>
          <a:p>
            <a:pPr marL="285750" indent="-285750">
              <a:buFontTx/>
              <a:buChar char="-"/>
            </a:pPr>
            <a:r>
              <a:rPr lang="fr-FR" sz="1600" dirty="0">
                <a:solidFill>
                  <a:schemeClr val="accent2">
                    <a:lumMod val="60000"/>
                    <a:lumOff val="40000"/>
                  </a:schemeClr>
                </a:solidFill>
              </a:rPr>
              <a:t>L’espèce dont la concentration est la plus élevée est responsable de l’indice</a:t>
            </a:r>
            <a:r>
              <a:rPr lang="fr-FR" sz="1600" dirty="0"/>
              <a:t>,</a:t>
            </a:r>
          </a:p>
          <a:p>
            <a:pPr marL="285750" indent="-285750">
              <a:buFontTx/>
              <a:buChar char="-"/>
            </a:pPr>
            <a:r>
              <a:rPr lang="fr-FR" sz="1600" dirty="0">
                <a:solidFill>
                  <a:schemeClr val="tx1">
                    <a:lumMod val="75000"/>
                    <a:lumOff val="25000"/>
                  </a:schemeClr>
                </a:solidFill>
              </a:rPr>
              <a:t>Échéance de J0 à J+2,</a:t>
            </a:r>
            <a:endParaRPr lang="fr-FR" sz="1600" dirty="0"/>
          </a:p>
        </p:txBody>
      </p:sp>
      <p:sp>
        <p:nvSpPr>
          <p:cNvPr id="5" name="ZoneTexte 4">
            <a:extLst>
              <a:ext uri="{FF2B5EF4-FFF2-40B4-BE49-F238E27FC236}">
                <a16:creationId xmlns:a16="http://schemas.microsoft.com/office/drawing/2014/main" id="{6981FE12-66DD-1628-0A47-67D53009FABD}"/>
              </a:ext>
            </a:extLst>
          </p:cNvPr>
          <p:cNvSpPr txBox="1"/>
          <p:nvPr/>
        </p:nvSpPr>
        <p:spPr>
          <a:xfrm>
            <a:off x="8466140" y="2474893"/>
            <a:ext cx="3270060" cy="954107"/>
          </a:xfrm>
          <a:prstGeom prst="rect">
            <a:avLst/>
          </a:prstGeom>
          <a:noFill/>
        </p:spPr>
        <p:txBody>
          <a:bodyPr wrap="square" rtlCol="0">
            <a:spAutoFit/>
          </a:bodyPr>
          <a:lstStyle/>
          <a:p>
            <a:pPr algn="just"/>
            <a:r>
              <a:rPr lang="fr-FR" b="1" dirty="0"/>
              <a:t>Synthétiser l’information avec la mise en place d’un indice pollinique adapté à la modélisation et disponible en tout point du territoire</a:t>
            </a:r>
          </a:p>
        </p:txBody>
      </p:sp>
    </p:spTree>
    <p:extLst>
      <p:ext uri="{BB962C8B-B14F-4D97-AF65-F5344CB8AC3E}">
        <p14:creationId xmlns:p14="http://schemas.microsoft.com/office/powerpoint/2010/main" val="1797749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47BFCA60-3004-DBDB-0334-1ED48CC7680D}"/>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8">
            <a:extLst>
              <a:ext uri="{FF2B5EF4-FFF2-40B4-BE49-F238E27FC236}">
                <a16:creationId xmlns:a16="http://schemas.microsoft.com/office/drawing/2014/main" id="{BBE1345A-FC68-0909-9BB0-4761E5E9B0D0}"/>
              </a:ext>
            </a:extLst>
          </p:cNvPr>
          <p:cNvPicPr>
            <a:picLocks noChangeAspect="1"/>
          </p:cNvPicPr>
          <p:nvPr/>
        </p:nvPicPr>
        <p:blipFill>
          <a:blip r:embed="rId2"/>
          <a:srcRect/>
          <a:stretch>
            <a:fillRect/>
          </a:stretch>
        </p:blipFill>
        <p:spPr>
          <a:xfrm>
            <a:off x="2105282" y="1766371"/>
            <a:ext cx="9684046" cy="4217650"/>
          </a:xfrm>
          <a:prstGeom prst="rect">
            <a:avLst/>
          </a:prstGeom>
        </p:spPr>
      </p:pic>
      <p:sp>
        <p:nvSpPr>
          <p:cNvPr id="8" name="ZoneTexte 7">
            <a:extLst>
              <a:ext uri="{FF2B5EF4-FFF2-40B4-BE49-F238E27FC236}">
                <a16:creationId xmlns:a16="http://schemas.microsoft.com/office/drawing/2014/main" id="{C0321FE1-392D-60DB-6D6E-D26131FCED4F}"/>
              </a:ext>
            </a:extLst>
          </p:cNvPr>
          <p:cNvSpPr txBox="1"/>
          <p:nvPr/>
        </p:nvSpPr>
        <p:spPr>
          <a:xfrm>
            <a:off x="2332140" y="6136104"/>
            <a:ext cx="8783273" cy="646331"/>
          </a:xfrm>
          <a:prstGeom prst="rect">
            <a:avLst/>
          </a:prstGeom>
          <a:noFill/>
        </p:spPr>
        <p:txBody>
          <a:bodyPr wrap="square" rtlCol="0">
            <a:spAutoFit/>
          </a:bodyPr>
          <a:lstStyle/>
          <a:p>
            <a:r>
              <a:rPr lang="fr-FR" sz="1800" b="1" dirty="0">
                <a:solidFill>
                  <a:schemeClr val="accent4">
                    <a:lumMod val="75000"/>
                  </a:schemeClr>
                </a:solidFill>
                <a:sym typeface="Wingdings" panose="05000000000000000000" pitchFamily="2" charset="2"/>
              </a:rPr>
              <a:t> </a:t>
            </a:r>
            <a:r>
              <a:rPr lang="fr-FR" sz="1800" b="1" dirty="0">
                <a:solidFill>
                  <a:schemeClr val="accent4">
                    <a:lumMod val="75000"/>
                  </a:schemeClr>
                </a:solidFill>
              </a:rPr>
              <a:t>La validation des données pollens est intégrée à celles des autres polluants,</a:t>
            </a:r>
          </a:p>
          <a:p>
            <a:r>
              <a:rPr lang="fr-FR" sz="1800" b="1" dirty="0">
                <a:solidFill>
                  <a:schemeClr val="accent4">
                    <a:lumMod val="75000"/>
                  </a:schemeClr>
                </a:solidFill>
                <a:sym typeface="Wingdings" panose="05000000000000000000" pitchFamily="2" charset="2"/>
              </a:rPr>
              <a:t> </a:t>
            </a:r>
            <a:r>
              <a:rPr lang="fr-FR" sz="1800" b="1" dirty="0">
                <a:solidFill>
                  <a:schemeClr val="accent3">
                    <a:lumMod val="75000"/>
                  </a:schemeClr>
                </a:solidFill>
              </a:rPr>
              <a:t>L’information est diffusée quotidiennement avant midi</a:t>
            </a:r>
          </a:p>
        </p:txBody>
      </p:sp>
      <p:sp>
        <p:nvSpPr>
          <p:cNvPr id="9" name="ZoneTexte 8">
            <a:extLst>
              <a:ext uri="{FF2B5EF4-FFF2-40B4-BE49-F238E27FC236}">
                <a16:creationId xmlns:a16="http://schemas.microsoft.com/office/drawing/2014/main" id="{585AA436-B828-19A6-FEEB-A59A75AB9DBE}"/>
              </a:ext>
            </a:extLst>
          </p:cNvPr>
          <p:cNvSpPr txBox="1"/>
          <p:nvPr/>
        </p:nvSpPr>
        <p:spPr>
          <a:xfrm>
            <a:off x="2105282" y="1283763"/>
            <a:ext cx="8790443" cy="369332"/>
          </a:xfrm>
          <a:prstGeom prst="rect">
            <a:avLst/>
          </a:prstGeom>
          <a:noFill/>
        </p:spPr>
        <p:txBody>
          <a:bodyPr wrap="square" rtlCol="0">
            <a:spAutoFit/>
          </a:bodyPr>
          <a:lstStyle/>
          <a:p>
            <a:r>
              <a:rPr lang="fr-FR" sz="1800" b="1" dirty="0">
                <a:solidFill>
                  <a:schemeClr val="accent4">
                    <a:lumMod val="75000"/>
                  </a:schemeClr>
                </a:solidFill>
              </a:rPr>
              <a:t>L’information est diffusée après validation des données par le prévisionniste,</a:t>
            </a:r>
          </a:p>
        </p:txBody>
      </p:sp>
      <p:sp>
        <p:nvSpPr>
          <p:cNvPr id="6" name="ZoneTexte 5">
            <a:extLst>
              <a:ext uri="{FF2B5EF4-FFF2-40B4-BE49-F238E27FC236}">
                <a16:creationId xmlns:a16="http://schemas.microsoft.com/office/drawing/2014/main" id="{274344A3-F7EC-9AE7-00BE-C37C0E29CB71}"/>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7" name="ZoneTexte 6">
            <a:extLst>
              <a:ext uri="{FF2B5EF4-FFF2-40B4-BE49-F238E27FC236}">
                <a16:creationId xmlns:a16="http://schemas.microsoft.com/office/drawing/2014/main" id="{A8B947AE-457C-3764-73E4-D305CED79112}"/>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spTree>
    <p:extLst>
      <p:ext uri="{BB962C8B-B14F-4D97-AF65-F5344CB8AC3E}">
        <p14:creationId xmlns:p14="http://schemas.microsoft.com/office/powerpoint/2010/main" val="600295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5EEC1622-8810-E0BD-CF64-580CFD4C5218}"/>
              </a:ext>
            </a:extLst>
          </p:cNvPr>
          <p:cNvGrpSpPr>
            <a:grpSpLocks noChangeAspect="1"/>
          </p:cNvGrpSpPr>
          <p:nvPr/>
        </p:nvGrpSpPr>
        <p:grpSpPr>
          <a:xfrm>
            <a:off x="3860800" y="1206589"/>
            <a:ext cx="7806640" cy="5485490"/>
            <a:chOff x="2322755" y="1508293"/>
            <a:chExt cx="7243289" cy="5089640"/>
          </a:xfrm>
        </p:grpSpPr>
        <p:pic>
          <p:nvPicPr>
            <p:cNvPr id="3" name="Image 2">
              <a:extLst>
                <a:ext uri="{FF2B5EF4-FFF2-40B4-BE49-F238E27FC236}">
                  <a16:creationId xmlns:a16="http://schemas.microsoft.com/office/drawing/2014/main" id="{A44DFE5F-CC80-3064-E78F-7DE30EBB00E8}"/>
                </a:ext>
              </a:extLst>
            </p:cNvPr>
            <p:cNvPicPr>
              <a:picLocks noChangeAspect="1"/>
            </p:cNvPicPr>
            <p:nvPr/>
          </p:nvPicPr>
          <p:blipFill>
            <a:blip r:embed="rId2"/>
            <a:stretch>
              <a:fillRect/>
            </a:stretch>
          </p:blipFill>
          <p:spPr>
            <a:xfrm>
              <a:off x="2322755" y="1508293"/>
              <a:ext cx="3621644" cy="5089640"/>
            </a:xfrm>
            <a:prstGeom prst="rect">
              <a:avLst/>
            </a:prstGeom>
          </p:spPr>
        </p:pic>
        <p:pic>
          <p:nvPicPr>
            <p:cNvPr id="5" name="Image 4">
              <a:extLst>
                <a:ext uri="{FF2B5EF4-FFF2-40B4-BE49-F238E27FC236}">
                  <a16:creationId xmlns:a16="http://schemas.microsoft.com/office/drawing/2014/main" id="{D8E1F414-EE1D-AA04-63C2-3B73697C33CB}"/>
                </a:ext>
              </a:extLst>
            </p:cNvPr>
            <p:cNvPicPr>
              <a:picLocks noChangeAspect="1"/>
            </p:cNvPicPr>
            <p:nvPr/>
          </p:nvPicPr>
          <p:blipFill>
            <a:blip r:embed="rId3"/>
            <a:stretch>
              <a:fillRect/>
            </a:stretch>
          </p:blipFill>
          <p:spPr>
            <a:xfrm>
              <a:off x="5944399" y="1511710"/>
              <a:ext cx="3621645" cy="5086223"/>
            </a:xfrm>
            <a:prstGeom prst="rect">
              <a:avLst/>
            </a:prstGeom>
          </p:spPr>
        </p:pic>
      </p:grpSp>
      <p:cxnSp>
        <p:nvCxnSpPr>
          <p:cNvPr id="11" name="Connecteur droit 10">
            <a:extLst>
              <a:ext uri="{FF2B5EF4-FFF2-40B4-BE49-F238E27FC236}">
                <a16:creationId xmlns:a16="http://schemas.microsoft.com/office/drawing/2014/main" id="{1FF60BEF-9951-C6A2-E487-142D5908D26F}"/>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ZoneTexte 13">
            <a:extLst>
              <a:ext uri="{FF2B5EF4-FFF2-40B4-BE49-F238E27FC236}">
                <a16:creationId xmlns:a16="http://schemas.microsoft.com/office/drawing/2014/main" id="{146C630C-23C8-3781-7E94-5CDD4D71D5C7}"/>
              </a:ext>
            </a:extLst>
          </p:cNvPr>
          <p:cNvSpPr txBox="1"/>
          <p:nvPr/>
        </p:nvSpPr>
        <p:spPr>
          <a:xfrm>
            <a:off x="-19629" y="2551837"/>
            <a:ext cx="3442337" cy="1477328"/>
          </a:xfrm>
          <a:prstGeom prst="rect">
            <a:avLst/>
          </a:prstGeom>
          <a:solidFill>
            <a:schemeClr val="bg1"/>
          </a:solidFill>
          <a:ln w="28575">
            <a:solidFill>
              <a:srgbClr val="00B050"/>
            </a:solidFill>
          </a:ln>
        </p:spPr>
        <p:txBody>
          <a:bodyPr wrap="square" rtlCol="0">
            <a:spAutoFit/>
          </a:bodyPr>
          <a:lstStyle/>
          <a:p>
            <a:pPr algn="just"/>
            <a:r>
              <a:rPr lang="fr-FR" sz="1800" b="1" i="1" u="sng" dirty="0">
                <a:solidFill>
                  <a:srgbClr val="FF0000"/>
                </a:solidFill>
              </a:rPr>
              <a:t>Sentimail-Pollen:</a:t>
            </a:r>
          </a:p>
          <a:p>
            <a:pPr algn="just"/>
            <a:endParaRPr lang="fr-FR" sz="1800" b="1" i="1" u="sng" dirty="0">
              <a:solidFill>
                <a:srgbClr val="FF0000"/>
              </a:solidFill>
            </a:endParaRPr>
          </a:p>
          <a:p>
            <a:pPr algn="just"/>
            <a:r>
              <a:rPr lang="fr-FR" sz="1800" u="sng" dirty="0"/>
              <a:t>Alerter, par anticipation 24h, les personnes sensibles par mail dès la prévision d’un indice fort </a:t>
            </a:r>
          </a:p>
        </p:txBody>
      </p:sp>
      <p:sp>
        <p:nvSpPr>
          <p:cNvPr id="2" name="ZoneTexte 1">
            <a:extLst>
              <a:ext uri="{FF2B5EF4-FFF2-40B4-BE49-F238E27FC236}">
                <a16:creationId xmlns:a16="http://schemas.microsoft.com/office/drawing/2014/main" id="{48FAB3E4-AA94-2C44-E314-2FE82453FDE1}"/>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4" name="ZoneTexte 3">
            <a:extLst>
              <a:ext uri="{FF2B5EF4-FFF2-40B4-BE49-F238E27FC236}">
                <a16:creationId xmlns:a16="http://schemas.microsoft.com/office/drawing/2014/main" id="{B2924034-BEEC-4976-073A-7D5D7B6F4C6E}"/>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spTree>
    <p:extLst>
      <p:ext uri="{BB962C8B-B14F-4D97-AF65-F5344CB8AC3E}">
        <p14:creationId xmlns:p14="http://schemas.microsoft.com/office/powerpoint/2010/main" val="312187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9">
            <a:extLst>
              <a:ext uri="{FF2B5EF4-FFF2-40B4-BE49-F238E27FC236}">
                <a16:creationId xmlns:a16="http://schemas.microsoft.com/office/drawing/2014/main" id="{7C140BF9-44FC-D5A5-D995-6C9B1692E29E}"/>
              </a:ext>
            </a:extLst>
          </p:cNvPr>
          <p:cNvPicPr>
            <a:picLocks noChangeAspect="1"/>
          </p:cNvPicPr>
          <p:nvPr/>
        </p:nvPicPr>
        <p:blipFill>
          <a:blip r:embed="rId2"/>
          <a:srcRect l="72735" t="23747" r="1450" b="23146"/>
          <a:stretch>
            <a:fillRect/>
          </a:stretch>
        </p:blipFill>
        <p:spPr>
          <a:xfrm>
            <a:off x="8618610" y="4929808"/>
            <a:ext cx="1294201" cy="1606035"/>
          </a:xfrm>
          <a:prstGeom prst="rect">
            <a:avLst/>
          </a:prstGeom>
        </p:spPr>
      </p:pic>
      <p:sp>
        <p:nvSpPr>
          <p:cNvPr id="2" name="ZoneTexte 1">
            <a:extLst>
              <a:ext uri="{FF2B5EF4-FFF2-40B4-BE49-F238E27FC236}">
                <a16:creationId xmlns:a16="http://schemas.microsoft.com/office/drawing/2014/main" id="{74916FE1-6D6E-F650-2DD3-FE5DBF4BDE31}"/>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3" name="ZoneTexte 2">
            <a:extLst>
              <a:ext uri="{FF2B5EF4-FFF2-40B4-BE49-F238E27FC236}">
                <a16:creationId xmlns:a16="http://schemas.microsoft.com/office/drawing/2014/main" id="{DD60200C-707A-8F33-6635-0EDFF99E83E6}"/>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cxnSp>
        <p:nvCxnSpPr>
          <p:cNvPr id="4" name="Connecteur droit 3">
            <a:extLst>
              <a:ext uri="{FF2B5EF4-FFF2-40B4-BE49-F238E27FC236}">
                <a16:creationId xmlns:a16="http://schemas.microsoft.com/office/drawing/2014/main" id="{83B34E57-6C9A-0168-C69A-F37FEAADC7F9}"/>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18">
            <a:extLst>
              <a:ext uri="{FF2B5EF4-FFF2-40B4-BE49-F238E27FC236}">
                <a16:creationId xmlns:a16="http://schemas.microsoft.com/office/drawing/2014/main" id="{3B93E553-A8CB-2A1B-E0CB-7F1A9454AEE1}"/>
              </a:ext>
            </a:extLst>
          </p:cNvPr>
          <p:cNvPicPr>
            <a:picLocks noChangeAspect="1"/>
          </p:cNvPicPr>
          <p:nvPr/>
        </p:nvPicPr>
        <p:blipFill>
          <a:blip r:embed="rId2"/>
          <a:srcRect l="7978" t="2957" r="34088" b="3283"/>
          <a:stretch>
            <a:fillRect/>
          </a:stretch>
        </p:blipFill>
        <p:spPr>
          <a:xfrm>
            <a:off x="9477933" y="4342522"/>
            <a:ext cx="2323810" cy="2268516"/>
          </a:xfrm>
          <a:prstGeom prst="rect">
            <a:avLst/>
          </a:prstGeom>
        </p:spPr>
      </p:pic>
      <p:pic>
        <p:nvPicPr>
          <p:cNvPr id="7" name="Picture 17">
            <a:extLst>
              <a:ext uri="{FF2B5EF4-FFF2-40B4-BE49-F238E27FC236}">
                <a16:creationId xmlns:a16="http://schemas.microsoft.com/office/drawing/2014/main" id="{422CC854-C4E0-843A-CAEE-5B828166F4D4}"/>
              </a:ext>
            </a:extLst>
          </p:cNvPr>
          <p:cNvPicPr>
            <a:picLocks noChangeAspect="1"/>
          </p:cNvPicPr>
          <p:nvPr/>
        </p:nvPicPr>
        <p:blipFill>
          <a:blip r:embed="rId3"/>
          <a:srcRect/>
          <a:stretch>
            <a:fillRect/>
          </a:stretch>
        </p:blipFill>
        <p:spPr>
          <a:xfrm>
            <a:off x="2137643" y="3429000"/>
            <a:ext cx="4864569" cy="3317173"/>
          </a:xfrm>
          <a:prstGeom prst="rect">
            <a:avLst/>
          </a:prstGeom>
        </p:spPr>
      </p:pic>
      <p:sp>
        <p:nvSpPr>
          <p:cNvPr id="8" name="TextBox 18">
            <a:extLst>
              <a:ext uri="{FF2B5EF4-FFF2-40B4-BE49-F238E27FC236}">
                <a16:creationId xmlns:a16="http://schemas.microsoft.com/office/drawing/2014/main" id="{D1A8E292-060D-6421-A36C-58CBA22D4161}"/>
              </a:ext>
            </a:extLst>
          </p:cNvPr>
          <p:cNvSpPr txBox="1"/>
          <p:nvPr/>
        </p:nvSpPr>
        <p:spPr>
          <a:xfrm>
            <a:off x="2310185" y="2968040"/>
            <a:ext cx="3200267" cy="460960"/>
          </a:xfrm>
          <a:prstGeom prst="rect">
            <a:avLst/>
          </a:prstGeom>
        </p:spPr>
        <p:txBody>
          <a:bodyPr wrap="square" lIns="0" tIns="0" rIns="0" bIns="0" rtlCol="0" anchor="t">
            <a:spAutoFit/>
          </a:bodyPr>
          <a:lstStyle/>
          <a:p>
            <a:pPr>
              <a:lnSpc>
                <a:spcPts val="4320"/>
              </a:lnSpc>
              <a:spcBef>
                <a:spcPct val="0"/>
              </a:spcBef>
            </a:pPr>
            <a:r>
              <a:rPr lang="en-US" dirty="0">
                <a:solidFill>
                  <a:schemeClr val="tx1"/>
                </a:solidFill>
                <a:latin typeface="Calibri" panose="020F0502020204030204" pitchFamily="34" charset="0"/>
                <a:cs typeface="Calibri" panose="020F0502020204030204" pitchFamily="34" charset="0"/>
              </a:rPr>
              <a:t>BILAN : ZOOM SUR L'AMBROISIE 2022</a:t>
            </a:r>
          </a:p>
        </p:txBody>
      </p:sp>
      <p:pic>
        <p:nvPicPr>
          <p:cNvPr id="9" name="Picture 18">
            <a:extLst>
              <a:ext uri="{FF2B5EF4-FFF2-40B4-BE49-F238E27FC236}">
                <a16:creationId xmlns:a16="http://schemas.microsoft.com/office/drawing/2014/main" id="{26A5DCDC-44B2-D4A7-051E-984D7276CAA6}"/>
              </a:ext>
            </a:extLst>
          </p:cNvPr>
          <p:cNvPicPr>
            <a:picLocks noChangeAspect="1"/>
          </p:cNvPicPr>
          <p:nvPr/>
        </p:nvPicPr>
        <p:blipFill>
          <a:blip r:embed="rId4"/>
          <a:srcRect l="711" t="2685" r="1066" b="1972"/>
          <a:stretch>
            <a:fillRect/>
          </a:stretch>
        </p:blipFill>
        <p:spPr>
          <a:xfrm>
            <a:off x="7218959" y="1531305"/>
            <a:ext cx="4864568" cy="2662925"/>
          </a:xfrm>
          <a:prstGeom prst="rect">
            <a:avLst/>
          </a:prstGeom>
        </p:spPr>
      </p:pic>
      <p:sp>
        <p:nvSpPr>
          <p:cNvPr id="11" name="ZoneTexte 10">
            <a:extLst>
              <a:ext uri="{FF2B5EF4-FFF2-40B4-BE49-F238E27FC236}">
                <a16:creationId xmlns:a16="http://schemas.microsoft.com/office/drawing/2014/main" id="{FF8A5B71-4E41-474B-3A4C-68D26565FFF9}"/>
              </a:ext>
            </a:extLst>
          </p:cNvPr>
          <p:cNvSpPr txBox="1"/>
          <p:nvPr/>
        </p:nvSpPr>
        <p:spPr>
          <a:xfrm>
            <a:off x="1838540" y="1515601"/>
            <a:ext cx="4864568" cy="1200329"/>
          </a:xfrm>
          <a:prstGeom prst="rect">
            <a:avLst/>
          </a:prstGeom>
          <a:noFill/>
        </p:spPr>
        <p:txBody>
          <a:bodyPr wrap="square" rtlCol="0">
            <a:spAutoFit/>
          </a:bodyPr>
          <a:lstStyle/>
          <a:p>
            <a:r>
              <a:rPr lang="fr-FR" sz="2400" b="1" dirty="0">
                <a:solidFill>
                  <a:schemeClr val="accent6">
                    <a:lumMod val="75000"/>
                  </a:schemeClr>
                </a:solidFill>
                <a:latin typeface="Calibri" panose="020F0502020204030204" pitchFamily="34" charset="0"/>
                <a:cs typeface="Calibri" panose="020F0502020204030204" pitchFamily="34" charset="0"/>
              </a:rPr>
              <a:t>A la fin de chaque saison pollinique, des bilans polliniques seront dressés pour chaque territoire</a:t>
            </a:r>
          </a:p>
        </p:txBody>
      </p:sp>
    </p:spTree>
    <p:extLst>
      <p:ext uri="{BB962C8B-B14F-4D97-AF65-F5344CB8AC3E}">
        <p14:creationId xmlns:p14="http://schemas.microsoft.com/office/powerpoint/2010/main" val="263070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FD47BD67-8497-BF16-BD86-5D958E083779}"/>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6">
            <a:extLst>
              <a:ext uri="{FF2B5EF4-FFF2-40B4-BE49-F238E27FC236}">
                <a16:creationId xmlns:a16="http://schemas.microsoft.com/office/drawing/2014/main" id="{09CD998D-2D42-2D1F-51C0-F15E80972A8C}"/>
              </a:ext>
            </a:extLst>
          </p:cNvPr>
          <p:cNvPicPr>
            <a:picLocks noChangeAspect="1"/>
          </p:cNvPicPr>
          <p:nvPr/>
        </p:nvPicPr>
        <p:blipFill>
          <a:blip r:embed="rId2"/>
          <a:srcRect/>
          <a:stretch>
            <a:fillRect/>
          </a:stretch>
        </p:blipFill>
        <p:spPr>
          <a:xfrm>
            <a:off x="886035" y="1649338"/>
            <a:ext cx="10979778" cy="5145802"/>
          </a:xfrm>
          <a:prstGeom prst="rect">
            <a:avLst/>
          </a:prstGeom>
        </p:spPr>
      </p:pic>
      <p:sp>
        <p:nvSpPr>
          <p:cNvPr id="12" name="ZoneTexte 11">
            <a:extLst>
              <a:ext uri="{FF2B5EF4-FFF2-40B4-BE49-F238E27FC236}">
                <a16:creationId xmlns:a16="http://schemas.microsoft.com/office/drawing/2014/main" id="{8925E227-6CED-5A60-BE07-9ADC973BFC93}"/>
              </a:ext>
            </a:extLst>
          </p:cNvPr>
          <p:cNvSpPr txBox="1"/>
          <p:nvPr/>
        </p:nvSpPr>
        <p:spPr>
          <a:xfrm>
            <a:off x="176169" y="1912690"/>
            <a:ext cx="2919369" cy="1815882"/>
          </a:xfrm>
          <a:prstGeom prst="rect">
            <a:avLst/>
          </a:prstGeom>
          <a:noFill/>
        </p:spPr>
        <p:txBody>
          <a:bodyPr wrap="square" rtlCol="0">
            <a:spAutoFit/>
          </a:bodyPr>
          <a:lstStyle/>
          <a:p>
            <a:r>
              <a:rPr lang="fr-FR" sz="1600" b="1" dirty="0"/>
              <a:t>Les bilans communaux viendront compléter l’offre de données dans notre plateforme INTERqual’Air</a:t>
            </a:r>
          </a:p>
          <a:p>
            <a:endParaRPr lang="fr-FR" sz="1600" b="1" dirty="0"/>
          </a:p>
          <a:p>
            <a:r>
              <a:rPr lang="fr-FR" sz="1600" b="1" dirty="0">
                <a:hlinkClick r:id="rId3"/>
              </a:rPr>
              <a:t>https://interqualair.ligair.fr/</a:t>
            </a:r>
            <a:endParaRPr lang="fr-FR" sz="1600" b="1" dirty="0"/>
          </a:p>
          <a:p>
            <a:endParaRPr lang="fr-FR" sz="1600" b="1" dirty="0"/>
          </a:p>
        </p:txBody>
      </p:sp>
      <p:sp>
        <p:nvSpPr>
          <p:cNvPr id="2" name="ZoneTexte 1">
            <a:extLst>
              <a:ext uri="{FF2B5EF4-FFF2-40B4-BE49-F238E27FC236}">
                <a16:creationId xmlns:a16="http://schemas.microsoft.com/office/drawing/2014/main" id="{185B9721-A466-9F49-68A2-F779B404F628}"/>
              </a:ext>
            </a:extLst>
          </p:cNvPr>
          <p:cNvSpPr txBox="1"/>
          <p:nvPr/>
        </p:nvSpPr>
        <p:spPr>
          <a:xfrm>
            <a:off x="975537" y="195298"/>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3" name="ZoneTexte 2">
            <a:extLst>
              <a:ext uri="{FF2B5EF4-FFF2-40B4-BE49-F238E27FC236}">
                <a16:creationId xmlns:a16="http://schemas.microsoft.com/office/drawing/2014/main" id="{06EEC6C9-7449-6FEE-3A71-004C5E7C4A87}"/>
              </a:ext>
            </a:extLst>
          </p:cNvPr>
          <p:cNvSpPr txBox="1"/>
          <p:nvPr/>
        </p:nvSpPr>
        <p:spPr>
          <a:xfrm>
            <a:off x="4830660" y="322157"/>
            <a:ext cx="7133439" cy="430887"/>
          </a:xfrm>
          <a:prstGeom prst="rect">
            <a:avLst/>
          </a:prstGeom>
          <a:noFill/>
        </p:spPr>
        <p:txBody>
          <a:bodyPr wrap="square">
            <a:spAutoFit/>
          </a:bodyPr>
          <a:lstStyle/>
          <a:p>
            <a:r>
              <a:rPr lang="fr-FR" sz="2200" dirty="0"/>
              <a:t> la diffusion d’information retour d’expérience Lig’Air</a:t>
            </a:r>
            <a:endParaRPr lang="fr-FR" sz="2200" b="1" dirty="0">
              <a:solidFill>
                <a:schemeClr val="accent4">
                  <a:lumMod val="75000"/>
                </a:schemeClr>
              </a:solidFill>
            </a:endParaRPr>
          </a:p>
        </p:txBody>
      </p:sp>
    </p:spTree>
    <p:extLst>
      <p:ext uri="{BB962C8B-B14F-4D97-AF65-F5344CB8AC3E}">
        <p14:creationId xmlns:p14="http://schemas.microsoft.com/office/powerpoint/2010/main" val="1010593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597C527-B453-1FEE-1C08-0AA018FC4CA6}"/>
              </a:ext>
            </a:extLst>
          </p:cNvPr>
          <p:cNvPicPr>
            <a:picLocks noChangeAspect="1"/>
          </p:cNvPicPr>
          <p:nvPr/>
        </p:nvPicPr>
        <p:blipFill>
          <a:blip r:embed="rId2"/>
          <a:stretch>
            <a:fillRect/>
          </a:stretch>
        </p:blipFill>
        <p:spPr>
          <a:xfrm>
            <a:off x="2083780" y="2453415"/>
            <a:ext cx="9607305" cy="2932317"/>
          </a:xfrm>
          <a:prstGeom prst="rect">
            <a:avLst/>
          </a:prstGeom>
        </p:spPr>
      </p:pic>
      <p:sp>
        <p:nvSpPr>
          <p:cNvPr id="4" name="ZoneTexte 3">
            <a:extLst>
              <a:ext uri="{FF2B5EF4-FFF2-40B4-BE49-F238E27FC236}">
                <a16:creationId xmlns:a16="http://schemas.microsoft.com/office/drawing/2014/main" id="{5D7F3EEB-4CBA-BA74-C074-35FD3401A5FC}"/>
              </a:ext>
            </a:extLst>
          </p:cNvPr>
          <p:cNvSpPr txBox="1"/>
          <p:nvPr/>
        </p:nvSpPr>
        <p:spPr>
          <a:xfrm>
            <a:off x="1311097" y="235026"/>
            <a:ext cx="4784903" cy="584775"/>
          </a:xfrm>
          <a:prstGeom prst="rect">
            <a:avLst/>
          </a:prstGeom>
          <a:noFill/>
        </p:spPr>
        <p:txBody>
          <a:bodyPr wrap="square" rtlCol="0">
            <a:spAutoFit/>
          </a:bodyPr>
          <a:lstStyle/>
          <a:p>
            <a:pPr algn="ctr"/>
            <a:r>
              <a:rPr lang="fr-FR" sz="3200" b="1" dirty="0">
                <a:solidFill>
                  <a:schemeClr val="accent4">
                    <a:lumMod val="75000"/>
                  </a:schemeClr>
                </a:solidFill>
              </a:rPr>
              <a:t>INTERpollens :</a:t>
            </a:r>
          </a:p>
        </p:txBody>
      </p:sp>
      <p:sp>
        <p:nvSpPr>
          <p:cNvPr id="5" name="ZoneTexte 4">
            <a:extLst>
              <a:ext uri="{FF2B5EF4-FFF2-40B4-BE49-F238E27FC236}">
                <a16:creationId xmlns:a16="http://schemas.microsoft.com/office/drawing/2014/main" id="{20611A07-DD06-1666-7D3D-9F5E99FE9A2A}"/>
              </a:ext>
            </a:extLst>
          </p:cNvPr>
          <p:cNvSpPr txBox="1"/>
          <p:nvPr/>
        </p:nvSpPr>
        <p:spPr>
          <a:xfrm>
            <a:off x="5182365" y="241095"/>
            <a:ext cx="7009635" cy="584775"/>
          </a:xfrm>
          <a:prstGeom prst="rect">
            <a:avLst/>
          </a:prstGeom>
          <a:noFill/>
        </p:spPr>
        <p:txBody>
          <a:bodyPr wrap="square">
            <a:spAutoFit/>
          </a:bodyPr>
          <a:lstStyle/>
          <a:p>
            <a:r>
              <a:rPr lang="fr-FR" sz="3200" dirty="0"/>
              <a:t> Perspectives</a:t>
            </a:r>
            <a:endParaRPr lang="fr-FR" sz="3200" b="1" dirty="0">
              <a:solidFill>
                <a:schemeClr val="accent4">
                  <a:lumMod val="75000"/>
                </a:schemeClr>
              </a:solidFill>
            </a:endParaRPr>
          </a:p>
        </p:txBody>
      </p:sp>
      <p:cxnSp>
        <p:nvCxnSpPr>
          <p:cNvPr id="6" name="Connecteur droit 5">
            <a:extLst>
              <a:ext uri="{FF2B5EF4-FFF2-40B4-BE49-F238E27FC236}">
                <a16:creationId xmlns:a16="http://schemas.microsoft.com/office/drawing/2014/main" id="{D9ED059A-DC92-6037-35D8-2B2686A61F35}"/>
              </a:ext>
            </a:extLst>
          </p:cNvPr>
          <p:cNvCxnSpPr>
            <a:cxnSpLocks/>
          </p:cNvCxnSpPr>
          <p:nvPr/>
        </p:nvCxnSpPr>
        <p:spPr>
          <a:xfrm>
            <a:off x="3161014" y="1018403"/>
            <a:ext cx="850642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705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79155DB-2B7B-0A75-805F-64A870DC3329}"/>
              </a:ext>
            </a:extLst>
          </p:cNvPr>
          <p:cNvPicPr>
            <a:picLocks noChangeAspect="1"/>
          </p:cNvPicPr>
          <p:nvPr/>
        </p:nvPicPr>
        <p:blipFill>
          <a:blip r:embed="rId2"/>
          <a:stretch>
            <a:fillRect/>
          </a:stretch>
        </p:blipFill>
        <p:spPr>
          <a:xfrm>
            <a:off x="5049905" y="1000683"/>
            <a:ext cx="3733634" cy="2742608"/>
          </a:xfrm>
          <a:prstGeom prst="rect">
            <a:avLst/>
          </a:prstGeom>
        </p:spPr>
      </p:pic>
      <p:sp>
        <p:nvSpPr>
          <p:cNvPr id="3" name="ZoneTexte 2">
            <a:extLst>
              <a:ext uri="{FF2B5EF4-FFF2-40B4-BE49-F238E27FC236}">
                <a16:creationId xmlns:a16="http://schemas.microsoft.com/office/drawing/2014/main" id="{CA1E8390-4447-1CDE-7347-676EB2F992CF}"/>
              </a:ext>
            </a:extLst>
          </p:cNvPr>
          <p:cNvSpPr txBox="1"/>
          <p:nvPr/>
        </p:nvSpPr>
        <p:spPr>
          <a:xfrm>
            <a:off x="5889071" y="3743291"/>
            <a:ext cx="2206305" cy="923330"/>
          </a:xfrm>
          <a:prstGeom prst="rect">
            <a:avLst/>
          </a:prstGeom>
          <a:noFill/>
        </p:spPr>
        <p:txBody>
          <a:bodyPr wrap="square" rtlCol="0">
            <a:spAutoFit/>
          </a:bodyPr>
          <a:lstStyle/>
          <a:p>
            <a:pPr algn="ctr"/>
            <a:r>
              <a:rPr lang="fr-FR" sz="5400" dirty="0">
                <a:latin typeface="Calibri" panose="020F0502020204030204" pitchFamily="34" charset="0"/>
                <a:cs typeface="Calibri" panose="020F0502020204030204" pitchFamily="34" charset="0"/>
              </a:rPr>
              <a:t>Merci</a:t>
            </a:r>
          </a:p>
        </p:txBody>
      </p:sp>
      <p:pic>
        <p:nvPicPr>
          <p:cNvPr id="4" name="image001.png@01D95CB2.4E0980C0">
            <a:extLst>
              <a:ext uri="{FF2B5EF4-FFF2-40B4-BE49-F238E27FC236}">
                <a16:creationId xmlns:a16="http://schemas.microsoft.com/office/drawing/2014/main" id="{C4192638-BEAD-A119-027B-CEE196D822E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720720" y="5446779"/>
            <a:ext cx="5530461" cy="1411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325187"/>
      </p:ext>
    </p:extLst>
  </p:cSld>
  <p:clrMapOvr>
    <a:masterClrMapping/>
  </p:clrMapOvr>
</p:sld>
</file>

<file path=ppt/theme/theme1.xml><?xml version="1.0" encoding="utf-8"?>
<a:theme xmlns:a="http://schemas.openxmlformats.org/drawingml/2006/main" name="Thème Office">
  <a:themeElements>
    <a:clrScheme name="Personnalisé 5">
      <a:dk1>
        <a:srgbClr val="2C1A31"/>
      </a:dk1>
      <a:lt1>
        <a:srgbClr val="FFFFFF"/>
      </a:lt1>
      <a:dk2>
        <a:srgbClr val="1F497D"/>
      </a:dk2>
      <a:lt2>
        <a:srgbClr val="EEECE1"/>
      </a:lt2>
      <a:accent1>
        <a:srgbClr val="7A4785"/>
      </a:accent1>
      <a:accent2>
        <a:srgbClr val="003E73"/>
      </a:accent2>
      <a:accent3>
        <a:srgbClr val="E47A44"/>
      </a:accent3>
      <a:accent4>
        <a:srgbClr val="73A02A"/>
      </a:accent4>
      <a:accent5>
        <a:srgbClr val="7D7459"/>
      </a:accent5>
      <a:accent6>
        <a:srgbClr val="2797C9"/>
      </a:accent6>
      <a:hlink>
        <a:srgbClr val="1291FE"/>
      </a:hlink>
      <a:folHlink>
        <a:srgbClr val="D5A1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92103F4D77CA4F8CBD2D211520431D" ma:contentTypeVersion="10" ma:contentTypeDescription="Crée un document." ma:contentTypeScope="" ma:versionID="cc75cb67abc8d7f23f2965387389fbeb">
  <xsd:schema xmlns:xsd="http://www.w3.org/2001/XMLSchema" xmlns:xs="http://www.w3.org/2001/XMLSchema" xmlns:p="http://schemas.microsoft.com/office/2006/metadata/properties" xmlns:ns2="e086ae07-421e-427b-9477-a957da22ac12" xmlns:ns3="acfddd1c-3f45-451f-9756-2730369ac588" targetNamespace="http://schemas.microsoft.com/office/2006/metadata/properties" ma:root="true" ma:fieldsID="bb7645e893719dd31a5f4316978c5fb2" ns2:_="" ns3:_="">
    <xsd:import namespace="e086ae07-421e-427b-9477-a957da22ac12"/>
    <xsd:import namespace="acfddd1c-3f45-451f-9756-2730369ac58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6ae07-421e-427b-9477-a957da22ac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7010c48f-17ec-4002-abf9-144126d28f5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fddd1c-3f45-451f-9756-2730369ac58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9bbf643-ce8f-4ba1-886d-17938e56bf9c}" ma:internalName="TaxCatchAll" ma:showField="CatchAllData" ma:web="acfddd1c-3f45-451f-9756-2730369ac588">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86ae07-421e-427b-9477-a957da22ac12">
      <Terms xmlns="http://schemas.microsoft.com/office/infopath/2007/PartnerControls"/>
    </lcf76f155ced4ddcb4097134ff3c332f>
    <TaxCatchAll xmlns="acfddd1c-3f45-451f-9756-2730369ac588" xsi:nil="true"/>
  </documentManagement>
</p:properties>
</file>

<file path=customXml/itemProps1.xml><?xml version="1.0" encoding="utf-8"?>
<ds:datastoreItem xmlns:ds="http://schemas.openxmlformats.org/officeDocument/2006/customXml" ds:itemID="{224504C0-1F7D-4E71-9E52-111FF7D69EFD}">
  <ds:schemaRefs>
    <ds:schemaRef ds:uri="http://schemas.microsoft.com/sharepoint/v3/contenttype/forms"/>
  </ds:schemaRefs>
</ds:datastoreItem>
</file>

<file path=customXml/itemProps2.xml><?xml version="1.0" encoding="utf-8"?>
<ds:datastoreItem xmlns:ds="http://schemas.openxmlformats.org/officeDocument/2006/customXml" ds:itemID="{4229714F-CA45-433C-9E6E-8BC702B317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86ae07-421e-427b-9477-a957da22ac12"/>
    <ds:schemaRef ds:uri="acfddd1c-3f45-451f-9756-2730369ac5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E18687-2087-4F27-9630-CBEF4E1BA9AA}">
  <ds:schemaRefs>
    <ds:schemaRef ds:uri="http://purl.org/dc/elements/1.1/"/>
    <ds:schemaRef ds:uri="http://www.w3.org/XML/1998/namespace"/>
    <ds:schemaRef ds:uri="http://schemas.openxmlformats.org/package/2006/metadata/core-properties"/>
    <ds:schemaRef ds:uri="http://schemas.microsoft.com/office/2006/documentManagement/types"/>
    <ds:schemaRef ds:uri="8088e6c1-833f-4fcc-9212-64276540de2e"/>
    <ds:schemaRef ds:uri="http://purl.org/dc/dcmitype/"/>
    <ds:schemaRef ds:uri="http://purl.org/dc/terms/"/>
    <ds:schemaRef ds:uri="http://schemas.microsoft.com/office/infopath/2007/PartnerControls"/>
    <ds:schemaRef ds:uri="http://schemas.microsoft.com/office/2006/metadata/properties"/>
    <ds:schemaRef ds:uri="e086ae07-421e-427b-9477-a957da22ac12"/>
    <ds:schemaRef ds:uri="acfddd1c-3f45-451f-9756-2730369ac588"/>
  </ds:schemaRefs>
</ds:datastoreItem>
</file>

<file path=docProps/app.xml><?xml version="1.0" encoding="utf-8"?>
<Properties xmlns="http://schemas.openxmlformats.org/officeDocument/2006/extended-properties" xmlns:vt="http://schemas.openxmlformats.org/officeDocument/2006/docPropsVTypes">
  <TotalTime>703</TotalTime>
  <Words>784</Words>
  <Application>Microsoft Office PowerPoint</Application>
  <PresentationFormat>Grand écran</PresentationFormat>
  <Paragraphs>88</Paragraphs>
  <Slides>14</Slides>
  <Notes>1</Notes>
  <HiddenSlides>1</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Christine</dc:creator>
  <cp:lastModifiedBy>Abderrazak YAHYAOUI</cp:lastModifiedBy>
  <cp:revision>151</cp:revision>
  <dcterms:created xsi:type="dcterms:W3CDTF">2017-02-28T10:43:12Z</dcterms:created>
  <dcterms:modified xsi:type="dcterms:W3CDTF">2023-03-31T06:03:13Z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0x010100F392103F4D77CA4F8CBD2D211520431D</vt:lpwstr>
  </property>
  <property fmtid="{D5CDD505-2E9C-101B-9397-08002B2CF9AE}" pid="3" name="MediaServiceImageTags">
    <vt:lpwstr/>
  </property>
</Properties>
</file>